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customXml/itemProps1.xml" ContentType="application/vnd.openxmlformats-officedocument.customXmlProperties+xml"/>
  <Default Extension="wmf" ContentType="image/x-wmf"/>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ustom.xml" ContentType="application/vnd.openxmlformats-officedocument.custom-properties+xml"/>
  <Default Extension="vml" ContentType="application/vnd.openxmlformats-officedocument.vmlDrawing"/>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customXml/itemProps2.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256" r:id="rId2"/>
    <p:sldId id="280" r:id="rId3"/>
    <p:sldId id="257" r:id="rId4"/>
    <p:sldId id="260" r:id="rId5"/>
    <p:sldId id="259" r:id="rId6"/>
    <p:sldId id="261" r:id="rId7"/>
    <p:sldId id="262" r:id="rId8"/>
    <p:sldId id="263" r:id="rId9"/>
    <p:sldId id="264" r:id="rId10"/>
    <p:sldId id="279" r:id="rId11"/>
    <p:sldId id="265" r:id="rId12"/>
    <p:sldId id="281" r:id="rId13"/>
    <p:sldId id="266" r:id="rId14"/>
    <p:sldId id="267" r:id="rId15"/>
    <p:sldId id="269" r:id="rId16"/>
    <p:sldId id="273" r:id="rId17"/>
    <p:sldId id="282" r:id="rId18"/>
    <p:sldId id="283" r:id="rId19"/>
    <p:sldId id="284" r:id="rId20"/>
    <p:sldId id="271" r:id="rId21"/>
    <p:sldId id="274" r:id="rId22"/>
    <p:sldId id="275" r:id="rId23"/>
    <p:sldId id="285" r:id="rId24"/>
  </p:sldIdLst>
  <p:sldSz cx="8640763" cy="6480175"/>
  <p:notesSz cx="6858000" cy="9144000"/>
  <p:defaultTextStyle>
    <a:defPPr>
      <a:defRPr lang="pt-PT"/>
    </a:defPPr>
    <a:lvl1pPr marL="0" algn="l" defTabSz="725759" rtl="0" eaLnBrk="1" latinLnBrk="0" hangingPunct="1">
      <a:defRPr sz="1429" kern="1200">
        <a:solidFill>
          <a:schemeClr val="tx1"/>
        </a:solidFill>
        <a:latin typeface="+mn-lt"/>
        <a:ea typeface="+mn-ea"/>
        <a:cs typeface="+mn-cs"/>
      </a:defRPr>
    </a:lvl1pPr>
    <a:lvl2pPr marL="362880" algn="l" defTabSz="725759" rtl="0" eaLnBrk="1" latinLnBrk="0" hangingPunct="1">
      <a:defRPr sz="1429" kern="1200">
        <a:solidFill>
          <a:schemeClr val="tx1"/>
        </a:solidFill>
        <a:latin typeface="+mn-lt"/>
        <a:ea typeface="+mn-ea"/>
        <a:cs typeface="+mn-cs"/>
      </a:defRPr>
    </a:lvl2pPr>
    <a:lvl3pPr marL="725759" algn="l" defTabSz="725759" rtl="0" eaLnBrk="1" latinLnBrk="0" hangingPunct="1">
      <a:defRPr sz="1429" kern="1200">
        <a:solidFill>
          <a:schemeClr val="tx1"/>
        </a:solidFill>
        <a:latin typeface="+mn-lt"/>
        <a:ea typeface="+mn-ea"/>
        <a:cs typeface="+mn-cs"/>
      </a:defRPr>
    </a:lvl3pPr>
    <a:lvl4pPr marL="1088639" algn="l" defTabSz="725759" rtl="0" eaLnBrk="1" latinLnBrk="0" hangingPunct="1">
      <a:defRPr sz="1429" kern="1200">
        <a:solidFill>
          <a:schemeClr val="tx1"/>
        </a:solidFill>
        <a:latin typeface="+mn-lt"/>
        <a:ea typeface="+mn-ea"/>
        <a:cs typeface="+mn-cs"/>
      </a:defRPr>
    </a:lvl4pPr>
    <a:lvl5pPr marL="1451519" algn="l" defTabSz="725759" rtl="0" eaLnBrk="1" latinLnBrk="0" hangingPunct="1">
      <a:defRPr sz="1429" kern="1200">
        <a:solidFill>
          <a:schemeClr val="tx1"/>
        </a:solidFill>
        <a:latin typeface="+mn-lt"/>
        <a:ea typeface="+mn-ea"/>
        <a:cs typeface="+mn-cs"/>
      </a:defRPr>
    </a:lvl5pPr>
    <a:lvl6pPr marL="1814398" algn="l" defTabSz="725759" rtl="0" eaLnBrk="1" latinLnBrk="0" hangingPunct="1">
      <a:defRPr sz="1429" kern="1200">
        <a:solidFill>
          <a:schemeClr val="tx1"/>
        </a:solidFill>
        <a:latin typeface="+mn-lt"/>
        <a:ea typeface="+mn-ea"/>
        <a:cs typeface="+mn-cs"/>
      </a:defRPr>
    </a:lvl6pPr>
    <a:lvl7pPr marL="2177278" algn="l" defTabSz="725759" rtl="0" eaLnBrk="1" latinLnBrk="0" hangingPunct="1">
      <a:defRPr sz="1429" kern="1200">
        <a:solidFill>
          <a:schemeClr val="tx1"/>
        </a:solidFill>
        <a:latin typeface="+mn-lt"/>
        <a:ea typeface="+mn-ea"/>
        <a:cs typeface="+mn-cs"/>
      </a:defRPr>
    </a:lvl7pPr>
    <a:lvl8pPr marL="2540157" algn="l" defTabSz="725759" rtl="0" eaLnBrk="1" latinLnBrk="0" hangingPunct="1">
      <a:defRPr sz="1429" kern="1200">
        <a:solidFill>
          <a:schemeClr val="tx1"/>
        </a:solidFill>
        <a:latin typeface="+mn-lt"/>
        <a:ea typeface="+mn-ea"/>
        <a:cs typeface="+mn-cs"/>
      </a:defRPr>
    </a:lvl8pPr>
    <a:lvl9pPr marL="2903037" algn="l" defTabSz="725759" rtl="0" eaLnBrk="1" latinLnBrk="0" hangingPunct="1">
      <a:defRPr sz="1429"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41" userDrawn="1">
          <p15:clr>
            <a:srgbClr val="A4A3A4"/>
          </p15:clr>
        </p15:guide>
        <p15:guide id="2" pos="272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341" autoAdjust="0"/>
    <p:restoredTop sz="90774" autoAdjust="0"/>
  </p:normalViewPr>
  <p:slideViewPr>
    <p:cSldViewPr snapToGrid="0">
      <p:cViewPr varScale="1">
        <p:scale>
          <a:sx n="91" d="100"/>
          <a:sy n="91" d="100"/>
        </p:scale>
        <p:origin x="96" y="264"/>
      </p:cViewPr>
      <p:guideLst>
        <p:guide orient="horz" pos="2041"/>
        <p:guide pos="272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openxmlformats.org/officeDocument/2006/relationships/customXml" Target="../customXml/item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PT"/>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7D9B6E-3622-4008-8A47-0681C1A18C8F}" type="datetimeFigureOut">
              <a:rPr lang="pt-PT" smtClean="0"/>
              <a:t>11-02-2014</a:t>
            </a:fld>
            <a:endParaRPr lang="pt-PT"/>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pt-PT"/>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PT"/>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9041F8-FB53-4295-9E6D-9E1A70010BA6}" type="slidenum">
              <a:rPr lang="pt-PT" smtClean="0"/>
              <a:t>‹#›</a:t>
            </a:fld>
            <a:endParaRPr lang="pt-PT"/>
          </a:p>
        </p:txBody>
      </p:sp>
    </p:spTree>
    <p:extLst>
      <p:ext uri="{BB962C8B-B14F-4D97-AF65-F5344CB8AC3E}">
        <p14:creationId xmlns:p14="http://schemas.microsoft.com/office/powerpoint/2010/main" val="1666780052"/>
      </p:ext>
    </p:extLst>
  </p:cSld>
  <p:clrMap bg1="lt1" tx1="dk1" bg2="lt2" tx2="dk2" accent1="accent1" accent2="accent2" accent3="accent3" accent4="accent4" accent5="accent5" accent6="accent6" hlink="hlink" folHlink="folHlink"/>
  <p:notesStyle>
    <a:lvl1pPr marL="0" algn="l" defTabSz="725759" rtl="0" eaLnBrk="1" latinLnBrk="0" hangingPunct="1">
      <a:defRPr sz="952" kern="1200">
        <a:solidFill>
          <a:schemeClr val="tx1"/>
        </a:solidFill>
        <a:latin typeface="+mn-lt"/>
        <a:ea typeface="+mn-ea"/>
        <a:cs typeface="+mn-cs"/>
      </a:defRPr>
    </a:lvl1pPr>
    <a:lvl2pPr marL="362880" algn="l" defTabSz="725759" rtl="0" eaLnBrk="1" latinLnBrk="0" hangingPunct="1">
      <a:defRPr sz="952" kern="1200">
        <a:solidFill>
          <a:schemeClr val="tx1"/>
        </a:solidFill>
        <a:latin typeface="+mn-lt"/>
        <a:ea typeface="+mn-ea"/>
        <a:cs typeface="+mn-cs"/>
      </a:defRPr>
    </a:lvl2pPr>
    <a:lvl3pPr marL="725759" algn="l" defTabSz="725759" rtl="0" eaLnBrk="1" latinLnBrk="0" hangingPunct="1">
      <a:defRPr sz="952" kern="1200">
        <a:solidFill>
          <a:schemeClr val="tx1"/>
        </a:solidFill>
        <a:latin typeface="+mn-lt"/>
        <a:ea typeface="+mn-ea"/>
        <a:cs typeface="+mn-cs"/>
      </a:defRPr>
    </a:lvl3pPr>
    <a:lvl4pPr marL="1088639" algn="l" defTabSz="725759" rtl="0" eaLnBrk="1" latinLnBrk="0" hangingPunct="1">
      <a:defRPr sz="952" kern="1200">
        <a:solidFill>
          <a:schemeClr val="tx1"/>
        </a:solidFill>
        <a:latin typeface="+mn-lt"/>
        <a:ea typeface="+mn-ea"/>
        <a:cs typeface="+mn-cs"/>
      </a:defRPr>
    </a:lvl4pPr>
    <a:lvl5pPr marL="1451519" algn="l" defTabSz="725759" rtl="0" eaLnBrk="1" latinLnBrk="0" hangingPunct="1">
      <a:defRPr sz="952" kern="1200">
        <a:solidFill>
          <a:schemeClr val="tx1"/>
        </a:solidFill>
        <a:latin typeface="+mn-lt"/>
        <a:ea typeface="+mn-ea"/>
        <a:cs typeface="+mn-cs"/>
      </a:defRPr>
    </a:lvl5pPr>
    <a:lvl6pPr marL="1814398" algn="l" defTabSz="725759" rtl="0" eaLnBrk="1" latinLnBrk="0" hangingPunct="1">
      <a:defRPr sz="952" kern="1200">
        <a:solidFill>
          <a:schemeClr val="tx1"/>
        </a:solidFill>
        <a:latin typeface="+mn-lt"/>
        <a:ea typeface="+mn-ea"/>
        <a:cs typeface="+mn-cs"/>
      </a:defRPr>
    </a:lvl6pPr>
    <a:lvl7pPr marL="2177278" algn="l" defTabSz="725759" rtl="0" eaLnBrk="1" latinLnBrk="0" hangingPunct="1">
      <a:defRPr sz="952" kern="1200">
        <a:solidFill>
          <a:schemeClr val="tx1"/>
        </a:solidFill>
        <a:latin typeface="+mn-lt"/>
        <a:ea typeface="+mn-ea"/>
        <a:cs typeface="+mn-cs"/>
      </a:defRPr>
    </a:lvl7pPr>
    <a:lvl8pPr marL="2540157" algn="l" defTabSz="725759" rtl="0" eaLnBrk="1" latinLnBrk="0" hangingPunct="1">
      <a:defRPr sz="952" kern="1200">
        <a:solidFill>
          <a:schemeClr val="tx1"/>
        </a:solidFill>
        <a:latin typeface="+mn-lt"/>
        <a:ea typeface="+mn-ea"/>
        <a:cs typeface="+mn-cs"/>
      </a:defRPr>
    </a:lvl8pPr>
    <a:lvl9pPr marL="2903037" algn="l" defTabSz="725759" rtl="0" eaLnBrk="1" latinLnBrk="0" hangingPunct="1">
      <a:defRPr sz="952"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952" b="0" u="none" strike="noStrike" kern="1200" dirty="0" smtClean="0">
                <a:solidFill>
                  <a:schemeClr val="tx1"/>
                </a:solidFill>
                <a:effectLst/>
                <a:latin typeface="+mn-lt"/>
                <a:ea typeface="+mn-ea"/>
                <a:cs typeface="+mn-cs"/>
              </a:rPr>
              <a:t/>
            </a:r>
            <a:br>
              <a:rPr lang="pt-PT" sz="952" b="0" u="none" strike="noStrike" kern="1200" dirty="0" smtClean="0">
                <a:solidFill>
                  <a:schemeClr val="tx1"/>
                </a:solidFill>
                <a:effectLst/>
                <a:latin typeface="+mn-lt"/>
                <a:ea typeface="+mn-ea"/>
                <a:cs typeface="+mn-cs"/>
              </a:rPr>
            </a:br>
            <a:endParaRPr lang="pt-PT" sz="952" b="0" u="none" strike="noStrike"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E9041F8-FB53-4295-9E6D-9E1A70010BA6}" type="slidenum">
              <a:rPr lang="pt-PT" smtClean="0"/>
              <a:t>1</a:t>
            </a:fld>
            <a:endParaRPr lang="pt-PT"/>
          </a:p>
        </p:txBody>
      </p:sp>
    </p:spTree>
    <p:extLst>
      <p:ext uri="{BB962C8B-B14F-4D97-AF65-F5344CB8AC3E}">
        <p14:creationId xmlns:p14="http://schemas.microsoft.com/office/powerpoint/2010/main" val="21870863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dirty="0"/>
          </a:p>
        </p:txBody>
      </p:sp>
      <p:sp>
        <p:nvSpPr>
          <p:cNvPr id="4" name="Slide Number Placeholder 3"/>
          <p:cNvSpPr>
            <a:spLocks noGrp="1"/>
          </p:cNvSpPr>
          <p:nvPr>
            <p:ph type="sldNum" sz="quarter" idx="10"/>
          </p:nvPr>
        </p:nvSpPr>
        <p:spPr/>
        <p:txBody>
          <a:bodyPr/>
          <a:lstStyle/>
          <a:p>
            <a:fld id="{1E9041F8-FB53-4295-9E6D-9E1A70010BA6}" type="slidenum">
              <a:rPr lang="pt-PT" smtClean="0"/>
              <a:t>16</a:t>
            </a:fld>
            <a:endParaRPr lang="pt-PT"/>
          </a:p>
        </p:txBody>
      </p:sp>
    </p:spTree>
    <p:extLst>
      <p:ext uri="{BB962C8B-B14F-4D97-AF65-F5344CB8AC3E}">
        <p14:creationId xmlns:p14="http://schemas.microsoft.com/office/powerpoint/2010/main" val="28519319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dirty="0" smtClean="0"/>
              <a:t>Origem da figura:</a:t>
            </a:r>
          </a:p>
          <a:p>
            <a:r>
              <a:rPr lang="en-US" dirty="0" smtClean="0"/>
              <a:t>P.H. </a:t>
            </a:r>
            <a:r>
              <a:rPr lang="en-US" dirty="0" err="1" smtClean="0"/>
              <a:t>Mekkes</a:t>
            </a:r>
            <a:r>
              <a:rPr lang="en-US" dirty="0" smtClean="0"/>
              <a:t> (2007), The effect of the new Spatial Planning Act and the Memorandum on Space on the Dutch spatial planning doctrine. </a:t>
            </a:r>
            <a:r>
              <a:rPr lang="en-US" dirty="0" err="1" smtClean="0"/>
              <a:t>Wageningen</a:t>
            </a:r>
            <a:r>
              <a:rPr lang="en-US" dirty="0" smtClean="0"/>
              <a:t> University,</a:t>
            </a:r>
            <a:r>
              <a:rPr lang="en-US" baseline="0" dirty="0" smtClean="0"/>
              <a:t> p. 51</a:t>
            </a:r>
            <a:endParaRPr lang="pt-PT" dirty="0"/>
          </a:p>
        </p:txBody>
      </p:sp>
      <p:sp>
        <p:nvSpPr>
          <p:cNvPr id="4" name="Slide Number Placeholder 3"/>
          <p:cNvSpPr>
            <a:spLocks noGrp="1"/>
          </p:cNvSpPr>
          <p:nvPr>
            <p:ph type="sldNum" sz="quarter" idx="10"/>
          </p:nvPr>
        </p:nvSpPr>
        <p:spPr/>
        <p:txBody>
          <a:bodyPr/>
          <a:lstStyle/>
          <a:p>
            <a:fld id="{1E9041F8-FB53-4295-9E6D-9E1A70010BA6}" type="slidenum">
              <a:rPr lang="pt-PT" smtClean="0"/>
              <a:t>17</a:t>
            </a:fld>
            <a:endParaRPr lang="pt-PT"/>
          </a:p>
        </p:txBody>
      </p:sp>
    </p:spTree>
    <p:extLst>
      <p:ext uri="{BB962C8B-B14F-4D97-AF65-F5344CB8AC3E}">
        <p14:creationId xmlns:p14="http://schemas.microsoft.com/office/powerpoint/2010/main" val="29935621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dirty="0"/>
          </a:p>
        </p:txBody>
      </p:sp>
      <p:sp>
        <p:nvSpPr>
          <p:cNvPr id="4" name="Slide Number Placeholder 3"/>
          <p:cNvSpPr>
            <a:spLocks noGrp="1"/>
          </p:cNvSpPr>
          <p:nvPr>
            <p:ph type="sldNum" sz="quarter" idx="10"/>
          </p:nvPr>
        </p:nvSpPr>
        <p:spPr/>
        <p:txBody>
          <a:bodyPr/>
          <a:lstStyle/>
          <a:p>
            <a:fld id="{1E9041F8-FB53-4295-9E6D-9E1A70010BA6}" type="slidenum">
              <a:rPr lang="pt-PT" smtClean="0"/>
              <a:t>19</a:t>
            </a:fld>
            <a:endParaRPr lang="pt-PT"/>
          </a:p>
        </p:txBody>
      </p:sp>
    </p:spTree>
    <p:extLst>
      <p:ext uri="{BB962C8B-B14F-4D97-AF65-F5344CB8AC3E}">
        <p14:creationId xmlns:p14="http://schemas.microsoft.com/office/powerpoint/2010/main" val="41029855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dirty="0" smtClean="0"/>
              <a:t>Contributo de Ana Pinho:</a:t>
            </a:r>
          </a:p>
          <a:p>
            <a:endParaRPr lang="pt-PT" dirty="0" smtClean="0"/>
          </a:p>
          <a:p>
            <a:r>
              <a:rPr lang="pt-PT" dirty="0" smtClean="0"/>
              <a:t>Considera-se fundamental o princípio declarado de contenção da expansão urbana e de aposta na reabilitação, regeneração e utilização adequada dos solos. No entanto, a definição dos conceitos de reabilitação e de regeneração não aparenta ser a mais clara. Com efeito, ambas surgem como “intervenções territoriais integradas” sem que se explique o que se entende por esta expressão. Se utilizarmos o entendimento mais vulgarizado a nível europeu, uma intervenção territorial integrada é uma intervenção realizada com base numa estratégia, que vai além do suporte físico e que inclui ações nos domínios social, ambiental, cultural, económico, etc.. Ora as definições avançadas parecem sugerir que somente a regeneração se enquadra neste cenário, embora também se qualifique a reabilitação como uma “intervenção territorial integrada”.</a:t>
            </a:r>
          </a:p>
          <a:p>
            <a:r>
              <a:rPr lang="pt-PT" dirty="0" smtClean="0"/>
              <a:t>Adicionalmente, as definições parecem apontar para objetivos diferentes nos dois casos, concretamente, que a reabilitação “visa a valorização do suporte físico de um território”, algo que qualquer intervenção sobre o território deveria fazer, enquanto a regeneração é vista como um meio de revitalização económica, social e cultural e de reforço da coesão territorial, objetivo que deveria estar também subjacente à reabilitação, em particular quando esta é qualificada de intervenção integrada. Em resumo, tanto a reabilitação como a regeneração devem ser intervenções integradas (parte de uma estratégia de desenvolvimento territorial que visa a valorização do suporte físico a par da revitalização económica, social e cultural e de reforço da coesão territorial), assumindo-se como meios diferentes para alcançar estes fins. A escolha de qual destes meios deve prender-se com a natureza do território em incidem e não com uma diferença em termos de objetivos e integração: a reabilitação de uma área deve ter como princípio geral a preservação do património construído, embora possa admitir pontualmente obras de demolição e construção nova, por exemplo, nos casos em que seja necessário colmatar o tecido urbano, e a regeneração deve visar a requalificação da área de intervenção, podendo ter uma maior incidência de obras de obras de demolição e construção nova. A primeira deve ser adotada nos casos em que a intervenção ocorra em áreas consolidadas e com uma qualidade urbanística satisfatória, enquanto a segunda terá o seu campo de intervenção nas áreas que necessitem de uma profunda reestruturação com vista a alcançar os níveis de qualidade urbanística adequados. Ambas devem ser “intervenções territoriais integradas”, ou seja, terem por base estratégia, e combinando ações que vão para além do suporte físico, incluindo os domínios social, ambiental, cultural, económico, etc.</a:t>
            </a:r>
          </a:p>
          <a:p>
            <a:endParaRPr lang="pt-PT" dirty="0" smtClean="0"/>
          </a:p>
          <a:p>
            <a:endParaRPr lang="pt-PT" dirty="0" smtClean="0"/>
          </a:p>
          <a:p>
            <a:endParaRPr lang="pt-PT" dirty="0" smtClean="0"/>
          </a:p>
          <a:p>
            <a:endParaRPr lang="pt-PT" dirty="0"/>
          </a:p>
        </p:txBody>
      </p:sp>
      <p:sp>
        <p:nvSpPr>
          <p:cNvPr id="4" name="Slide Number Placeholder 3"/>
          <p:cNvSpPr>
            <a:spLocks noGrp="1"/>
          </p:cNvSpPr>
          <p:nvPr>
            <p:ph type="sldNum" sz="quarter" idx="10"/>
          </p:nvPr>
        </p:nvSpPr>
        <p:spPr/>
        <p:txBody>
          <a:bodyPr/>
          <a:lstStyle/>
          <a:p>
            <a:fld id="{1E9041F8-FB53-4295-9E6D-9E1A70010BA6}" type="slidenum">
              <a:rPr lang="pt-PT" smtClean="0"/>
              <a:t>20</a:t>
            </a:fld>
            <a:endParaRPr lang="pt-PT"/>
          </a:p>
        </p:txBody>
      </p:sp>
    </p:spTree>
    <p:extLst>
      <p:ext uri="{BB962C8B-B14F-4D97-AF65-F5344CB8AC3E}">
        <p14:creationId xmlns:p14="http://schemas.microsoft.com/office/powerpoint/2010/main" val="25027122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dirty="0" smtClean="0"/>
          </a:p>
          <a:p>
            <a:endParaRPr lang="pt-PT" dirty="0" smtClean="0"/>
          </a:p>
          <a:p>
            <a:r>
              <a:rPr lang="pt-PT" dirty="0" smtClean="0"/>
              <a:t>Ministério da Habitação, Urbanismo e Construção - Gabinete do Ministro </a:t>
            </a:r>
          </a:p>
          <a:p>
            <a:r>
              <a:rPr lang="pt-PT" dirty="0" smtClean="0"/>
              <a:t>Decreto-Lei n.º 794/76, de 5 de novembro</a:t>
            </a:r>
          </a:p>
          <a:p>
            <a:endParaRPr lang="pt-PT" dirty="0" smtClean="0"/>
          </a:p>
          <a:p>
            <a:r>
              <a:rPr lang="pt-PT" dirty="0" smtClean="0"/>
              <a:t>Artigo 5.º</a:t>
            </a:r>
          </a:p>
          <a:p>
            <a:endParaRPr lang="pt-PT" dirty="0" smtClean="0"/>
          </a:p>
          <a:p>
            <a:r>
              <a:rPr lang="pt-PT" dirty="0" smtClean="0"/>
              <a:t>1.	Os terrenos já pertencentes à Administração ou por ela adquiridos para os fins previstos no artigo 2.º ou para operações de renovação urbana não podem ser alienados, salvo a pessoas colectivas de direito público e empresas públicas, devendo apenas ser cedido o direito à utilização, mediante a constituição do direito de superfície, dos terrenos destinados a empreendimentos cuja realização não venha a ser efectuada pela Administração.</a:t>
            </a:r>
          </a:p>
          <a:p>
            <a:r>
              <a:rPr lang="pt-PT" dirty="0" smtClean="0"/>
              <a:t>(Ver nova redacção dada pelo Decreto-Lei n.º 313/80, de 19 de Agosto).</a:t>
            </a:r>
          </a:p>
          <a:p>
            <a:endParaRPr lang="pt-PT" dirty="0" smtClean="0"/>
          </a:p>
          <a:p>
            <a:r>
              <a:rPr lang="pt-PT" dirty="0" smtClean="0"/>
              <a:t>2.	Poderá, em casos especiais, ser autorizada a cedência dos terrenos, em propriedade plena, quando se destinem à construção de habitações sociais no sector cooperativo.</a:t>
            </a:r>
          </a:p>
          <a:p>
            <a:r>
              <a:rPr lang="pt-PT" dirty="0" smtClean="0"/>
              <a:t>(Ver nova redacção dada pelo Decreto-Lei n.º 313/80, de 19 de Agosto).</a:t>
            </a:r>
          </a:p>
          <a:p>
            <a:endParaRPr lang="pt-PT" dirty="0" smtClean="0"/>
          </a:p>
          <a:p>
            <a:r>
              <a:rPr lang="pt-PT" dirty="0" smtClean="0"/>
              <a:t>3.	A cedência dos terrenos, em propriedade plena, referida no número anterior efectuar-se-á por acordo directo ou por concurso, nos termos dos n.os 1 e 2 do artigo 29.º para a cedência em direito de superfície.</a:t>
            </a:r>
            <a:br>
              <a:rPr lang="pt-PT" dirty="0" smtClean="0"/>
            </a:br>
            <a:r>
              <a:rPr lang="pt-PT" dirty="0" smtClean="0"/>
              <a:t>(Aditado pelo Decreto-Lei n.º 313/80, de 19 de Agosto).</a:t>
            </a:r>
          </a:p>
          <a:p>
            <a:endParaRPr lang="pt-PT" dirty="0" smtClean="0"/>
          </a:p>
          <a:p>
            <a:r>
              <a:rPr lang="pt-PT" dirty="0" smtClean="0"/>
              <a:t>4.	Para efeitos do número anterior, na escritura de transmissão será sempre fixado um prazo máximo para início das construções a erigir, o qual não poderá ser ultrapassado, salvo casos de força maior ou outras circunstâncias estranhas aos interessados, sob pena da reversão dos terrenos à titularidade da Administração e à perda, por parte do anterior proprietário, de 30% das quantias entregues a título de pagamento.</a:t>
            </a:r>
          </a:p>
          <a:p>
            <a:r>
              <a:rPr lang="pt-PT" dirty="0" smtClean="0"/>
              <a:t>(Aditado pelo Decreto-Lei n.º 313/80, de 19 de Agosto).</a:t>
            </a:r>
          </a:p>
          <a:p>
            <a:endParaRPr lang="pt-PT" dirty="0" smtClean="0"/>
          </a:p>
          <a:p>
            <a:r>
              <a:rPr lang="pt-PT" dirty="0" smtClean="0"/>
              <a:t> 5.	Quando o terreno pertencer ao Estado, seus organismos autónomos e institutos públicos, a decisão a que se refere o n.º 2 cabe ao Ministro da Habitação e Obras Públicas.</a:t>
            </a:r>
          </a:p>
          <a:p>
            <a:r>
              <a:rPr lang="pt-PT" dirty="0" smtClean="0"/>
              <a:t>(Aditado pelo Decreto-Lei n.º 313/80, de 19 de Agosto). </a:t>
            </a:r>
          </a:p>
          <a:p>
            <a:endParaRPr lang="pt-PT" dirty="0" smtClean="0"/>
          </a:p>
          <a:p>
            <a:r>
              <a:rPr lang="pt-PT" dirty="0" smtClean="0"/>
              <a:t>6.	Quando o terreno pertencer a uma autarquia local, cabe à respectiva Assembleia Municipal a deliberação a que se refere o n.º 2.</a:t>
            </a:r>
          </a:p>
          <a:p>
            <a:r>
              <a:rPr lang="pt-PT" dirty="0" smtClean="0"/>
              <a:t>(Aditado pelo Decreto-Lei n.º 313/80, de 19 de Agosto).</a:t>
            </a:r>
          </a:p>
          <a:p>
            <a:endParaRPr lang="pt-PT" dirty="0" smtClean="0"/>
          </a:p>
          <a:p>
            <a:r>
              <a:rPr lang="pt-PT" dirty="0" smtClean="0"/>
              <a:t>7.	Nas regiões autónomas, a competência atribuída no n.º 5 ao Ministro da Habitação e Obras Públicas cabe aos órgãos de governo próprio da região.</a:t>
            </a:r>
          </a:p>
          <a:p>
            <a:r>
              <a:rPr lang="pt-PT" dirty="0" smtClean="0"/>
              <a:t>(Aditado pelo Decreto-Lei n.º 313/80, de 19 de Agosto).</a:t>
            </a:r>
          </a:p>
          <a:p>
            <a:endParaRPr lang="pt-PT" dirty="0" smtClean="0"/>
          </a:p>
          <a:p>
            <a:r>
              <a:rPr lang="pt-PT" dirty="0" smtClean="0"/>
              <a:t>.............................................................................................................................................................................................................</a:t>
            </a:r>
          </a:p>
          <a:p>
            <a:r>
              <a:rPr lang="pt-PT" dirty="0" smtClean="0"/>
              <a:t>Ministério da Habitação, Obras Públicas e Transportes </a:t>
            </a:r>
          </a:p>
          <a:p>
            <a:r>
              <a:rPr lang="pt-PT" dirty="0" smtClean="0"/>
              <a:t>Decreto-Lei n.º 152/82, de 3 de maio</a:t>
            </a:r>
          </a:p>
          <a:p>
            <a:endParaRPr lang="pt-PT" dirty="0" smtClean="0"/>
          </a:p>
          <a:p>
            <a:r>
              <a:rPr lang="pt-PT" dirty="0" smtClean="0"/>
              <a:t>Artigo 15.º</a:t>
            </a:r>
          </a:p>
          <a:p>
            <a:r>
              <a:rPr lang="pt-PT" dirty="0" smtClean="0"/>
              <a:t>(Terrenos dos municípios)</a:t>
            </a:r>
          </a:p>
          <a:p>
            <a:endParaRPr lang="pt-PT" dirty="0" smtClean="0"/>
          </a:p>
          <a:p>
            <a:r>
              <a:rPr lang="pt-PT" dirty="0" smtClean="0"/>
              <a:t>1.	Os terrenos propriedade dos municípios situados ou contíguos a áreas de desenvolvimento urbano prioritário e de construção prioritária devem ser nelas incluídos, salvo existindo inconvenientes urbanísticos, que deverão ser indicados expressamente nas propostas de delimitação. </a:t>
            </a:r>
          </a:p>
          <a:p>
            <a:endParaRPr lang="pt-PT" dirty="0" smtClean="0"/>
          </a:p>
          <a:p>
            <a:r>
              <a:rPr lang="pt-PT" dirty="0" smtClean="0"/>
              <a:t>2.	Relativamente aos terrenos que sejam incluídos nas referidas áreas, ficarão os municípios sujeitos às obrigações do artigo 13.º quanto à sua urbanização e construção. </a:t>
            </a:r>
          </a:p>
          <a:p>
            <a:endParaRPr lang="pt-PT" dirty="0" smtClean="0"/>
          </a:p>
          <a:p>
            <a:r>
              <a:rPr lang="pt-PT" dirty="0" smtClean="0"/>
              <a:t>3.	Não sendo dado cumprimento ao disposto no número anterior, as receitas da tributação prevista no artigo 16.º reverterão inteiramente para o Estado. </a:t>
            </a:r>
          </a:p>
          <a:p>
            <a:endParaRPr lang="pt-PT" dirty="0" smtClean="0"/>
          </a:p>
          <a:p>
            <a:r>
              <a:rPr lang="pt-PT" dirty="0" smtClean="0"/>
              <a:t>4.	Se os municípios procederem à venda de lotes para construção de sua propriedade, devem fixar-lhes um preço base e adjudicá-los pelo mais baixo valor de venda dos edifícios a construir ou pela mais baixa renda, que não poderá ser superior à que resultar da aplicação do regime de renda condicionada constante do Decreto-Lei n.º 148/81, de 4 de Junho, se estes se destinarem a locação, a qual será sempre concretizada através dos respectivos serviços municipais de habitação.</a:t>
            </a:r>
          </a:p>
          <a:p>
            <a:endParaRPr lang="pt-PT" b="1" dirty="0" smtClean="0"/>
          </a:p>
          <a:p>
            <a:endParaRPr lang="pt-PT" b="1" dirty="0" smtClean="0"/>
          </a:p>
          <a:p>
            <a:r>
              <a:rPr lang="pt-PT" b="1" dirty="0" smtClean="0"/>
              <a:t>.............................................................................................................................................................................................................</a:t>
            </a:r>
          </a:p>
          <a:p>
            <a:r>
              <a:rPr lang="en-US" sz="952" b="1" i="0" kern="1200" dirty="0" smtClean="0">
                <a:solidFill>
                  <a:schemeClr val="tx1"/>
                </a:solidFill>
                <a:effectLst/>
                <a:latin typeface="+mn-lt"/>
                <a:ea typeface="+mn-ea"/>
                <a:cs typeface="+mn-cs"/>
              </a:rPr>
              <a:t>Federal Land Policy and Management Act, FLPMA 1976</a:t>
            </a:r>
          </a:p>
          <a:p>
            <a:endParaRPr lang="pt-PT" dirty="0" smtClean="0"/>
          </a:p>
          <a:p>
            <a:r>
              <a:rPr lang="pt-PT" dirty="0" smtClean="0"/>
              <a:t>43 U.S. Code § 1711</a:t>
            </a:r>
          </a:p>
          <a:p>
            <a:r>
              <a:rPr lang="pt-PT" dirty="0" smtClean="0"/>
              <a:t>Continuing inventory and identification of public lands; preparation and maintenance</a:t>
            </a:r>
          </a:p>
          <a:p>
            <a:endParaRPr lang="pt-PT" dirty="0" smtClean="0"/>
          </a:p>
          <a:p>
            <a:r>
              <a:rPr lang="pt-PT" dirty="0" smtClean="0"/>
              <a:t>(a)	The Secretary shall prepare and maintain on a continuing basis an inventory of all public lands and their resource and other values (including, but not limited to, outdoor recreation and scenic values), giving priority to areas of critical environmental concern. This inventory shall be kept current so as to reflect changes in conditions and to identify new and emerging resource and other values. The preparation and maintenance of such inventory or the identification of such areas shall not, of itself, change or prevent change of the management or use of public lands.</a:t>
            </a:r>
          </a:p>
          <a:p>
            <a:endParaRPr lang="pt-PT" dirty="0" smtClean="0"/>
          </a:p>
          <a:p>
            <a:r>
              <a:rPr lang="pt-PT" dirty="0" smtClean="0"/>
              <a:t>(b)	As funds and manpower are made available, the Secretary shall ascertain the boundaries of the public lands; provide means of public identification thereof including, where appropriate, signs and maps; and provide State and local governments with data from the inventory for the purpose of planning and regulating the uses of non-Federal lands in proximity of such public lands.</a:t>
            </a:r>
          </a:p>
          <a:p>
            <a:endParaRPr lang="pt-PT" dirty="0" smtClean="0"/>
          </a:p>
          <a:p>
            <a:endParaRPr lang="pt-PT" dirty="0" smtClean="0"/>
          </a:p>
          <a:p>
            <a:endParaRPr lang="pt-PT" dirty="0" smtClean="0"/>
          </a:p>
          <a:p>
            <a:r>
              <a:rPr lang="pt-PT" dirty="0" smtClean="0"/>
              <a:t>U.S. Code › Title 43 › Chapter 35 › Subchapter II › § 1712</a:t>
            </a:r>
          </a:p>
          <a:p>
            <a:r>
              <a:rPr lang="pt-PT" dirty="0" smtClean="0"/>
              <a:t>43 U.S. Code § 1712 - Land use plans</a:t>
            </a:r>
          </a:p>
          <a:p>
            <a:endParaRPr lang="pt-PT" dirty="0" smtClean="0"/>
          </a:p>
          <a:p>
            <a:endParaRPr lang="pt-PT" dirty="0" smtClean="0"/>
          </a:p>
          <a:p>
            <a:r>
              <a:rPr lang="pt-PT" dirty="0" smtClean="0"/>
              <a:t>Current through Pub. L. 113-75, except 113-66. (See Public Laws for the current Congress.)</a:t>
            </a:r>
          </a:p>
          <a:p>
            <a:r>
              <a:rPr lang="pt-PT" dirty="0" smtClean="0"/>
              <a:t>(a)	Development, maintenance, and revision by Secretary</a:t>
            </a:r>
          </a:p>
          <a:p>
            <a:r>
              <a:rPr lang="pt-PT" dirty="0" smtClean="0"/>
              <a:t>The Secretary shall, with public involvement and consistent with the terms and conditions of this Act, develop, maintain, and, when appropriate, revise land use plans which provide by tracts or areas for the use of the public lands. Land use plans shall be developed for the public lands regardless of whether such lands previously have been classified, withdrawn, set aside, or otherwise designated for one or more uses.</a:t>
            </a:r>
          </a:p>
          <a:p>
            <a:endParaRPr lang="pt-PT" dirty="0" smtClean="0"/>
          </a:p>
          <a:p>
            <a:r>
              <a:rPr lang="pt-PT" dirty="0" smtClean="0"/>
              <a:t>(b)	Coordination of plans for National Forest System lands with Indian land use planning and management programs for purposes of development and revision</a:t>
            </a:r>
          </a:p>
          <a:p>
            <a:endParaRPr lang="pt-PT" dirty="0" smtClean="0"/>
          </a:p>
          <a:p>
            <a:r>
              <a:rPr lang="pt-PT" dirty="0" smtClean="0"/>
              <a:t>In the development and revision of land use plans, the Secretary of Agriculture shall coordinate land use plans for lands in the National Forest System with the land use planning and management programs of and for Indian tribes by, among other things, considering the policies of approved tribal land resource management programs.</a:t>
            </a:r>
          </a:p>
          <a:p>
            <a:endParaRPr lang="pt-PT" dirty="0" smtClean="0"/>
          </a:p>
          <a:p>
            <a:r>
              <a:rPr lang="pt-PT" dirty="0" smtClean="0"/>
              <a:t>(c)	Criteria for development and revision</a:t>
            </a:r>
          </a:p>
          <a:p>
            <a:r>
              <a:rPr lang="pt-PT" dirty="0" smtClean="0"/>
              <a:t>In the development and revision of land use plans, the Secretary shall—</a:t>
            </a:r>
          </a:p>
          <a:p>
            <a:r>
              <a:rPr lang="pt-PT" dirty="0" smtClean="0"/>
              <a:t>(1)	use and observe the principles of multiple use and sustained yield set forth in this and other applicable law;</a:t>
            </a:r>
          </a:p>
          <a:p>
            <a:r>
              <a:rPr lang="pt-PT" dirty="0" smtClean="0"/>
              <a:t>(2)	use a systematic interdisciplinary approach to achieve integrated consideration of physical, biological, economic, and other sciences;</a:t>
            </a:r>
          </a:p>
          <a:p>
            <a:r>
              <a:rPr lang="pt-PT" dirty="0" smtClean="0"/>
              <a:t>(3)	give priority to the designation and protection of areas of critical environmental concern;</a:t>
            </a:r>
          </a:p>
          <a:p>
            <a:r>
              <a:rPr lang="pt-PT" dirty="0" smtClean="0"/>
              <a:t>(4)	rely, to the extent it is available, on the inventory of the public lands, their resources, and other values;</a:t>
            </a:r>
          </a:p>
          <a:p>
            <a:r>
              <a:rPr lang="pt-PT" dirty="0" smtClean="0"/>
              <a:t>(5)	consider present and potential uses of the public lands;</a:t>
            </a:r>
          </a:p>
          <a:p>
            <a:r>
              <a:rPr lang="pt-PT" dirty="0" smtClean="0"/>
              <a:t>(6)	consider the relative scarcity of the values involved and the availability of alternative means (including recycling) and sites for realization of those values;</a:t>
            </a:r>
          </a:p>
          <a:p>
            <a:r>
              <a:rPr lang="pt-PT" dirty="0" smtClean="0"/>
              <a:t>(7)	weigh long-term benefits to the public against short-term benefits;</a:t>
            </a:r>
          </a:p>
          <a:p>
            <a:r>
              <a:rPr lang="pt-PT" dirty="0" smtClean="0"/>
              <a:t>(8)	provide for compliance with applicable pollution control laws, including State and Federal air, water, noise, or other pollution standards or implementation plans; and</a:t>
            </a:r>
          </a:p>
          <a:p>
            <a:r>
              <a:rPr lang="pt-PT" dirty="0" smtClean="0"/>
              <a:t>(9)	to the extent consistent with the laws governing the administration of the public lands, coordinate the land use inventory, planning, and management activities of or for such lands with the land use planning and management programs of other Federal departments and agencies and of the States and local governments within which the lands are located, including, but not limited to, the statewide outdoor recreation plans developed under the Act of September 3, 1964 (78 Stat. 897), as amended [16 U.S.C. 460l–4 et seq.], and of or for Indian tribes by, among other things, considering the policies of approved State and tribal land resource management programs. In implementing this directive, the Secretary shall, to the extent he finds practical, keep apprised of State, local, and tribal land use plans; assure that consideration is given to those State, local, and tribal plans that are germane in the development of land use plans for public lands; assist in resolving, to the extent practical, inconsistencies between Federal and non-Federal Government plans, and shall provide for meaningful public involvement of State and local government officials, both elected and appointed, in the development of land use programs, land use regulations, and land use decisions for public lands, including early public notice of proposed decisions which may have a significant impact on non-Federal lands. Such officials in each State are authorized to furnish advice to the Secretary with respect to the development and revision of land use plans, land use guidelines, land use rules, and land use regulations for the public lands within such State and with respect to such other land use matters as may be referred to them by him. Land use plans of the Secretary under this section shall be consistent with State and local plans to the maximum extent he finds consistent with Federal law and the purposes of this Act.</a:t>
            </a:r>
          </a:p>
          <a:p>
            <a:endParaRPr lang="pt-PT" dirty="0" smtClean="0"/>
          </a:p>
          <a:p>
            <a:r>
              <a:rPr lang="pt-PT" dirty="0" smtClean="0"/>
              <a:t>43 U.S. Code § 1713 - Sales of public land tracts</a:t>
            </a:r>
          </a:p>
          <a:p>
            <a:endParaRPr lang="pt-PT" dirty="0" smtClean="0"/>
          </a:p>
          <a:p>
            <a:r>
              <a:rPr lang="pt-PT" dirty="0" smtClean="0"/>
              <a:t>(a)	Criteria for disposal; excepted lands</a:t>
            </a:r>
          </a:p>
          <a:p>
            <a:r>
              <a:rPr lang="pt-PT" dirty="0" smtClean="0"/>
              <a:t>A tract of the public lands (except land in units of the National Wilderness Preservation System, National Wild and Scenic Rivers Systems, and National System of Trails) may be sold under this Act where, as a result of land use planning required under section 1712 of this title, the Secretary determines that the sale of such tract meets the following disposal criteria:</a:t>
            </a:r>
          </a:p>
          <a:p>
            <a:r>
              <a:rPr lang="pt-PT" dirty="0" smtClean="0"/>
              <a:t>(1)	such tract because of its location or other characteristics is difficult and uneconomic to manage as part of the public lands, and is not suitable for management by another Federal department or agency; or</a:t>
            </a:r>
          </a:p>
          <a:p>
            <a:r>
              <a:rPr lang="pt-PT" dirty="0" smtClean="0"/>
              <a:t>(2)	such tract was acquired for a specific purpose and the tract is no longer required for that or any other Federal purpose; or</a:t>
            </a:r>
          </a:p>
          <a:p>
            <a:r>
              <a:rPr lang="pt-PT" dirty="0" smtClean="0"/>
              <a:t>(3)	disposal of such tract will serve important public objectives, including but not limited to, expansion of communities and economic development, which cannot be achieved prudently or feasibly on land other than public land and which outweigh other public objectives and values, including, but not limited to, recreation and scenic values, which would be served by maintaining such tract in Federal ownership.</a:t>
            </a:r>
            <a:endParaRPr lang="pt-PT" dirty="0"/>
          </a:p>
        </p:txBody>
      </p:sp>
      <p:sp>
        <p:nvSpPr>
          <p:cNvPr id="4" name="Slide Number Placeholder 3"/>
          <p:cNvSpPr>
            <a:spLocks noGrp="1"/>
          </p:cNvSpPr>
          <p:nvPr>
            <p:ph type="sldNum" sz="quarter" idx="10"/>
          </p:nvPr>
        </p:nvSpPr>
        <p:spPr/>
        <p:txBody>
          <a:bodyPr/>
          <a:lstStyle/>
          <a:p>
            <a:fld id="{1E9041F8-FB53-4295-9E6D-9E1A70010BA6}" type="slidenum">
              <a:rPr lang="pt-PT" smtClean="0"/>
              <a:t>21</a:t>
            </a:fld>
            <a:endParaRPr lang="pt-PT"/>
          </a:p>
        </p:txBody>
      </p:sp>
    </p:spTree>
    <p:extLst>
      <p:ext uri="{BB962C8B-B14F-4D97-AF65-F5344CB8AC3E}">
        <p14:creationId xmlns:p14="http://schemas.microsoft.com/office/powerpoint/2010/main" val="35237513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dirty="0"/>
          </a:p>
        </p:txBody>
      </p:sp>
      <p:sp>
        <p:nvSpPr>
          <p:cNvPr id="4" name="Slide Number Placeholder 3"/>
          <p:cNvSpPr>
            <a:spLocks noGrp="1"/>
          </p:cNvSpPr>
          <p:nvPr>
            <p:ph type="sldNum" sz="quarter" idx="10"/>
          </p:nvPr>
        </p:nvSpPr>
        <p:spPr/>
        <p:txBody>
          <a:bodyPr/>
          <a:lstStyle/>
          <a:p>
            <a:fld id="{1E9041F8-FB53-4295-9E6D-9E1A70010BA6}" type="slidenum">
              <a:rPr lang="pt-PT" smtClean="0"/>
              <a:t>22</a:t>
            </a:fld>
            <a:endParaRPr lang="pt-PT"/>
          </a:p>
        </p:txBody>
      </p:sp>
    </p:spTree>
    <p:extLst>
      <p:ext uri="{BB962C8B-B14F-4D97-AF65-F5344CB8AC3E}">
        <p14:creationId xmlns:p14="http://schemas.microsoft.com/office/powerpoint/2010/main" val="20041683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dirty="0"/>
          </a:p>
        </p:txBody>
      </p:sp>
      <p:sp>
        <p:nvSpPr>
          <p:cNvPr id="4" name="Slide Number Placeholder 3"/>
          <p:cNvSpPr>
            <a:spLocks noGrp="1"/>
          </p:cNvSpPr>
          <p:nvPr>
            <p:ph type="sldNum" sz="quarter" idx="10"/>
          </p:nvPr>
        </p:nvSpPr>
        <p:spPr/>
        <p:txBody>
          <a:bodyPr/>
          <a:lstStyle/>
          <a:p>
            <a:fld id="{1E9041F8-FB53-4295-9E6D-9E1A70010BA6}" type="slidenum">
              <a:rPr lang="pt-PT" smtClean="0"/>
              <a:t>2</a:t>
            </a:fld>
            <a:endParaRPr lang="pt-PT"/>
          </a:p>
        </p:txBody>
      </p:sp>
    </p:spTree>
    <p:extLst>
      <p:ext uri="{BB962C8B-B14F-4D97-AF65-F5344CB8AC3E}">
        <p14:creationId xmlns:p14="http://schemas.microsoft.com/office/powerpoint/2010/main" val="28695056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baseline="0" dirty="0" smtClean="0"/>
          </a:p>
          <a:p>
            <a:endParaRPr lang="pt-PT" baseline="0" dirty="0" smtClean="0"/>
          </a:p>
          <a:p>
            <a:endParaRPr lang="pt-PT" baseline="0" dirty="0" smtClean="0"/>
          </a:p>
          <a:p>
            <a:r>
              <a:rPr lang="pt-PT" baseline="0" dirty="0" smtClean="0"/>
              <a:t/>
            </a:r>
            <a:br>
              <a:rPr lang="pt-PT" baseline="0" dirty="0" smtClean="0"/>
            </a:br>
            <a:r>
              <a:rPr lang="pt-PT" baseline="0" dirty="0" smtClean="0"/>
              <a:t/>
            </a:r>
            <a:br>
              <a:rPr lang="pt-PT" baseline="0" dirty="0" smtClean="0"/>
            </a:br>
            <a:endParaRPr lang="pt-PT" dirty="0"/>
          </a:p>
        </p:txBody>
      </p:sp>
      <p:sp>
        <p:nvSpPr>
          <p:cNvPr id="4" name="Slide Number Placeholder 3"/>
          <p:cNvSpPr>
            <a:spLocks noGrp="1"/>
          </p:cNvSpPr>
          <p:nvPr>
            <p:ph type="sldNum" sz="quarter" idx="10"/>
          </p:nvPr>
        </p:nvSpPr>
        <p:spPr/>
        <p:txBody>
          <a:bodyPr/>
          <a:lstStyle/>
          <a:p>
            <a:fld id="{1E9041F8-FB53-4295-9E6D-9E1A70010BA6}" type="slidenum">
              <a:rPr lang="pt-PT" smtClean="0"/>
              <a:t>5</a:t>
            </a:fld>
            <a:endParaRPr lang="pt-PT"/>
          </a:p>
        </p:txBody>
      </p:sp>
    </p:spTree>
    <p:extLst>
      <p:ext uri="{BB962C8B-B14F-4D97-AF65-F5344CB8AC3E}">
        <p14:creationId xmlns:p14="http://schemas.microsoft.com/office/powerpoint/2010/main" val="28432807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dirty="0"/>
          </a:p>
        </p:txBody>
      </p:sp>
      <p:sp>
        <p:nvSpPr>
          <p:cNvPr id="4" name="Slide Number Placeholder 3"/>
          <p:cNvSpPr>
            <a:spLocks noGrp="1"/>
          </p:cNvSpPr>
          <p:nvPr>
            <p:ph type="sldNum" sz="quarter" idx="10"/>
          </p:nvPr>
        </p:nvSpPr>
        <p:spPr/>
        <p:txBody>
          <a:bodyPr/>
          <a:lstStyle/>
          <a:p>
            <a:fld id="{1E9041F8-FB53-4295-9E6D-9E1A70010BA6}" type="slidenum">
              <a:rPr lang="pt-PT" smtClean="0"/>
              <a:t>7</a:t>
            </a:fld>
            <a:endParaRPr lang="pt-PT"/>
          </a:p>
        </p:txBody>
      </p:sp>
    </p:spTree>
    <p:extLst>
      <p:ext uri="{BB962C8B-B14F-4D97-AF65-F5344CB8AC3E}">
        <p14:creationId xmlns:p14="http://schemas.microsoft.com/office/powerpoint/2010/main" val="11457370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dirty="0"/>
          </a:p>
        </p:txBody>
      </p:sp>
      <p:sp>
        <p:nvSpPr>
          <p:cNvPr id="4" name="Slide Number Placeholder 3"/>
          <p:cNvSpPr>
            <a:spLocks noGrp="1"/>
          </p:cNvSpPr>
          <p:nvPr>
            <p:ph type="sldNum" sz="quarter" idx="10"/>
          </p:nvPr>
        </p:nvSpPr>
        <p:spPr/>
        <p:txBody>
          <a:bodyPr/>
          <a:lstStyle/>
          <a:p>
            <a:fld id="{1E9041F8-FB53-4295-9E6D-9E1A70010BA6}" type="slidenum">
              <a:rPr lang="pt-PT" smtClean="0"/>
              <a:t>8</a:t>
            </a:fld>
            <a:endParaRPr lang="pt-PT"/>
          </a:p>
        </p:txBody>
      </p:sp>
    </p:spTree>
    <p:extLst>
      <p:ext uri="{BB962C8B-B14F-4D97-AF65-F5344CB8AC3E}">
        <p14:creationId xmlns:p14="http://schemas.microsoft.com/office/powerpoint/2010/main" val="6767247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dirty="0"/>
          </a:p>
        </p:txBody>
      </p:sp>
      <p:sp>
        <p:nvSpPr>
          <p:cNvPr id="4" name="Slide Number Placeholder 3"/>
          <p:cNvSpPr>
            <a:spLocks noGrp="1"/>
          </p:cNvSpPr>
          <p:nvPr>
            <p:ph type="sldNum" sz="quarter" idx="10"/>
          </p:nvPr>
        </p:nvSpPr>
        <p:spPr/>
        <p:txBody>
          <a:bodyPr/>
          <a:lstStyle/>
          <a:p>
            <a:fld id="{1E9041F8-FB53-4295-9E6D-9E1A70010BA6}" type="slidenum">
              <a:rPr lang="pt-PT" smtClean="0"/>
              <a:t>12</a:t>
            </a:fld>
            <a:endParaRPr lang="pt-PT"/>
          </a:p>
        </p:txBody>
      </p:sp>
    </p:spTree>
    <p:extLst>
      <p:ext uri="{BB962C8B-B14F-4D97-AF65-F5344CB8AC3E}">
        <p14:creationId xmlns:p14="http://schemas.microsoft.com/office/powerpoint/2010/main" val="40375065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dirty="0"/>
          </a:p>
        </p:txBody>
      </p:sp>
      <p:sp>
        <p:nvSpPr>
          <p:cNvPr id="4" name="Slide Number Placeholder 3"/>
          <p:cNvSpPr>
            <a:spLocks noGrp="1"/>
          </p:cNvSpPr>
          <p:nvPr>
            <p:ph type="sldNum" sz="quarter" idx="10"/>
          </p:nvPr>
        </p:nvSpPr>
        <p:spPr/>
        <p:txBody>
          <a:bodyPr/>
          <a:lstStyle/>
          <a:p>
            <a:fld id="{1E9041F8-FB53-4295-9E6D-9E1A70010BA6}" type="slidenum">
              <a:rPr lang="pt-PT" smtClean="0"/>
              <a:t>13</a:t>
            </a:fld>
            <a:endParaRPr lang="pt-PT"/>
          </a:p>
        </p:txBody>
      </p:sp>
    </p:spTree>
    <p:extLst>
      <p:ext uri="{BB962C8B-B14F-4D97-AF65-F5344CB8AC3E}">
        <p14:creationId xmlns:p14="http://schemas.microsoft.com/office/powerpoint/2010/main" val="42724389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dirty="0" smtClean="0"/>
              <a:t>[1]</a:t>
            </a:r>
          </a:p>
          <a:p>
            <a:r>
              <a:rPr lang="pt-PT" sz="952" b="1" kern="1200" dirty="0" smtClean="0">
                <a:solidFill>
                  <a:schemeClr val="tx1"/>
                </a:solidFill>
                <a:effectLst/>
                <a:latin typeface="+mn-lt"/>
                <a:ea typeface="+mn-ea"/>
                <a:cs typeface="+mn-cs"/>
              </a:rPr>
              <a:t>LBPOTU 1998</a:t>
            </a:r>
          </a:p>
          <a:p>
            <a:r>
              <a:rPr lang="pt-PT" sz="952" b="1" kern="1200" dirty="0" smtClean="0">
                <a:solidFill>
                  <a:schemeClr val="tx1"/>
                </a:solidFill>
                <a:effectLst/>
                <a:latin typeface="+mn-lt"/>
                <a:ea typeface="+mn-ea"/>
                <a:cs typeface="+mn-cs"/>
              </a:rPr>
              <a:t>Art. 14.º, “uso do solo e das águas”</a:t>
            </a:r>
            <a:endParaRPr lang="pt-PT" b="1" dirty="0" smtClean="0"/>
          </a:p>
          <a:p>
            <a:r>
              <a:rPr lang="pt-PT" sz="952" kern="1200" dirty="0" smtClean="0">
                <a:solidFill>
                  <a:schemeClr val="tx1"/>
                </a:solidFill>
                <a:effectLst/>
                <a:latin typeface="+mn-lt"/>
                <a:ea typeface="+mn-ea"/>
                <a:cs typeface="+mn-cs"/>
              </a:rPr>
              <a:t>1.  A ocupação, a utilização e a transformação do solo estão subordinadas aos fins, princípios gerais e objectivos específicos estabelecidos nos artigos 3.º, 5.º e 6.º do presente diploma e conformam-se com o regime de uso do solo definido nos instrumentos de planeamento territorial.</a:t>
            </a:r>
          </a:p>
          <a:p>
            <a:r>
              <a:rPr lang="pt-PT" sz="952" kern="1200" dirty="0" smtClean="0">
                <a:solidFill>
                  <a:schemeClr val="tx1"/>
                </a:solidFill>
                <a:effectLst/>
                <a:latin typeface="+mn-lt"/>
                <a:ea typeface="+mn-ea"/>
                <a:cs typeface="+mn-cs"/>
              </a:rPr>
              <a:t>2.  Idênticos fins, princípios gerais e objectivos são aplicáveis, com as devidas adaptações, ao ordenamento das águas e zonas envolventes, marginais ou ribeirinhas.</a:t>
            </a:r>
          </a:p>
          <a:p>
            <a:endParaRPr lang="pt-PT" dirty="0" smtClean="0"/>
          </a:p>
          <a:p>
            <a:r>
              <a:rPr lang="pt-PT" dirty="0" smtClean="0"/>
              <a:t>[2]</a:t>
            </a:r>
          </a:p>
          <a:p>
            <a:r>
              <a:rPr lang="en-GB" sz="952" b="1" kern="1200" dirty="0" smtClean="0">
                <a:solidFill>
                  <a:schemeClr val="tx1"/>
                </a:solidFill>
                <a:effectLst/>
                <a:latin typeface="+mn-lt"/>
                <a:ea typeface="+mn-ea"/>
                <a:cs typeface="+mn-cs"/>
              </a:rPr>
              <a:t>Federal Building Code </a:t>
            </a:r>
            <a:r>
              <a:rPr lang="en-GB" sz="952" kern="1200" dirty="0" smtClean="0">
                <a:solidFill>
                  <a:schemeClr val="tx1"/>
                </a:solidFill>
                <a:effectLst/>
                <a:latin typeface="+mn-lt"/>
                <a:ea typeface="+mn-ea"/>
                <a:cs typeface="+mn-cs"/>
              </a:rPr>
              <a:t>(</a:t>
            </a:r>
            <a:r>
              <a:rPr lang="en-GB" sz="952" kern="1200" dirty="0" err="1" smtClean="0">
                <a:solidFill>
                  <a:schemeClr val="tx1"/>
                </a:solidFill>
                <a:effectLst/>
                <a:latin typeface="+mn-lt"/>
                <a:ea typeface="+mn-ea"/>
                <a:cs typeface="+mn-cs"/>
              </a:rPr>
              <a:t>BauGB</a:t>
            </a:r>
            <a:r>
              <a:rPr lang="en-GB" sz="952" kern="1200" dirty="0" smtClean="0">
                <a:solidFill>
                  <a:schemeClr val="tx1"/>
                </a:solidFill>
                <a:effectLst/>
                <a:latin typeface="+mn-lt"/>
                <a:ea typeface="+mn-ea"/>
                <a:cs typeface="+mn-cs"/>
              </a:rPr>
              <a:t>)</a:t>
            </a:r>
            <a:br>
              <a:rPr lang="en-GB" sz="952" kern="1200" dirty="0" smtClean="0">
                <a:solidFill>
                  <a:schemeClr val="tx1"/>
                </a:solidFill>
                <a:effectLst/>
                <a:latin typeface="+mn-lt"/>
                <a:ea typeface="+mn-ea"/>
                <a:cs typeface="+mn-cs"/>
              </a:rPr>
            </a:br>
            <a:r>
              <a:rPr lang="en-GB" sz="952" kern="1200" dirty="0" smtClean="0">
                <a:solidFill>
                  <a:schemeClr val="tx1"/>
                </a:solidFill>
                <a:effectLst/>
                <a:latin typeface="+mn-lt"/>
                <a:ea typeface="+mn-ea"/>
                <a:cs typeface="+mn-cs"/>
              </a:rPr>
              <a:t>Chapter I</a:t>
            </a:r>
          </a:p>
          <a:p>
            <a:r>
              <a:rPr lang="en-GB" sz="952" kern="1200" dirty="0" smtClean="0">
                <a:solidFill>
                  <a:schemeClr val="tx1"/>
                </a:solidFill>
                <a:effectLst/>
                <a:latin typeface="+mn-lt"/>
                <a:ea typeface="+mn-ea"/>
                <a:cs typeface="+mn-cs"/>
              </a:rPr>
              <a:t>General urban planning legislation</a:t>
            </a:r>
            <a:br>
              <a:rPr lang="en-GB" sz="952" kern="1200" dirty="0" smtClean="0">
                <a:solidFill>
                  <a:schemeClr val="tx1"/>
                </a:solidFill>
                <a:effectLst/>
                <a:latin typeface="+mn-lt"/>
                <a:ea typeface="+mn-ea"/>
                <a:cs typeface="+mn-cs"/>
              </a:rPr>
            </a:br>
            <a:r>
              <a:rPr lang="en-GB" sz="952" kern="1200" dirty="0" smtClean="0">
                <a:solidFill>
                  <a:schemeClr val="tx1"/>
                </a:solidFill>
                <a:effectLst/>
                <a:latin typeface="+mn-lt"/>
                <a:ea typeface="+mn-ea"/>
                <a:cs typeface="+mn-cs"/>
              </a:rPr>
              <a:t>Part I</a:t>
            </a:r>
          </a:p>
          <a:p>
            <a:r>
              <a:rPr lang="en-GB" sz="952" kern="1200" dirty="0" smtClean="0">
                <a:solidFill>
                  <a:schemeClr val="tx1"/>
                </a:solidFill>
                <a:effectLst/>
                <a:latin typeface="+mn-lt"/>
                <a:ea typeface="+mn-ea"/>
                <a:cs typeface="+mn-cs"/>
              </a:rPr>
              <a:t>Urban land use planning</a:t>
            </a:r>
            <a:br>
              <a:rPr lang="en-GB" sz="952" kern="1200" dirty="0" smtClean="0">
                <a:solidFill>
                  <a:schemeClr val="tx1"/>
                </a:solidFill>
                <a:effectLst/>
                <a:latin typeface="+mn-lt"/>
                <a:ea typeface="+mn-ea"/>
                <a:cs typeface="+mn-cs"/>
              </a:rPr>
            </a:br>
            <a:r>
              <a:rPr lang="en-GB" sz="952" kern="1200" dirty="0" smtClean="0">
                <a:solidFill>
                  <a:schemeClr val="tx1"/>
                </a:solidFill>
                <a:effectLst/>
                <a:latin typeface="+mn-lt"/>
                <a:ea typeface="+mn-ea"/>
                <a:cs typeface="+mn-cs"/>
              </a:rPr>
              <a:t>Subdivision I</a:t>
            </a:r>
            <a:br>
              <a:rPr lang="en-GB" sz="952" kern="1200" dirty="0" smtClean="0">
                <a:solidFill>
                  <a:schemeClr val="tx1"/>
                </a:solidFill>
                <a:effectLst/>
                <a:latin typeface="+mn-lt"/>
                <a:ea typeface="+mn-ea"/>
                <a:cs typeface="+mn-cs"/>
              </a:rPr>
            </a:br>
            <a:r>
              <a:rPr lang="en-GB" sz="952" kern="1200" dirty="0" smtClean="0">
                <a:solidFill>
                  <a:schemeClr val="tx1"/>
                </a:solidFill>
                <a:effectLst/>
                <a:latin typeface="+mn-lt"/>
                <a:ea typeface="+mn-ea"/>
                <a:cs typeface="+mn-cs"/>
              </a:rPr>
              <a:t>General provisions</a:t>
            </a:r>
            <a:br>
              <a:rPr lang="en-GB" sz="952" kern="1200" dirty="0" smtClean="0">
                <a:solidFill>
                  <a:schemeClr val="tx1"/>
                </a:solidFill>
                <a:effectLst/>
                <a:latin typeface="+mn-lt"/>
                <a:ea typeface="+mn-ea"/>
                <a:cs typeface="+mn-cs"/>
              </a:rPr>
            </a:br>
            <a:r>
              <a:rPr lang="en-GB" sz="952" b="1" kern="1200" dirty="0" smtClean="0">
                <a:solidFill>
                  <a:schemeClr val="tx1"/>
                </a:solidFill>
                <a:effectLst/>
                <a:latin typeface="+mn-lt"/>
                <a:ea typeface="+mn-ea"/>
                <a:cs typeface="+mn-cs"/>
              </a:rPr>
              <a:t>Section 2</a:t>
            </a:r>
            <a:br>
              <a:rPr lang="en-GB" sz="952" b="1" kern="1200" dirty="0" smtClean="0">
                <a:solidFill>
                  <a:schemeClr val="tx1"/>
                </a:solidFill>
                <a:effectLst/>
                <a:latin typeface="+mn-lt"/>
                <a:ea typeface="+mn-ea"/>
                <a:cs typeface="+mn-cs"/>
              </a:rPr>
            </a:br>
            <a:r>
              <a:rPr lang="en-GB" sz="952" b="1" kern="1200" dirty="0" smtClean="0">
                <a:solidFill>
                  <a:schemeClr val="tx1"/>
                </a:solidFill>
                <a:effectLst/>
                <a:latin typeface="+mn-lt"/>
                <a:ea typeface="+mn-ea"/>
                <a:cs typeface="+mn-cs"/>
              </a:rPr>
              <a:t>The preparation of land use plans, power to prepare statutory instruments</a:t>
            </a:r>
            <a:endParaRPr lang="pt-PT" b="1" dirty="0" smtClean="0"/>
          </a:p>
          <a:p>
            <a:r>
              <a:rPr lang="en-GB" sz="952" kern="1200" dirty="0" smtClean="0">
                <a:solidFill>
                  <a:schemeClr val="tx1"/>
                </a:solidFill>
                <a:effectLst/>
                <a:latin typeface="+mn-lt"/>
                <a:ea typeface="+mn-ea"/>
                <a:cs typeface="+mn-cs"/>
              </a:rPr>
              <a:t>(1)   The adoption of land use plans falls within the responsibility of the relevant municipality. Public notice of the resolution on the preparation of a land use plan is to be made in the manner customary in the municipality.</a:t>
            </a:r>
            <a:endParaRPr lang="pt-PT" sz="952" kern="1200" dirty="0" smtClean="0">
              <a:solidFill>
                <a:schemeClr val="tx1"/>
              </a:solidFill>
              <a:effectLst/>
              <a:latin typeface="+mn-lt"/>
              <a:ea typeface="+mn-ea"/>
              <a:cs typeface="+mn-cs"/>
            </a:endParaRPr>
          </a:p>
          <a:p>
            <a:r>
              <a:rPr lang="en-GB" sz="952" kern="1200" dirty="0" smtClean="0">
                <a:solidFill>
                  <a:schemeClr val="tx1"/>
                </a:solidFill>
                <a:effectLst/>
                <a:latin typeface="+mn-lt"/>
                <a:ea typeface="+mn-ea"/>
                <a:cs typeface="+mn-cs"/>
              </a:rPr>
              <a:t>(2)   Land use plans for neighbouring municipalities must be co-ordinated.</a:t>
            </a:r>
            <a:endParaRPr lang="pt-PT" sz="952" kern="1200" dirty="0" smtClean="0">
              <a:solidFill>
                <a:schemeClr val="tx1"/>
              </a:solidFill>
              <a:effectLst/>
              <a:latin typeface="+mn-lt"/>
              <a:ea typeface="+mn-ea"/>
              <a:cs typeface="+mn-cs"/>
            </a:endParaRPr>
          </a:p>
          <a:p>
            <a:r>
              <a:rPr lang="en-GB" sz="952" kern="1200" dirty="0" smtClean="0">
                <a:solidFill>
                  <a:schemeClr val="tx1"/>
                </a:solidFill>
                <a:effectLst/>
                <a:latin typeface="+mn-lt"/>
                <a:ea typeface="+mn-ea"/>
                <a:cs typeface="+mn-cs"/>
              </a:rPr>
              <a:t>(3)   No person or party has the right to require a municipality to prepare or adopt land use plans or urban-planning statutes; such a right cannot be established by contract.</a:t>
            </a:r>
            <a:endParaRPr lang="pt-PT" sz="952" kern="1200" dirty="0" smtClean="0">
              <a:solidFill>
                <a:schemeClr val="tx1"/>
              </a:solidFill>
              <a:effectLst/>
              <a:latin typeface="+mn-lt"/>
              <a:ea typeface="+mn-ea"/>
              <a:cs typeface="+mn-cs"/>
            </a:endParaRPr>
          </a:p>
          <a:p>
            <a:r>
              <a:rPr lang="en-GB" sz="952" kern="1200" dirty="0" smtClean="0">
                <a:solidFill>
                  <a:schemeClr val="tx1"/>
                </a:solidFill>
                <a:effectLst/>
                <a:latin typeface="+mn-lt"/>
                <a:ea typeface="+mn-ea"/>
                <a:cs typeface="+mn-cs"/>
              </a:rPr>
              <a:t>(4)   The provisions of this Act on the adoption of land use plans also are applicable in respect of amendments, supplements and cancellation.</a:t>
            </a:r>
            <a:endParaRPr lang="pt-PT" sz="952" kern="1200" dirty="0" smtClean="0">
              <a:solidFill>
                <a:schemeClr val="tx1"/>
              </a:solidFill>
              <a:effectLst/>
              <a:latin typeface="+mn-lt"/>
              <a:ea typeface="+mn-ea"/>
              <a:cs typeface="+mn-cs"/>
            </a:endParaRPr>
          </a:p>
          <a:p>
            <a:r>
              <a:rPr lang="en-GB" sz="952" kern="1200" dirty="0" smtClean="0">
                <a:solidFill>
                  <a:schemeClr val="tx1"/>
                </a:solidFill>
                <a:effectLst/>
                <a:latin typeface="+mn-lt"/>
                <a:ea typeface="+mn-ea"/>
                <a:cs typeface="+mn-cs"/>
              </a:rPr>
              <a:t>(5)   The Federal Minister for Regional Planning, Building and Urban Development, with the approval of the Federal Council [</a:t>
            </a:r>
            <a:r>
              <a:rPr lang="en-GB" sz="952" i="1" kern="1200" dirty="0" err="1" smtClean="0">
                <a:solidFill>
                  <a:schemeClr val="tx1"/>
                </a:solidFill>
                <a:effectLst/>
                <a:latin typeface="+mn-lt"/>
                <a:ea typeface="+mn-ea"/>
                <a:cs typeface="+mn-cs"/>
              </a:rPr>
              <a:t>Bundesrat</a:t>
            </a:r>
            <a:r>
              <a:rPr lang="en-GB" sz="952" kern="1200" dirty="0" smtClean="0">
                <a:solidFill>
                  <a:schemeClr val="tx1"/>
                </a:solidFill>
                <a:effectLst/>
                <a:latin typeface="+mn-lt"/>
                <a:ea typeface="+mn-ea"/>
                <a:cs typeface="+mn-cs"/>
              </a:rPr>
              <a:t>], is empowered to introduce regulations by legal ordinance on</a:t>
            </a:r>
            <a:endParaRPr lang="pt-PT" sz="952" kern="1200" dirty="0" smtClean="0">
              <a:solidFill>
                <a:schemeClr val="tx1"/>
              </a:solidFill>
              <a:effectLst/>
              <a:latin typeface="+mn-lt"/>
              <a:ea typeface="+mn-ea"/>
              <a:cs typeface="+mn-cs"/>
            </a:endParaRPr>
          </a:p>
          <a:p>
            <a:r>
              <a:rPr lang="en-GB" sz="952" kern="1200" dirty="0" smtClean="0">
                <a:solidFill>
                  <a:schemeClr val="tx1"/>
                </a:solidFill>
                <a:effectLst/>
                <a:latin typeface="+mn-lt"/>
                <a:ea typeface="+mn-ea"/>
                <a:cs typeface="+mn-cs"/>
              </a:rPr>
              <a:t>1.   representations and designations in land use plans regarding</a:t>
            </a:r>
            <a:endParaRPr lang="pt-PT" sz="952" kern="1200" dirty="0" smtClean="0">
              <a:solidFill>
                <a:schemeClr val="tx1"/>
              </a:solidFill>
              <a:effectLst/>
              <a:latin typeface="+mn-lt"/>
              <a:ea typeface="+mn-ea"/>
              <a:cs typeface="+mn-cs"/>
            </a:endParaRPr>
          </a:p>
          <a:p>
            <a:r>
              <a:rPr lang="en-GB" sz="952" kern="1200" dirty="0" smtClean="0">
                <a:solidFill>
                  <a:schemeClr val="tx1"/>
                </a:solidFill>
                <a:effectLst/>
                <a:latin typeface="+mn-lt"/>
                <a:ea typeface="+mn-ea"/>
                <a:cs typeface="+mn-cs"/>
              </a:rPr>
              <a:t>a)   the type of land use for building purposes,</a:t>
            </a:r>
            <a:endParaRPr lang="pt-PT" sz="952" kern="1200" dirty="0" smtClean="0">
              <a:solidFill>
                <a:schemeClr val="tx1"/>
              </a:solidFill>
              <a:effectLst/>
              <a:latin typeface="+mn-lt"/>
              <a:ea typeface="+mn-ea"/>
              <a:cs typeface="+mn-cs"/>
            </a:endParaRPr>
          </a:p>
          <a:p>
            <a:r>
              <a:rPr lang="en-GB" sz="952" kern="1200" dirty="0" smtClean="0">
                <a:solidFill>
                  <a:schemeClr val="tx1"/>
                </a:solidFill>
                <a:effectLst/>
                <a:latin typeface="+mn-lt"/>
                <a:ea typeface="+mn-ea"/>
                <a:cs typeface="+mn-cs"/>
              </a:rPr>
              <a:t>b)   the degree of land use for building purposes and the manner in which this is to be calculated,</a:t>
            </a:r>
            <a:endParaRPr lang="pt-PT" sz="952" kern="1200" dirty="0" smtClean="0">
              <a:solidFill>
                <a:schemeClr val="tx1"/>
              </a:solidFill>
              <a:effectLst/>
              <a:latin typeface="+mn-lt"/>
              <a:ea typeface="+mn-ea"/>
              <a:cs typeface="+mn-cs"/>
            </a:endParaRPr>
          </a:p>
          <a:p>
            <a:r>
              <a:rPr lang="en-GB" sz="952" kern="1200" dirty="0" smtClean="0">
                <a:solidFill>
                  <a:schemeClr val="tx1"/>
                </a:solidFill>
                <a:effectLst/>
                <a:latin typeface="+mn-lt"/>
                <a:ea typeface="+mn-ea"/>
                <a:cs typeface="+mn-cs"/>
              </a:rPr>
              <a:t>c)   the coverage type and the plot areas which may or may not be built on;</a:t>
            </a:r>
            <a:endParaRPr lang="pt-PT" sz="952" kern="1200" dirty="0" smtClean="0">
              <a:solidFill>
                <a:schemeClr val="tx1"/>
              </a:solidFill>
              <a:effectLst/>
              <a:latin typeface="+mn-lt"/>
              <a:ea typeface="+mn-ea"/>
              <a:cs typeface="+mn-cs"/>
            </a:endParaRPr>
          </a:p>
          <a:p>
            <a:r>
              <a:rPr lang="en-GB" sz="952" kern="1200" dirty="0" smtClean="0">
                <a:solidFill>
                  <a:schemeClr val="tx1"/>
                </a:solidFill>
                <a:effectLst/>
                <a:latin typeface="+mn-lt"/>
                <a:ea typeface="+mn-ea"/>
                <a:cs typeface="+mn-cs"/>
              </a:rPr>
              <a:t>2.   the types of development – by constructing buildings or otherwise – permissible within specific land use areas [</a:t>
            </a:r>
            <a:r>
              <a:rPr lang="en-GB" sz="952" i="1" kern="1200" dirty="0" err="1" smtClean="0">
                <a:solidFill>
                  <a:schemeClr val="tx1"/>
                </a:solidFill>
                <a:effectLst/>
                <a:latin typeface="+mn-lt"/>
                <a:ea typeface="+mn-ea"/>
                <a:cs typeface="+mn-cs"/>
              </a:rPr>
              <a:t>Baugebiete</a:t>
            </a:r>
            <a:r>
              <a:rPr lang="en-GB" sz="952" kern="1200" dirty="0" smtClean="0">
                <a:solidFill>
                  <a:schemeClr val="tx1"/>
                </a:solidFill>
                <a:effectLst/>
                <a:latin typeface="+mn-lt"/>
                <a:ea typeface="+mn-ea"/>
                <a:cs typeface="+mn-cs"/>
              </a:rPr>
              <a:t>];</a:t>
            </a:r>
            <a:endParaRPr lang="pt-PT" sz="952" kern="1200" dirty="0" smtClean="0">
              <a:solidFill>
                <a:schemeClr val="tx1"/>
              </a:solidFill>
              <a:effectLst/>
              <a:latin typeface="+mn-lt"/>
              <a:ea typeface="+mn-ea"/>
              <a:cs typeface="+mn-cs"/>
            </a:endParaRPr>
          </a:p>
          <a:p>
            <a:r>
              <a:rPr lang="en-GB" sz="952" kern="1200" dirty="0" smtClean="0">
                <a:solidFill>
                  <a:schemeClr val="tx1"/>
                </a:solidFill>
                <a:effectLst/>
                <a:latin typeface="+mn-lt"/>
                <a:ea typeface="+mn-ea"/>
                <a:cs typeface="+mn-cs"/>
              </a:rPr>
              <a:t>3.   the admissibility of designations under Section 9 para. 3 on various types of specific land use areas or on developments – by constructing buildings or otherwise – permissible within these areas;</a:t>
            </a:r>
            <a:endParaRPr lang="pt-PT" sz="952" kern="1200" dirty="0" smtClean="0">
              <a:solidFill>
                <a:schemeClr val="tx1"/>
              </a:solidFill>
              <a:effectLst/>
              <a:latin typeface="+mn-lt"/>
              <a:ea typeface="+mn-ea"/>
              <a:cs typeface="+mn-cs"/>
            </a:endParaRPr>
          </a:p>
          <a:p>
            <a:pPr marL="228600" indent="-228600">
              <a:buAutoNum type="arabicPeriod" startAt="4"/>
            </a:pPr>
            <a:r>
              <a:rPr lang="en-GB" sz="952" kern="1200" dirty="0" smtClean="0">
                <a:solidFill>
                  <a:schemeClr val="tx1"/>
                </a:solidFill>
                <a:effectLst/>
                <a:latin typeface="+mn-lt"/>
                <a:ea typeface="+mn-ea"/>
                <a:cs typeface="+mn-cs"/>
              </a:rPr>
              <a:t>the preparation of land use plans, including associated documentation, and the representation of the contents of the plan, in particular with regard to the notation symbols used and their interpretation.</a:t>
            </a:r>
          </a:p>
          <a:p>
            <a:pPr marL="0" indent="0">
              <a:buNone/>
            </a:pPr>
            <a:endParaRPr lang="en-GB" sz="952" kern="1200" dirty="0" smtClean="0">
              <a:solidFill>
                <a:schemeClr val="tx1"/>
              </a:solidFill>
              <a:effectLst/>
              <a:latin typeface="+mn-lt"/>
              <a:ea typeface="+mn-ea"/>
              <a:cs typeface="+mn-cs"/>
            </a:endParaRPr>
          </a:p>
          <a:p>
            <a:pPr marL="0" indent="0">
              <a:buNone/>
            </a:pPr>
            <a:r>
              <a:rPr lang="en-GB" sz="952" kern="1200" dirty="0" smtClean="0">
                <a:solidFill>
                  <a:schemeClr val="tx1"/>
                </a:solidFill>
                <a:effectLst/>
                <a:latin typeface="+mn-lt"/>
                <a:ea typeface="+mn-ea"/>
                <a:cs typeface="+mn-cs"/>
              </a:rPr>
              <a:t>[3]</a:t>
            </a:r>
          </a:p>
          <a:p>
            <a:pPr marL="0" indent="0">
              <a:buNone/>
            </a:pPr>
            <a:r>
              <a:rPr lang="en-US" b="1" dirty="0" smtClean="0"/>
              <a:t>The Planning and Building Act, PBA</a:t>
            </a:r>
          </a:p>
          <a:p>
            <a:pPr marL="0" indent="0">
              <a:buNone/>
            </a:pPr>
            <a:r>
              <a:rPr lang="en-US" dirty="0" smtClean="0"/>
              <a:t>Law 1987:1o</a:t>
            </a:r>
          </a:p>
          <a:p>
            <a:pPr marL="0" indent="0">
              <a:buNone/>
            </a:pPr>
            <a:r>
              <a:rPr lang="en-US" b="1" dirty="0" smtClean="0"/>
              <a:t>Chapter 1. Introductory Provisions </a:t>
            </a:r>
          </a:p>
          <a:p>
            <a:pPr marL="0" indent="0">
              <a:buNone/>
            </a:pPr>
            <a:r>
              <a:rPr lang="en-US" b="1" dirty="0" smtClean="0"/>
              <a:t>Section 1.</a:t>
            </a:r>
          </a:p>
          <a:p>
            <a:pPr marL="0" indent="0">
              <a:buNone/>
            </a:pPr>
            <a:r>
              <a:rPr lang="en-US" dirty="0" smtClean="0"/>
              <a:t>This Act contains provisions on the planning of land and water areas as well as building. The provisions aim, with due regard to the individual’s right to freedom, at promoting societal progress towards equal and good living conditions and a good and lasting sustainable environment for the benefit of the people of today’s society as well as of future generations. (Law 1993:419) </a:t>
            </a:r>
          </a:p>
          <a:p>
            <a:pPr marL="0" indent="0">
              <a:buNone/>
            </a:pPr>
            <a:r>
              <a:rPr lang="en-US" b="1" dirty="0" smtClean="0"/>
              <a:t>Section 2.</a:t>
            </a:r>
          </a:p>
          <a:p>
            <a:pPr marL="0" indent="0">
              <a:buNone/>
            </a:pPr>
            <a:r>
              <a:rPr lang="en-US" dirty="0" smtClean="0"/>
              <a:t>Planning the use of land and water areas is a matter for the municipality. </a:t>
            </a:r>
          </a:p>
          <a:p>
            <a:pPr marL="0" indent="0">
              <a:buNone/>
            </a:pPr>
            <a:r>
              <a:rPr lang="en-US" b="1" dirty="0" smtClean="0"/>
              <a:t>Section 3.</a:t>
            </a:r>
          </a:p>
          <a:p>
            <a:pPr marL="0" indent="0">
              <a:buNone/>
            </a:pPr>
            <a:r>
              <a:rPr lang="en-US" dirty="0" smtClean="0"/>
              <a:t>Each municipality shall prepare an up-to-date comprehensive plan, covering the entire municipality. The comprehensive plan shall provide guidance for decisions about the use of land and water areas and on the development and preservation of the built environment. The comprehensive plan is not binding for authorities or individuals.</a:t>
            </a:r>
            <a:endParaRPr lang="pt-PT" dirty="0" smtClean="0"/>
          </a:p>
          <a:p>
            <a:endParaRPr lang="pt-PT" dirty="0"/>
          </a:p>
        </p:txBody>
      </p:sp>
      <p:sp>
        <p:nvSpPr>
          <p:cNvPr id="4" name="Slide Number Placeholder 3"/>
          <p:cNvSpPr>
            <a:spLocks noGrp="1"/>
          </p:cNvSpPr>
          <p:nvPr>
            <p:ph type="sldNum" sz="quarter" idx="10"/>
          </p:nvPr>
        </p:nvSpPr>
        <p:spPr/>
        <p:txBody>
          <a:bodyPr/>
          <a:lstStyle/>
          <a:p>
            <a:fld id="{1E9041F8-FB53-4295-9E6D-9E1A70010BA6}" type="slidenum">
              <a:rPr lang="pt-PT" smtClean="0"/>
              <a:t>14</a:t>
            </a:fld>
            <a:endParaRPr lang="pt-PT"/>
          </a:p>
        </p:txBody>
      </p:sp>
    </p:spTree>
    <p:extLst>
      <p:ext uri="{BB962C8B-B14F-4D97-AF65-F5344CB8AC3E}">
        <p14:creationId xmlns:p14="http://schemas.microsoft.com/office/powerpoint/2010/main" val="42117728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725759" rtl="0" eaLnBrk="1" fontAlgn="auto" latinLnBrk="0" hangingPunct="1">
              <a:lnSpc>
                <a:spcPct val="100000"/>
              </a:lnSpc>
              <a:spcBef>
                <a:spcPts val="0"/>
              </a:spcBef>
              <a:spcAft>
                <a:spcPts val="0"/>
              </a:spcAft>
              <a:buClrTx/>
              <a:buSzTx/>
              <a:buFontTx/>
              <a:buNone/>
              <a:tabLst/>
              <a:defRPr/>
            </a:pPr>
            <a:r>
              <a:rPr lang="fr-FR" sz="1100" b="1" i="0" kern="1200" dirty="0" smtClean="0">
                <a:solidFill>
                  <a:schemeClr val="tx1"/>
                </a:solidFill>
                <a:effectLst/>
                <a:latin typeface="Trebuchet MS" panose="020B0603020202020204" pitchFamily="34" charset="0"/>
                <a:ea typeface="+mn-ea"/>
                <a:cs typeface="+mn-cs"/>
              </a:rPr>
              <a:t>Canton de Berne</a:t>
            </a:r>
          </a:p>
          <a:p>
            <a:pPr marL="0" marR="0" indent="0" algn="l" defTabSz="725759" rtl="0" eaLnBrk="1" fontAlgn="auto" latinLnBrk="0" hangingPunct="1">
              <a:lnSpc>
                <a:spcPct val="100000"/>
              </a:lnSpc>
              <a:spcBef>
                <a:spcPts val="0"/>
              </a:spcBef>
              <a:spcAft>
                <a:spcPts val="0"/>
              </a:spcAft>
              <a:buClrTx/>
              <a:buSzTx/>
              <a:buFontTx/>
              <a:buNone/>
              <a:tabLst/>
              <a:defRPr/>
            </a:pPr>
            <a:endParaRPr lang="fr-FR" sz="1100" b="1" i="0" kern="1200" dirty="0" smtClean="0">
              <a:solidFill>
                <a:schemeClr val="tx1"/>
              </a:solidFill>
              <a:effectLst/>
              <a:latin typeface="Trebuchet MS" panose="020B0603020202020204" pitchFamily="34" charset="0"/>
              <a:ea typeface="+mn-ea"/>
              <a:cs typeface="+mn-cs"/>
            </a:endParaRPr>
          </a:p>
          <a:p>
            <a:r>
              <a:rPr lang="fr-FR" sz="1100" b="1" i="0" kern="1200" dirty="0" smtClean="0">
                <a:solidFill>
                  <a:schemeClr val="tx1"/>
                </a:solidFill>
                <a:effectLst/>
                <a:latin typeface="Trebuchet MS" panose="020B0603020202020204" pitchFamily="34" charset="0"/>
                <a:ea typeface="+mn-ea"/>
                <a:cs typeface="+mn-cs"/>
              </a:rPr>
              <a:t>Loi sur les constructions,</a:t>
            </a:r>
            <a:r>
              <a:rPr lang="fr-FR" sz="1100" b="1" i="0" kern="1200" baseline="0" dirty="0" smtClean="0">
                <a:solidFill>
                  <a:schemeClr val="tx1"/>
                </a:solidFill>
                <a:effectLst/>
                <a:latin typeface="Trebuchet MS" panose="020B0603020202020204" pitchFamily="34" charset="0"/>
                <a:ea typeface="+mn-ea"/>
                <a:cs typeface="+mn-cs"/>
              </a:rPr>
              <a:t> </a:t>
            </a:r>
            <a:r>
              <a:rPr lang="fr-FR" sz="1100" b="1" i="0" kern="1200" dirty="0" smtClean="0">
                <a:solidFill>
                  <a:schemeClr val="tx1"/>
                </a:solidFill>
                <a:effectLst/>
                <a:latin typeface="Trebuchet MS" panose="020B0603020202020204" pitchFamily="34" charset="0"/>
                <a:ea typeface="+mn-ea"/>
                <a:cs typeface="+mn-cs"/>
              </a:rPr>
              <a:t>LC</a:t>
            </a:r>
          </a:p>
          <a:p>
            <a:pPr marL="0" marR="0" indent="0" algn="l" defTabSz="725759" rtl="0" eaLnBrk="1" fontAlgn="auto" latinLnBrk="0" hangingPunct="1">
              <a:lnSpc>
                <a:spcPct val="100000"/>
              </a:lnSpc>
              <a:spcBef>
                <a:spcPts val="0"/>
              </a:spcBef>
              <a:spcAft>
                <a:spcPts val="0"/>
              </a:spcAft>
              <a:buClrTx/>
              <a:buSzTx/>
              <a:buFontTx/>
              <a:buNone/>
              <a:tabLst/>
              <a:defRPr/>
            </a:pPr>
            <a:r>
              <a:rPr lang="fr-FR" sz="1100" b="1" i="0" kern="1200" dirty="0" smtClean="0">
                <a:solidFill>
                  <a:schemeClr val="tx1"/>
                </a:solidFill>
                <a:effectLst/>
                <a:latin typeface="Trebuchet MS" panose="020B0603020202020204" pitchFamily="34" charset="0"/>
                <a:ea typeface="+mn-ea"/>
                <a:cs typeface="+mn-cs"/>
              </a:rPr>
              <a:t>9  juin  1985 </a:t>
            </a:r>
          </a:p>
          <a:p>
            <a:endParaRPr lang="fr-FR" sz="1100" b="1" i="0" kern="1200" dirty="0" smtClean="0">
              <a:solidFill>
                <a:schemeClr val="tx1"/>
              </a:solidFill>
              <a:effectLst/>
              <a:latin typeface="Trebuchet MS" panose="020B0603020202020204" pitchFamily="34" charset="0"/>
              <a:ea typeface="+mn-ea"/>
              <a:cs typeface="+mn-cs"/>
            </a:endParaRPr>
          </a:p>
          <a:p>
            <a:pPr marL="0" marR="0" indent="0" algn="l" defTabSz="725759" rtl="0" eaLnBrk="1" fontAlgn="auto" latinLnBrk="0" hangingPunct="1">
              <a:lnSpc>
                <a:spcPct val="100000"/>
              </a:lnSpc>
              <a:spcBef>
                <a:spcPts val="0"/>
              </a:spcBef>
              <a:spcAft>
                <a:spcPts val="0"/>
              </a:spcAft>
              <a:buClrTx/>
              <a:buSzTx/>
              <a:buFontTx/>
              <a:buNone/>
              <a:tabLst/>
              <a:defRPr/>
            </a:pPr>
            <a:endParaRPr lang="fr-FR" sz="1100" b="1" i="0" kern="1200" dirty="0" smtClean="0">
              <a:solidFill>
                <a:schemeClr val="tx1"/>
              </a:solidFill>
              <a:effectLst/>
              <a:latin typeface="Trebuchet MS" panose="020B0603020202020204" pitchFamily="34" charset="0"/>
              <a:ea typeface="+mn-ea"/>
              <a:cs typeface="+mn-cs"/>
            </a:endParaRPr>
          </a:p>
          <a:p>
            <a:pPr marL="0" marR="0" indent="0" algn="l" defTabSz="725759" rtl="0" eaLnBrk="1" fontAlgn="auto" latinLnBrk="0" hangingPunct="1">
              <a:lnSpc>
                <a:spcPct val="100000"/>
              </a:lnSpc>
              <a:spcBef>
                <a:spcPts val="0"/>
              </a:spcBef>
              <a:spcAft>
                <a:spcPts val="0"/>
              </a:spcAft>
              <a:buClrTx/>
              <a:buSzTx/>
              <a:buFontTx/>
              <a:buNone/>
              <a:tabLst/>
              <a:defRPr/>
            </a:pPr>
            <a:r>
              <a:rPr lang="fr-FR" sz="1100" b="1" i="0" kern="1200" dirty="0" smtClean="0">
                <a:solidFill>
                  <a:schemeClr val="tx1"/>
                </a:solidFill>
                <a:effectLst/>
                <a:latin typeface="Trebuchet MS" panose="020B0603020202020204" pitchFamily="34" charset="0"/>
                <a:ea typeface="+mn-ea"/>
                <a:cs typeface="+mn-cs"/>
              </a:rPr>
              <a:t>Article 88 - 2.4 Plans de quartier - 1. Définition et portée</a:t>
            </a:r>
          </a:p>
          <a:p>
            <a:pPr marL="0" marR="0" indent="0" algn="l" defTabSz="725759" rtl="0" eaLnBrk="1" fontAlgn="auto" latinLnBrk="0" hangingPunct="1">
              <a:lnSpc>
                <a:spcPct val="100000"/>
              </a:lnSpc>
              <a:spcBef>
                <a:spcPts val="0"/>
              </a:spcBef>
              <a:spcAft>
                <a:spcPts val="0"/>
              </a:spcAft>
              <a:buClrTx/>
              <a:buSzTx/>
              <a:buFontTx/>
              <a:buNone/>
              <a:tabLst/>
              <a:defRPr/>
            </a:pPr>
            <a:endParaRPr lang="fr-FR" sz="1100" b="1" i="0" kern="1200" dirty="0" smtClean="0">
              <a:solidFill>
                <a:schemeClr val="tx1"/>
              </a:solidFill>
              <a:effectLst/>
              <a:latin typeface="Trebuchet MS" panose="020B0603020202020204" pitchFamily="34" charset="0"/>
              <a:ea typeface="+mn-ea"/>
              <a:cs typeface="+mn-cs"/>
            </a:endParaRPr>
          </a:p>
          <a:p>
            <a:r>
              <a:rPr lang="fr-FR" sz="1100" b="0" i="0" kern="1200" dirty="0" smtClean="0">
                <a:solidFill>
                  <a:schemeClr val="tx1"/>
                </a:solidFill>
                <a:effectLst/>
                <a:latin typeface="Trebuchet MS" panose="020B0603020202020204" pitchFamily="34" charset="0"/>
                <a:ea typeface="+mn-ea"/>
                <a:cs typeface="+mn-cs"/>
              </a:rPr>
              <a:t>1.	Si nécessaire, les communes peuvent régler plus en détail dans un plan de quartier la construction, l'organisation, la préservation et la protection de certaines parties du territoire communal. Le plan de quartier peut porter notamment sur les aspects suivants:</a:t>
            </a:r>
          </a:p>
          <a:p>
            <a:r>
              <a:rPr lang="fr-FR" sz="1100" b="0" i="0" kern="1200" dirty="0" smtClean="0">
                <a:solidFill>
                  <a:schemeClr val="tx1"/>
                </a:solidFill>
                <a:effectLst/>
                <a:latin typeface="Trebuchet MS" panose="020B0603020202020204" pitchFamily="34" charset="0"/>
                <a:ea typeface="+mn-ea"/>
                <a:cs typeface="+mn-cs"/>
              </a:rPr>
              <a:t>a.	l'équipement technique du quartier et les prestations que doivent fournir à cet effet la commune et les propriétaires fonciers;</a:t>
            </a:r>
          </a:p>
          <a:p>
            <a:r>
              <a:rPr lang="fr-FR" sz="1100" b="0" i="0" kern="1200" dirty="0" smtClean="0">
                <a:solidFill>
                  <a:schemeClr val="tx1"/>
                </a:solidFill>
                <a:effectLst/>
                <a:latin typeface="Trebuchet MS" panose="020B0603020202020204" pitchFamily="34" charset="0"/>
                <a:ea typeface="+mn-ea"/>
                <a:cs typeface="+mn-cs"/>
              </a:rPr>
              <a:t>b.	les installations publiques, les embranchements de voies ferrées industrielles, les systèmes de communication, etc.;</a:t>
            </a:r>
          </a:p>
          <a:p>
            <a:r>
              <a:rPr lang="fr-FR" sz="1100" b="0" i="0" kern="1200" dirty="0" smtClean="0">
                <a:solidFill>
                  <a:schemeClr val="tx1"/>
                </a:solidFill>
                <a:effectLst/>
                <a:latin typeface="Trebuchet MS" panose="020B0603020202020204" pitchFamily="34" charset="0"/>
                <a:ea typeface="+mn-ea"/>
                <a:cs typeface="+mn-cs"/>
              </a:rPr>
              <a:t>c.	le centre des agglomérations et des quartiers;</a:t>
            </a:r>
          </a:p>
          <a:p>
            <a:r>
              <a:rPr lang="fr-FR" sz="1100" b="0" i="0" kern="1200" dirty="0" smtClean="0">
                <a:solidFill>
                  <a:schemeClr val="tx1"/>
                </a:solidFill>
                <a:effectLst/>
                <a:latin typeface="Trebuchet MS" panose="020B0603020202020204" pitchFamily="34" charset="0"/>
                <a:ea typeface="+mn-ea"/>
                <a:cs typeface="+mn-cs"/>
              </a:rPr>
              <a:t>d.	la nature, le nombre, l'emplacement et la forme architecturale des bâtiments et groupes de bâtiments;</a:t>
            </a:r>
          </a:p>
          <a:p>
            <a:r>
              <a:rPr lang="fr-FR" sz="1100" b="0" i="0" kern="1200" dirty="0" smtClean="0">
                <a:solidFill>
                  <a:schemeClr val="tx1"/>
                </a:solidFill>
                <a:effectLst/>
                <a:latin typeface="Trebuchet MS" panose="020B0603020202020204" pitchFamily="34" charset="0"/>
                <a:ea typeface="+mn-ea"/>
                <a:cs typeface="+mn-cs"/>
              </a:rPr>
              <a:t>e.	les espaces extérieurs (y compris les rues, les ruelles, les places, les passages) et les abords des bâtiments et installations (pour ce qui est notamment des plantations, des jardins, des terrains de jeux, des cours intérieures et des places de stationnement pour véhicules);</a:t>
            </a:r>
          </a:p>
          <a:p>
            <a:r>
              <a:rPr lang="fr-FR" sz="1100" b="0" i="0" kern="1200" dirty="0" smtClean="0">
                <a:solidFill>
                  <a:schemeClr val="tx1"/>
                </a:solidFill>
                <a:effectLst/>
                <a:latin typeface="Trebuchet MS" panose="020B0603020202020204" pitchFamily="34" charset="0"/>
                <a:ea typeface="+mn-ea"/>
                <a:cs typeface="+mn-cs"/>
              </a:rPr>
              <a:t>f.	les bâtiments et installations devant être conservés ou reconstruits pour des raisons liées à l'aspect du site ou du paysage;</a:t>
            </a:r>
          </a:p>
          <a:p>
            <a:r>
              <a:rPr lang="fr-FR" sz="1100" b="0" i="0" kern="1200" dirty="0" smtClean="0">
                <a:solidFill>
                  <a:schemeClr val="tx1"/>
                </a:solidFill>
                <a:effectLst/>
                <a:latin typeface="Trebuchet MS" panose="020B0603020202020204" pitchFamily="34" charset="0"/>
                <a:ea typeface="+mn-ea"/>
                <a:cs typeface="+mn-cs"/>
              </a:rPr>
              <a:t>g.	la rénovation de la vieille ville ou du quartier;</a:t>
            </a:r>
          </a:p>
          <a:p>
            <a:r>
              <a:rPr lang="fr-FR" sz="1100" b="0" i="0" kern="1200" dirty="0" smtClean="0">
                <a:solidFill>
                  <a:schemeClr val="tx1"/>
                </a:solidFill>
                <a:effectLst/>
                <a:latin typeface="Trebuchet MS" panose="020B0603020202020204" pitchFamily="34" charset="0"/>
                <a:ea typeface="+mn-ea"/>
                <a:cs typeface="+mn-cs"/>
              </a:rPr>
              <a:t>h.	la préservation de certaines parties du territoire telles que les rives des lacs et des rivières, les lisières des forêts, les points de vue, les terrains réservés au ski (pistes pour l'entraînement, la descente, le ski de fond et de randonnée);</a:t>
            </a:r>
          </a:p>
          <a:p>
            <a:r>
              <a:rPr lang="fr-FR" sz="1100" b="0" i="0" kern="1200" dirty="0" smtClean="0">
                <a:solidFill>
                  <a:schemeClr val="tx1"/>
                </a:solidFill>
                <a:effectLst/>
                <a:latin typeface="Trebuchet MS" panose="020B0603020202020204" pitchFamily="34" charset="0"/>
                <a:ea typeface="+mn-ea"/>
                <a:cs typeface="+mn-cs"/>
              </a:rPr>
              <a:t>i.	d'autres projets cités à l'article 69.</a:t>
            </a:r>
          </a:p>
          <a:p>
            <a:endParaRPr lang="fr-FR" sz="1100" b="0" i="0" kern="1200" dirty="0" smtClean="0">
              <a:solidFill>
                <a:schemeClr val="tx1"/>
              </a:solidFill>
              <a:effectLst/>
              <a:latin typeface="Trebuchet MS" panose="020B0603020202020204" pitchFamily="34" charset="0"/>
              <a:ea typeface="+mn-ea"/>
              <a:cs typeface="+mn-cs"/>
            </a:endParaRPr>
          </a:p>
          <a:p>
            <a:r>
              <a:rPr lang="fr-FR" sz="1100" b="0" i="0" kern="1200" dirty="0" smtClean="0">
                <a:solidFill>
                  <a:schemeClr val="tx1"/>
                </a:solidFill>
                <a:effectLst/>
                <a:latin typeface="Trebuchet MS" panose="020B0603020202020204" pitchFamily="34" charset="0"/>
                <a:ea typeface="+mn-ea"/>
                <a:cs typeface="+mn-cs"/>
              </a:rPr>
              <a:t>2.	Le plan de quartier peut comporter, avec l'accord du service compétent de la Direction des travaux publics, des transports et de l’énergie, des indications concernant la circulation et la signalisation routière. Le caractère impératif de ces dispositions est régi par la législation sur la circulation routière.</a:t>
            </a:r>
          </a:p>
          <a:p>
            <a:endParaRPr lang="fr-FR" sz="1100" b="0" i="0" kern="1200" dirty="0" smtClean="0">
              <a:solidFill>
                <a:schemeClr val="tx1"/>
              </a:solidFill>
              <a:effectLst/>
              <a:latin typeface="Trebuchet MS" panose="020B0603020202020204" pitchFamily="34" charset="0"/>
              <a:ea typeface="+mn-ea"/>
              <a:cs typeface="+mn-cs"/>
            </a:endParaRPr>
          </a:p>
          <a:p>
            <a:r>
              <a:rPr lang="fr-FR" sz="1100" b="0" i="0" kern="1200" dirty="0" smtClean="0">
                <a:solidFill>
                  <a:schemeClr val="tx1"/>
                </a:solidFill>
                <a:effectLst/>
                <a:latin typeface="Trebuchet MS" panose="020B0603020202020204" pitchFamily="34" charset="0"/>
                <a:ea typeface="+mn-ea"/>
                <a:cs typeface="+mn-cs"/>
              </a:rPr>
              <a:t>3.	Si les dépenses destinées à l'acquisition de terrain et à l'équipement technique ne dépassent pas le montant prévu à l'article 60a, 2e alinéa, l'organe compétent en matière de plan de quartier décide simultanément de ce dernier et desdites dépenses. Dans le cas contraire, celles-ci sont soumises au régime ordinaire des compétences communales.</a:t>
            </a:r>
          </a:p>
          <a:p>
            <a:endParaRPr lang="fr-FR" sz="1100" b="0" i="0" kern="1200" dirty="0" smtClean="0">
              <a:solidFill>
                <a:schemeClr val="tx1"/>
              </a:solidFill>
              <a:effectLst/>
              <a:latin typeface="Trebuchet MS" panose="020B0603020202020204" pitchFamily="34" charset="0"/>
              <a:ea typeface="+mn-ea"/>
              <a:cs typeface="+mn-cs"/>
            </a:endParaRPr>
          </a:p>
          <a:p>
            <a:r>
              <a:rPr lang="fr-FR" sz="1100" b="0" i="0" kern="1200" dirty="0" smtClean="0">
                <a:solidFill>
                  <a:schemeClr val="tx1"/>
                </a:solidFill>
                <a:effectLst/>
                <a:latin typeface="Trebuchet MS" panose="020B0603020202020204" pitchFamily="34" charset="0"/>
                <a:ea typeface="+mn-ea"/>
                <a:cs typeface="+mn-cs"/>
              </a:rPr>
              <a:t>4.	La fixation des parts des frais incombant aux propriétaires fonciers est régie par l'article 113.</a:t>
            </a:r>
          </a:p>
          <a:p>
            <a:endParaRPr lang="fr-FR" sz="1100" b="0" i="0" kern="1200" dirty="0" smtClean="0">
              <a:solidFill>
                <a:schemeClr val="tx1"/>
              </a:solidFill>
              <a:effectLst/>
              <a:latin typeface="Trebuchet MS" panose="020B0603020202020204" pitchFamily="34" charset="0"/>
              <a:ea typeface="+mn-ea"/>
              <a:cs typeface="+mn-cs"/>
            </a:endParaRPr>
          </a:p>
          <a:p>
            <a:r>
              <a:rPr lang="fr-FR" sz="1100" b="0" i="0" kern="1200" dirty="0" smtClean="0">
                <a:solidFill>
                  <a:schemeClr val="tx1"/>
                </a:solidFill>
                <a:effectLst/>
                <a:latin typeface="Trebuchet MS" panose="020B0603020202020204" pitchFamily="34" charset="0"/>
                <a:ea typeface="+mn-ea"/>
                <a:cs typeface="+mn-cs"/>
              </a:rPr>
              <a:t>5.	Lorsque l'équipement technique est réalisé par un organisme public ou privé particulier, la commune n'édicte le plan de quartier qu'une fois que ledit organisme s'est engagé à payer des contributions. La commune peut exiger des sûretés pour ces contributions.</a:t>
            </a:r>
          </a:p>
          <a:p>
            <a:endParaRPr lang="fr-FR" sz="1100" b="0" i="0" kern="1200" dirty="0" smtClean="0">
              <a:solidFill>
                <a:schemeClr val="tx1"/>
              </a:solidFill>
              <a:effectLst/>
              <a:latin typeface="Trebuchet MS" panose="020B0603020202020204" pitchFamily="34" charset="0"/>
              <a:ea typeface="+mn-ea"/>
              <a:cs typeface="+mn-cs"/>
            </a:endParaRPr>
          </a:p>
          <a:p>
            <a:r>
              <a:rPr lang="fr-FR" sz="1100" b="0" i="0" kern="1200" dirty="0" smtClean="0">
                <a:solidFill>
                  <a:schemeClr val="tx1"/>
                </a:solidFill>
                <a:effectLst/>
                <a:latin typeface="Trebuchet MS" panose="020B0603020202020204" pitchFamily="34" charset="0"/>
                <a:ea typeface="+mn-ea"/>
                <a:cs typeface="+mn-cs"/>
              </a:rPr>
              <a:t>6.	</a:t>
            </a:r>
            <a:r>
              <a:rPr lang="fr-FR" sz="1100" b="0" i="0" u="sng" kern="1200" dirty="0" smtClean="0">
                <a:solidFill>
                  <a:schemeClr val="tx1"/>
                </a:solidFill>
                <a:effectLst/>
                <a:latin typeface="Trebuchet MS" panose="020B0603020202020204" pitchFamily="34" charset="0"/>
                <a:ea typeface="+mn-ea"/>
                <a:cs typeface="+mn-cs"/>
              </a:rPr>
              <a:t>Le plan de quartier a valeur de permis de construire lorsqu’il définit le projet avec la précision d’un tel permis</a:t>
            </a:r>
            <a:r>
              <a:rPr lang="fr-FR" sz="1100" b="0" i="0" kern="1200" dirty="0" smtClean="0">
                <a:solidFill>
                  <a:schemeClr val="tx1"/>
                </a:solidFill>
                <a:effectLst/>
                <a:latin typeface="Trebuchet MS" panose="020B0603020202020204" pitchFamily="34" charset="0"/>
                <a:ea typeface="+mn-ea"/>
                <a:cs typeface="+mn-cs"/>
              </a:rPr>
              <a:t>.</a:t>
            </a:r>
          </a:p>
          <a:p>
            <a:endParaRPr lang="fr-FR" sz="1100" b="1" i="0" kern="1200" dirty="0" smtClean="0">
              <a:solidFill>
                <a:schemeClr val="tx1"/>
              </a:solidFill>
              <a:effectLst/>
              <a:latin typeface="Trebuchet MS" panose="020B0603020202020204" pitchFamily="34" charset="0"/>
              <a:ea typeface="+mn-ea"/>
              <a:cs typeface="+mn-cs"/>
            </a:endParaRPr>
          </a:p>
          <a:p>
            <a:endParaRPr lang="fr-FR" sz="1100" b="0" i="0" kern="1200" dirty="0">
              <a:solidFill>
                <a:schemeClr val="tx1"/>
              </a:solidFill>
              <a:effectLst/>
              <a:latin typeface="Trebuchet MS" panose="020B0603020202020204" pitchFamily="34" charset="0"/>
              <a:ea typeface="+mn-ea"/>
              <a:cs typeface="+mn-cs"/>
            </a:endParaRPr>
          </a:p>
        </p:txBody>
      </p:sp>
      <p:sp>
        <p:nvSpPr>
          <p:cNvPr id="4" name="Slide Number Placeholder 3"/>
          <p:cNvSpPr>
            <a:spLocks noGrp="1"/>
          </p:cNvSpPr>
          <p:nvPr>
            <p:ph type="sldNum" sz="quarter" idx="10"/>
          </p:nvPr>
        </p:nvSpPr>
        <p:spPr/>
        <p:txBody>
          <a:bodyPr/>
          <a:lstStyle/>
          <a:p>
            <a:fld id="{1E9041F8-FB53-4295-9E6D-9E1A70010BA6}" type="slidenum">
              <a:rPr lang="pt-PT" smtClean="0"/>
              <a:t>15</a:t>
            </a:fld>
            <a:endParaRPr lang="pt-PT"/>
          </a:p>
        </p:txBody>
      </p:sp>
    </p:spTree>
    <p:extLst>
      <p:ext uri="{BB962C8B-B14F-4D97-AF65-F5344CB8AC3E}">
        <p14:creationId xmlns:p14="http://schemas.microsoft.com/office/powerpoint/2010/main" val="14147818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48057" y="1060529"/>
            <a:ext cx="7344649" cy="2256061"/>
          </a:xfrm>
        </p:spPr>
        <p:txBody>
          <a:bodyPr anchor="b"/>
          <a:lstStyle>
            <a:lvl1pPr algn="ctr">
              <a:defRPr sz="5669"/>
            </a:lvl1pPr>
          </a:lstStyle>
          <a:p>
            <a:r>
              <a:rPr lang="en-US" smtClean="0"/>
              <a:t>Click to edit Master title style</a:t>
            </a:r>
            <a:endParaRPr lang="en-US" dirty="0"/>
          </a:p>
        </p:txBody>
      </p:sp>
      <p:sp>
        <p:nvSpPr>
          <p:cNvPr id="3" name="Subtitle 2"/>
          <p:cNvSpPr>
            <a:spLocks noGrp="1"/>
          </p:cNvSpPr>
          <p:nvPr>
            <p:ph type="subTitle" idx="1"/>
          </p:nvPr>
        </p:nvSpPr>
        <p:spPr>
          <a:xfrm>
            <a:off x="1080096" y="3403592"/>
            <a:ext cx="6480572" cy="1564542"/>
          </a:xfrm>
        </p:spPr>
        <p:txBody>
          <a:bodyPr/>
          <a:lstStyle>
            <a:lvl1pPr marL="0" indent="0" algn="ctr">
              <a:buNone/>
              <a:defRPr sz="2268"/>
            </a:lvl1pPr>
            <a:lvl2pPr marL="432008" indent="0" algn="ctr">
              <a:buNone/>
              <a:defRPr sz="1890"/>
            </a:lvl2pPr>
            <a:lvl3pPr marL="864017" indent="0" algn="ctr">
              <a:buNone/>
              <a:defRPr sz="1701"/>
            </a:lvl3pPr>
            <a:lvl4pPr marL="1296025" indent="0" algn="ctr">
              <a:buNone/>
              <a:defRPr sz="1512"/>
            </a:lvl4pPr>
            <a:lvl5pPr marL="1728033" indent="0" algn="ctr">
              <a:buNone/>
              <a:defRPr sz="1512"/>
            </a:lvl5pPr>
            <a:lvl6pPr marL="2160041" indent="0" algn="ctr">
              <a:buNone/>
              <a:defRPr sz="1512"/>
            </a:lvl6pPr>
            <a:lvl7pPr marL="2592050" indent="0" algn="ctr">
              <a:buNone/>
              <a:defRPr sz="1512"/>
            </a:lvl7pPr>
            <a:lvl8pPr marL="3024058" indent="0" algn="ctr">
              <a:buNone/>
              <a:defRPr sz="1512"/>
            </a:lvl8pPr>
            <a:lvl9pPr marL="3456066" indent="0" algn="ctr">
              <a:buNone/>
              <a:defRPr sz="1512"/>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381691C-76C3-419C-888A-896647E56FBE}" type="datetimeFigureOut">
              <a:rPr lang="pt-PT" smtClean="0"/>
              <a:t>11-02-2014</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BDC691DA-C12E-4D28-9A4D-91036DBF9312}" type="slidenum">
              <a:rPr lang="pt-PT" smtClean="0"/>
              <a:t>‹#›</a:t>
            </a:fld>
            <a:endParaRPr lang="pt-PT"/>
          </a:p>
        </p:txBody>
      </p:sp>
    </p:spTree>
    <p:extLst>
      <p:ext uri="{BB962C8B-B14F-4D97-AF65-F5344CB8AC3E}">
        <p14:creationId xmlns:p14="http://schemas.microsoft.com/office/powerpoint/2010/main" val="25845813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381691C-76C3-419C-888A-896647E56FBE}" type="datetimeFigureOut">
              <a:rPr lang="pt-PT" smtClean="0"/>
              <a:t>11-02-2014</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BDC691DA-C12E-4D28-9A4D-91036DBF9312}" type="slidenum">
              <a:rPr lang="pt-PT" smtClean="0"/>
              <a:t>‹#›</a:t>
            </a:fld>
            <a:endParaRPr lang="pt-PT"/>
          </a:p>
        </p:txBody>
      </p:sp>
    </p:spTree>
    <p:extLst>
      <p:ext uri="{BB962C8B-B14F-4D97-AF65-F5344CB8AC3E}">
        <p14:creationId xmlns:p14="http://schemas.microsoft.com/office/powerpoint/2010/main" val="31504075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183546" y="345009"/>
            <a:ext cx="1863165" cy="549164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94053" y="345009"/>
            <a:ext cx="5481484" cy="549164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381691C-76C3-419C-888A-896647E56FBE}" type="datetimeFigureOut">
              <a:rPr lang="pt-PT" smtClean="0"/>
              <a:t>11-02-2014</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BDC691DA-C12E-4D28-9A4D-91036DBF9312}" type="slidenum">
              <a:rPr lang="pt-PT" smtClean="0"/>
              <a:t>‹#›</a:t>
            </a:fld>
            <a:endParaRPr lang="pt-PT"/>
          </a:p>
        </p:txBody>
      </p:sp>
    </p:spTree>
    <p:extLst>
      <p:ext uri="{BB962C8B-B14F-4D97-AF65-F5344CB8AC3E}">
        <p14:creationId xmlns:p14="http://schemas.microsoft.com/office/powerpoint/2010/main" val="23681694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60382" y="313205"/>
            <a:ext cx="7920000" cy="540000"/>
          </a:xfrm>
        </p:spPr>
        <p:txBody>
          <a:bodyPr>
            <a:normAutofit/>
          </a:bodyPr>
          <a:lstStyle>
            <a:lvl1pPr algn="ctr">
              <a:defRPr sz="2400" b="1" i="0" baseline="0">
                <a:latin typeface="Trebuchet MS" panose="020B0603020202020204" pitchFamily="34" charset="0"/>
              </a:defRPr>
            </a:lvl1pPr>
          </a:lstStyle>
          <a:p>
            <a:r>
              <a:rPr lang="en-US" dirty="0" smtClean="0"/>
              <a:t>Click to edit Master title style</a:t>
            </a:r>
            <a:endParaRPr lang="en-US" dirty="0"/>
          </a:p>
        </p:txBody>
      </p:sp>
      <p:sp>
        <p:nvSpPr>
          <p:cNvPr id="3" name="Content Placeholder 2"/>
          <p:cNvSpPr>
            <a:spLocks noGrp="1"/>
          </p:cNvSpPr>
          <p:nvPr>
            <p:ph idx="1" hasCustomPrompt="1"/>
          </p:nvPr>
        </p:nvSpPr>
        <p:spPr>
          <a:xfrm>
            <a:off x="359588" y="1041423"/>
            <a:ext cx="7920000" cy="4861971"/>
          </a:xfrm>
        </p:spPr>
        <p:txBody>
          <a:bodyPr>
            <a:normAutofit/>
          </a:bodyPr>
          <a:lstStyle>
            <a:lvl1pPr marL="0" indent="0" defTabSz="360000">
              <a:lnSpc>
                <a:spcPct val="110000"/>
              </a:lnSpc>
              <a:spcBef>
                <a:spcPts val="0"/>
              </a:spcBef>
              <a:spcAft>
                <a:spcPts val="300"/>
              </a:spcAft>
              <a:buNone/>
              <a:defRPr sz="2000">
                <a:latin typeface="Trebuchet MS" panose="020B0603020202020204" pitchFamily="34" charset="0"/>
              </a:defRPr>
            </a:lvl1pPr>
          </a:lstStyle>
          <a:p>
            <a:pPr lvl="0"/>
            <a:r>
              <a:rPr lang="en-US" dirty="0" err="1" smtClean="0"/>
              <a:t>fdghl</a:t>
            </a:r>
            <a:endParaRPr lang="en-US" dirty="0"/>
          </a:p>
        </p:txBody>
      </p:sp>
      <p:sp>
        <p:nvSpPr>
          <p:cNvPr id="4" name="Date Placeholder 3"/>
          <p:cNvSpPr>
            <a:spLocks noGrp="1"/>
          </p:cNvSpPr>
          <p:nvPr>
            <p:ph type="dt" sz="half" idx="10"/>
          </p:nvPr>
        </p:nvSpPr>
        <p:spPr>
          <a:xfrm>
            <a:off x="360382" y="5919107"/>
            <a:ext cx="913247" cy="345009"/>
          </a:xfrm>
        </p:spPr>
        <p:txBody>
          <a:bodyPr/>
          <a:lstStyle/>
          <a:p>
            <a:fld id="{0381691C-76C3-419C-888A-896647E56FBE}" type="datetimeFigureOut">
              <a:rPr lang="pt-PT" smtClean="0"/>
              <a:t>11-02-2014</a:t>
            </a:fld>
            <a:endParaRPr lang="pt-PT"/>
          </a:p>
        </p:txBody>
      </p:sp>
      <p:sp>
        <p:nvSpPr>
          <p:cNvPr id="5"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sp>
        <p:nvSpPr>
          <p:cNvPr id="6" name="Slide Number Placeholder 5"/>
          <p:cNvSpPr>
            <a:spLocks noGrp="1"/>
          </p:cNvSpPr>
          <p:nvPr>
            <p:ph type="sldNum" sz="quarter" idx="12"/>
          </p:nvPr>
        </p:nvSpPr>
        <p:spPr>
          <a:xfrm>
            <a:off x="7772400" y="5932685"/>
            <a:ext cx="507982" cy="345009"/>
          </a:xfrm>
        </p:spPr>
        <p:txBody>
          <a:bodyPr/>
          <a:lstStyle/>
          <a:p>
            <a:fld id="{BDC691DA-C12E-4D28-9A4D-91036DBF9312}" type="slidenum">
              <a:rPr lang="pt-PT" smtClean="0"/>
              <a:t>‹#›</a:t>
            </a:fld>
            <a:endParaRPr lang="pt-PT"/>
          </a:p>
        </p:txBody>
      </p:sp>
      <p:pic>
        <p:nvPicPr>
          <p:cNvPr id="7" name="Picture 6" descr="Ad Urbem"/>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078787" y="5925894"/>
            <a:ext cx="326061" cy="331431"/>
          </a:xfrm>
          <a:prstGeom prst="rect">
            <a:avLst/>
          </a:prstGeom>
          <a:noFill/>
          <a:ln>
            <a:noFill/>
          </a:ln>
        </p:spPr>
      </p:pic>
    </p:spTree>
    <p:extLst>
      <p:ext uri="{BB962C8B-B14F-4D97-AF65-F5344CB8AC3E}">
        <p14:creationId xmlns:p14="http://schemas.microsoft.com/office/powerpoint/2010/main" val="1584962822"/>
      </p:ext>
    </p:extLst>
  </p:cSld>
  <p:clrMapOvr>
    <a:masterClrMapping/>
  </p:clrMapOvr>
  <p:extLst>
    <p:ext uri="{DCECCB84-F9BA-43D5-87BE-67443E8EF086}">
      <p15:sldGuideLst xmlns:p15="http://schemas.microsoft.com/office/powerpoint/2012/main">
        <p15:guide id="1" orient="horz" pos="2041" userDrawn="1">
          <p15:clr>
            <a:srgbClr val="FBAE40"/>
          </p15:clr>
        </p15:guide>
        <p15:guide id="2" pos="272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89553" y="1615546"/>
            <a:ext cx="7452658" cy="2695572"/>
          </a:xfrm>
        </p:spPr>
        <p:txBody>
          <a:bodyPr anchor="b"/>
          <a:lstStyle>
            <a:lvl1pPr>
              <a:defRPr sz="5669"/>
            </a:lvl1pPr>
          </a:lstStyle>
          <a:p>
            <a:r>
              <a:rPr lang="en-US" smtClean="0"/>
              <a:t>Click to edit Master title style</a:t>
            </a:r>
            <a:endParaRPr lang="en-US" dirty="0"/>
          </a:p>
        </p:txBody>
      </p:sp>
      <p:sp>
        <p:nvSpPr>
          <p:cNvPr id="3" name="Text Placeholder 2"/>
          <p:cNvSpPr>
            <a:spLocks noGrp="1"/>
          </p:cNvSpPr>
          <p:nvPr>
            <p:ph type="body" idx="1"/>
          </p:nvPr>
        </p:nvSpPr>
        <p:spPr>
          <a:xfrm>
            <a:off x="589553" y="4336619"/>
            <a:ext cx="7452658" cy="1417538"/>
          </a:xfrm>
        </p:spPr>
        <p:txBody>
          <a:bodyPr/>
          <a:lstStyle>
            <a:lvl1pPr marL="0" indent="0">
              <a:buNone/>
              <a:defRPr sz="2268">
                <a:solidFill>
                  <a:schemeClr val="tx1"/>
                </a:solidFill>
              </a:defRPr>
            </a:lvl1pPr>
            <a:lvl2pPr marL="432008" indent="0">
              <a:buNone/>
              <a:defRPr sz="1890">
                <a:solidFill>
                  <a:schemeClr val="tx1">
                    <a:tint val="75000"/>
                  </a:schemeClr>
                </a:solidFill>
              </a:defRPr>
            </a:lvl2pPr>
            <a:lvl3pPr marL="864017" indent="0">
              <a:buNone/>
              <a:defRPr sz="1701">
                <a:solidFill>
                  <a:schemeClr val="tx1">
                    <a:tint val="75000"/>
                  </a:schemeClr>
                </a:solidFill>
              </a:defRPr>
            </a:lvl3pPr>
            <a:lvl4pPr marL="1296025" indent="0">
              <a:buNone/>
              <a:defRPr sz="1512">
                <a:solidFill>
                  <a:schemeClr val="tx1">
                    <a:tint val="75000"/>
                  </a:schemeClr>
                </a:solidFill>
              </a:defRPr>
            </a:lvl4pPr>
            <a:lvl5pPr marL="1728033" indent="0">
              <a:buNone/>
              <a:defRPr sz="1512">
                <a:solidFill>
                  <a:schemeClr val="tx1">
                    <a:tint val="75000"/>
                  </a:schemeClr>
                </a:solidFill>
              </a:defRPr>
            </a:lvl5pPr>
            <a:lvl6pPr marL="2160041" indent="0">
              <a:buNone/>
              <a:defRPr sz="1512">
                <a:solidFill>
                  <a:schemeClr val="tx1">
                    <a:tint val="75000"/>
                  </a:schemeClr>
                </a:solidFill>
              </a:defRPr>
            </a:lvl6pPr>
            <a:lvl7pPr marL="2592050" indent="0">
              <a:buNone/>
              <a:defRPr sz="1512">
                <a:solidFill>
                  <a:schemeClr val="tx1">
                    <a:tint val="75000"/>
                  </a:schemeClr>
                </a:solidFill>
              </a:defRPr>
            </a:lvl7pPr>
            <a:lvl8pPr marL="3024058" indent="0">
              <a:buNone/>
              <a:defRPr sz="1512">
                <a:solidFill>
                  <a:schemeClr val="tx1">
                    <a:tint val="75000"/>
                  </a:schemeClr>
                </a:solidFill>
              </a:defRPr>
            </a:lvl8pPr>
            <a:lvl9pPr marL="3456066" indent="0">
              <a:buNone/>
              <a:defRPr sz="1512">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381691C-76C3-419C-888A-896647E56FBE}" type="datetimeFigureOut">
              <a:rPr lang="pt-PT" smtClean="0"/>
              <a:t>11-02-2014</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BDC691DA-C12E-4D28-9A4D-91036DBF9312}" type="slidenum">
              <a:rPr lang="pt-PT" smtClean="0"/>
              <a:t>‹#›</a:t>
            </a:fld>
            <a:endParaRPr lang="pt-PT"/>
          </a:p>
        </p:txBody>
      </p:sp>
    </p:spTree>
    <p:extLst>
      <p:ext uri="{BB962C8B-B14F-4D97-AF65-F5344CB8AC3E}">
        <p14:creationId xmlns:p14="http://schemas.microsoft.com/office/powerpoint/2010/main" val="26262454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594053" y="1725046"/>
            <a:ext cx="3672324" cy="41116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374386" y="1725046"/>
            <a:ext cx="3672324" cy="41116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381691C-76C3-419C-888A-896647E56FBE}" type="datetimeFigureOut">
              <a:rPr lang="pt-PT" smtClean="0"/>
              <a:t>11-02-2014</a:t>
            </a:fld>
            <a:endParaRPr lang="pt-PT"/>
          </a:p>
        </p:txBody>
      </p:sp>
      <p:sp>
        <p:nvSpPr>
          <p:cNvPr id="6" name="Footer Placeholder 5"/>
          <p:cNvSpPr>
            <a:spLocks noGrp="1"/>
          </p:cNvSpPr>
          <p:nvPr>
            <p:ph type="ftr" sz="quarter" idx="11"/>
          </p:nvPr>
        </p:nvSpPr>
        <p:spPr/>
        <p:txBody>
          <a:bodyPr/>
          <a:lstStyle/>
          <a:p>
            <a:endParaRPr lang="pt-PT"/>
          </a:p>
        </p:txBody>
      </p:sp>
      <p:sp>
        <p:nvSpPr>
          <p:cNvPr id="7" name="Slide Number Placeholder 6"/>
          <p:cNvSpPr>
            <a:spLocks noGrp="1"/>
          </p:cNvSpPr>
          <p:nvPr>
            <p:ph type="sldNum" sz="quarter" idx="12"/>
          </p:nvPr>
        </p:nvSpPr>
        <p:spPr/>
        <p:txBody>
          <a:bodyPr/>
          <a:lstStyle/>
          <a:p>
            <a:fld id="{BDC691DA-C12E-4D28-9A4D-91036DBF9312}" type="slidenum">
              <a:rPr lang="pt-PT" smtClean="0"/>
              <a:t>‹#›</a:t>
            </a:fld>
            <a:endParaRPr lang="pt-PT"/>
          </a:p>
        </p:txBody>
      </p:sp>
    </p:spTree>
    <p:extLst>
      <p:ext uri="{BB962C8B-B14F-4D97-AF65-F5344CB8AC3E}">
        <p14:creationId xmlns:p14="http://schemas.microsoft.com/office/powerpoint/2010/main" val="10025679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95178" y="345011"/>
            <a:ext cx="7452658" cy="1252534"/>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595179" y="1588543"/>
            <a:ext cx="3655447" cy="778521"/>
          </a:xfrm>
        </p:spPr>
        <p:txBody>
          <a:bodyPr anchor="b"/>
          <a:lstStyle>
            <a:lvl1pPr marL="0" indent="0">
              <a:buNone/>
              <a:defRPr sz="2268" b="1"/>
            </a:lvl1pPr>
            <a:lvl2pPr marL="432008" indent="0">
              <a:buNone/>
              <a:defRPr sz="1890" b="1"/>
            </a:lvl2pPr>
            <a:lvl3pPr marL="864017" indent="0">
              <a:buNone/>
              <a:defRPr sz="1701" b="1"/>
            </a:lvl3pPr>
            <a:lvl4pPr marL="1296025" indent="0">
              <a:buNone/>
              <a:defRPr sz="1512" b="1"/>
            </a:lvl4pPr>
            <a:lvl5pPr marL="1728033" indent="0">
              <a:buNone/>
              <a:defRPr sz="1512" b="1"/>
            </a:lvl5pPr>
            <a:lvl6pPr marL="2160041" indent="0">
              <a:buNone/>
              <a:defRPr sz="1512" b="1"/>
            </a:lvl6pPr>
            <a:lvl7pPr marL="2592050" indent="0">
              <a:buNone/>
              <a:defRPr sz="1512" b="1"/>
            </a:lvl7pPr>
            <a:lvl8pPr marL="3024058" indent="0">
              <a:buNone/>
              <a:defRPr sz="1512" b="1"/>
            </a:lvl8pPr>
            <a:lvl9pPr marL="3456066" indent="0">
              <a:buNone/>
              <a:defRPr sz="1512" b="1"/>
            </a:lvl9pPr>
          </a:lstStyle>
          <a:p>
            <a:pPr lvl="0"/>
            <a:r>
              <a:rPr lang="en-US" smtClean="0"/>
              <a:t>Click to edit Master text styles</a:t>
            </a:r>
          </a:p>
        </p:txBody>
      </p:sp>
      <p:sp>
        <p:nvSpPr>
          <p:cNvPr id="4" name="Content Placeholder 3"/>
          <p:cNvSpPr>
            <a:spLocks noGrp="1"/>
          </p:cNvSpPr>
          <p:nvPr>
            <p:ph sz="half" idx="2"/>
          </p:nvPr>
        </p:nvSpPr>
        <p:spPr>
          <a:xfrm>
            <a:off x="595179" y="2367064"/>
            <a:ext cx="3655447" cy="348159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374387" y="1588543"/>
            <a:ext cx="3673450" cy="778521"/>
          </a:xfrm>
        </p:spPr>
        <p:txBody>
          <a:bodyPr anchor="b"/>
          <a:lstStyle>
            <a:lvl1pPr marL="0" indent="0">
              <a:buNone/>
              <a:defRPr sz="2268" b="1"/>
            </a:lvl1pPr>
            <a:lvl2pPr marL="432008" indent="0">
              <a:buNone/>
              <a:defRPr sz="1890" b="1"/>
            </a:lvl2pPr>
            <a:lvl3pPr marL="864017" indent="0">
              <a:buNone/>
              <a:defRPr sz="1701" b="1"/>
            </a:lvl3pPr>
            <a:lvl4pPr marL="1296025" indent="0">
              <a:buNone/>
              <a:defRPr sz="1512" b="1"/>
            </a:lvl4pPr>
            <a:lvl5pPr marL="1728033" indent="0">
              <a:buNone/>
              <a:defRPr sz="1512" b="1"/>
            </a:lvl5pPr>
            <a:lvl6pPr marL="2160041" indent="0">
              <a:buNone/>
              <a:defRPr sz="1512" b="1"/>
            </a:lvl6pPr>
            <a:lvl7pPr marL="2592050" indent="0">
              <a:buNone/>
              <a:defRPr sz="1512" b="1"/>
            </a:lvl7pPr>
            <a:lvl8pPr marL="3024058" indent="0">
              <a:buNone/>
              <a:defRPr sz="1512" b="1"/>
            </a:lvl8pPr>
            <a:lvl9pPr marL="3456066" indent="0">
              <a:buNone/>
              <a:defRPr sz="1512" b="1"/>
            </a:lvl9pPr>
          </a:lstStyle>
          <a:p>
            <a:pPr lvl="0"/>
            <a:r>
              <a:rPr lang="en-US" smtClean="0"/>
              <a:t>Click to edit Master text styles</a:t>
            </a:r>
          </a:p>
        </p:txBody>
      </p:sp>
      <p:sp>
        <p:nvSpPr>
          <p:cNvPr id="6" name="Content Placeholder 5"/>
          <p:cNvSpPr>
            <a:spLocks noGrp="1"/>
          </p:cNvSpPr>
          <p:nvPr>
            <p:ph sz="quarter" idx="4"/>
          </p:nvPr>
        </p:nvSpPr>
        <p:spPr>
          <a:xfrm>
            <a:off x="4374387" y="2367064"/>
            <a:ext cx="3673450" cy="348159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381691C-76C3-419C-888A-896647E56FBE}" type="datetimeFigureOut">
              <a:rPr lang="pt-PT" smtClean="0"/>
              <a:t>11-02-2014</a:t>
            </a:fld>
            <a:endParaRPr lang="pt-PT"/>
          </a:p>
        </p:txBody>
      </p:sp>
      <p:sp>
        <p:nvSpPr>
          <p:cNvPr id="8" name="Footer Placeholder 7"/>
          <p:cNvSpPr>
            <a:spLocks noGrp="1"/>
          </p:cNvSpPr>
          <p:nvPr>
            <p:ph type="ftr" sz="quarter" idx="11"/>
          </p:nvPr>
        </p:nvSpPr>
        <p:spPr/>
        <p:txBody>
          <a:bodyPr/>
          <a:lstStyle/>
          <a:p>
            <a:endParaRPr lang="pt-PT"/>
          </a:p>
        </p:txBody>
      </p:sp>
      <p:sp>
        <p:nvSpPr>
          <p:cNvPr id="9" name="Slide Number Placeholder 8"/>
          <p:cNvSpPr>
            <a:spLocks noGrp="1"/>
          </p:cNvSpPr>
          <p:nvPr>
            <p:ph type="sldNum" sz="quarter" idx="12"/>
          </p:nvPr>
        </p:nvSpPr>
        <p:spPr/>
        <p:txBody>
          <a:bodyPr/>
          <a:lstStyle/>
          <a:p>
            <a:fld id="{BDC691DA-C12E-4D28-9A4D-91036DBF9312}" type="slidenum">
              <a:rPr lang="pt-PT" smtClean="0"/>
              <a:t>‹#›</a:t>
            </a:fld>
            <a:endParaRPr lang="pt-PT"/>
          </a:p>
        </p:txBody>
      </p:sp>
    </p:spTree>
    <p:extLst>
      <p:ext uri="{BB962C8B-B14F-4D97-AF65-F5344CB8AC3E}">
        <p14:creationId xmlns:p14="http://schemas.microsoft.com/office/powerpoint/2010/main" val="9033383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0381691C-76C3-419C-888A-896647E56FBE}" type="datetimeFigureOut">
              <a:rPr lang="pt-PT" smtClean="0"/>
              <a:t>11-02-2014</a:t>
            </a:fld>
            <a:endParaRPr lang="pt-PT"/>
          </a:p>
        </p:txBody>
      </p:sp>
      <p:sp>
        <p:nvSpPr>
          <p:cNvPr id="4" name="Footer Placeholder 3"/>
          <p:cNvSpPr>
            <a:spLocks noGrp="1"/>
          </p:cNvSpPr>
          <p:nvPr>
            <p:ph type="ftr" sz="quarter" idx="11"/>
          </p:nvPr>
        </p:nvSpPr>
        <p:spPr/>
        <p:txBody>
          <a:bodyPr/>
          <a:lstStyle/>
          <a:p>
            <a:endParaRPr lang="pt-PT"/>
          </a:p>
        </p:txBody>
      </p:sp>
      <p:sp>
        <p:nvSpPr>
          <p:cNvPr id="5" name="Slide Number Placeholder 4"/>
          <p:cNvSpPr>
            <a:spLocks noGrp="1"/>
          </p:cNvSpPr>
          <p:nvPr>
            <p:ph type="sldNum" sz="quarter" idx="12"/>
          </p:nvPr>
        </p:nvSpPr>
        <p:spPr/>
        <p:txBody>
          <a:bodyPr/>
          <a:lstStyle/>
          <a:p>
            <a:fld id="{BDC691DA-C12E-4D28-9A4D-91036DBF9312}" type="slidenum">
              <a:rPr lang="pt-PT" smtClean="0"/>
              <a:t>‹#›</a:t>
            </a:fld>
            <a:endParaRPr lang="pt-PT"/>
          </a:p>
        </p:txBody>
      </p:sp>
    </p:spTree>
    <p:extLst>
      <p:ext uri="{BB962C8B-B14F-4D97-AF65-F5344CB8AC3E}">
        <p14:creationId xmlns:p14="http://schemas.microsoft.com/office/powerpoint/2010/main" val="1231663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81691C-76C3-419C-888A-896647E56FBE}" type="datetimeFigureOut">
              <a:rPr lang="pt-PT" smtClean="0"/>
              <a:t>11-02-2014</a:t>
            </a:fld>
            <a:endParaRPr lang="pt-PT"/>
          </a:p>
        </p:txBody>
      </p:sp>
      <p:sp>
        <p:nvSpPr>
          <p:cNvPr id="3" name="Footer Placeholder 2"/>
          <p:cNvSpPr>
            <a:spLocks noGrp="1"/>
          </p:cNvSpPr>
          <p:nvPr>
            <p:ph type="ftr" sz="quarter" idx="11"/>
          </p:nvPr>
        </p:nvSpPr>
        <p:spPr/>
        <p:txBody>
          <a:bodyPr/>
          <a:lstStyle/>
          <a:p>
            <a:endParaRPr lang="pt-PT"/>
          </a:p>
        </p:txBody>
      </p:sp>
      <p:sp>
        <p:nvSpPr>
          <p:cNvPr id="4" name="Slide Number Placeholder 3"/>
          <p:cNvSpPr>
            <a:spLocks noGrp="1"/>
          </p:cNvSpPr>
          <p:nvPr>
            <p:ph type="sldNum" sz="quarter" idx="12"/>
          </p:nvPr>
        </p:nvSpPr>
        <p:spPr/>
        <p:txBody>
          <a:bodyPr/>
          <a:lstStyle/>
          <a:p>
            <a:fld id="{BDC691DA-C12E-4D28-9A4D-91036DBF9312}" type="slidenum">
              <a:rPr lang="pt-PT" smtClean="0"/>
              <a:t>‹#›</a:t>
            </a:fld>
            <a:endParaRPr lang="pt-PT"/>
          </a:p>
        </p:txBody>
      </p:sp>
    </p:spTree>
    <p:extLst>
      <p:ext uri="{BB962C8B-B14F-4D97-AF65-F5344CB8AC3E}">
        <p14:creationId xmlns:p14="http://schemas.microsoft.com/office/powerpoint/2010/main" val="4599516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5178" y="432012"/>
            <a:ext cx="2786871" cy="1512041"/>
          </a:xfrm>
        </p:spPr>
        <p:txBody>
          <a:bodyPr anchor="b"/>
          <a:lstStyle>
            <a:lvl1pPr>
              <a:defRPr sz="3024"/>
            </a:lvl1pPr>
          </a:lstStyle>
          <a:p>
            <a:r>
              <a:rPr lang="en-US" smtClean="0"/>
              <a:t>Click to edit Master title style</a:t>
            </a:r>
            <a:endParaRPr lang="en-US" dirty="0"/>
          </a:p>
        </p:txBody>
      </p:sp>
      <p:sp>
        <p:nvSpPr>
          <p:cNvPr id="3" name="Content Placeholder 2"/>
          <p:cNvSpPr>
            <a:spLocks noGrp="1"/>
          </p:cNvSpPr>
          <p:nvPr>
            <p:ph idx="1"/>
          </p:nvPr>
        </p:nvSpPr>
        <p:spPr>
          <a:xfrm>
            <a:off x="3673450" y="933027"/>
            <a:ext cx="4374386" cy="4605124"/>
          </a:xfrm>
        </p:spPr>
        <p:txBody>
          <a:bodyPr/>
          <a:lstStyle>
            <a:lvl1pPr>
              <a:defRPr sz="3024"/>
            </a:lvl1pPr>
            <a:lvl2pPr>
              <a:defRPr sz="2646"/>
            </a:lvl2pPr>
            <a:lvl3pPr>
              <a:defRPr sz="2268"/>
            </a:lvl3pPr>
            <a:lvl4pPr>
              <a:defRPr sz="1890"/>
            </a:lvl4pPr>
            <a:lvl5pPr>
              <a:defRPr sz="1890"/>
            </a:lvl5pPr>
            <a:lvl6pPr>
              <a:defRPr sz="1890"/>
            </a:lvl6pPr>
            <a:lvl7pPr>
              <a:defRPr sz="1890"/>
            </a:lvl7pPr>
            <a:lvl8pPr>
              <a:defRPr sz="1890"/>
            </a:lvl8pPr>
            <a:lvl9pPr>
              <a:defRPr sz="189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95178" y="1944052"/>
            <a:ext cx="2786871" cy="3601598"/>
          </a:xfrm>
        </p:spPr>
        <p:txBody>
          <a:bodyPr/>
          <a:lstStyle>
            <a:lvl1pPr marL="0" indent="0">
              <a:buNone/>
              <a:defRPr sz="1512"/>
            </a:lvl1pPr>
            <a:lvl2pPr marL="432008" indent="0">
              <a:buNone/>
              <a:defRPr sz="1323"/>
            </a:lvl2pPr>
            <a:lvl3pPr marL="864017" indent="0">
              <a:buNone/>
              <a:defRPr sz="1134"/>
            </a:lvl3pPr>
            <a:lvl4pPr marL="1296025" indent="0">
              <a:buNone/>
              <a:defRPr sz="945"/>
            </a:lvl4pPr>
            <a:lvl5pPr marL="1728033" indent="0">
              <a:buNone/>
              <a:defRPr sz="945"/>
            </a:lvl5pPr>
            <a:lvl6pPr marL="2160041" indent="0">
              <a:buNone/>
              <a:defRPr sz="945"/>
            </a:lvl6pPr>
            <a:lvl7pPr marL="2592050" indent="0">
              <a:buNone/>
              <a:defRPr sz="945"/>
            </a:lvl7pPr>
            <a:lvl8pPr marL="3024058" indent="0">
              <a:buNone/>
              <a:defRPr sz="945"/>
            </a:lvl8pPr>
            <a:lvl9pPr marL="3456066" indent="0">
              <a:buNone/>
              <a:defRPr sz="94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381691C-76C3-419C-888A-896647E56FBE}" type="datetimeFigureOut">
              <a:rPr lang="pt-PT" smtClean="0"/>
              <a:t>11-02-2014</a:t>
            </a:fld>
            <a:endParaRPr lang="pt-PT"/>
          </a:p>
        </p:txBody>
      </p:sp>
      <p:sp>
        <p:nvSpPr>
          <p:cNvPr id="6" name="Footer Placeholder 5"/>
          <p:cNvSpPr>
            <a:spLocks noGrp="1"/>
          </p:cNvSpPr>
          <p:nvPr>
            <p:ph type="ftr" sz="quarter" idx="11"/>
          </p:nvPr>
        </p:nvSpPr>
        <p:spPr/>
        <p:txBody>
          <a:bodyPr/>
          <a:lstStyle/>
          <a:p>
            <a:endParaRPr lang="pt-PT"/>
          </a:p>
        </p:txBody>
      </p:sp>
      <p:sp>
        <p:nvSpPr>
          <p:cNvPr id="7" name="Slide Number Placeholder 6"/>
          <p:cNvSpPr>
            <a:spLocks noGrp="1"/>
          </p:cNvSpPr>
          <p:nvPr>
            <p:ph type="sldNum" sz="quarter" idx="12"/>
          </p:nvPr>
        </p:nvSpPr>
        <p:spPr/>
        <p:txBody>
          <a:bodyPr/>
          <a:lstStyle/>
          <a:p>
            <a:fld id="{BDC691DA-C12E-4D28-9A4D-91036DBF9312}" type="slidenum">
              <a:rPr lang="pt-PT" smtClean="0"/>
              <a:t>‹#›</a:t>
            </a:fld>
            <a:endParaRPr lang="pt-PT"/>
          </a:p>
        </p:txBody>
      </p:sp>
    </p:spTree>
    <p:extLst>
      <p:ext uri="{BB962C8B-B14F-4D97-AF65-F5344CB8AC3E}">
        <p14:creationId xmlns:p14="http://schemas.microsoft.com/office/powerpoint/2010/main" val="26624993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5178" y="432012"/>
            <a:ext cx="2786871" cy="1512041"/>
          </a:xfrm>
        </p:spPr>
        <p:txBody>
          <a:bodyPr anchor="b"/>
          <a:lstStyle>
            <a:lvl1pPr>
              <a:defRPr sz="3024"/>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673450" y="933027"/>
            <a:ext cx="4374386" cy="4605124"/>
          </a:xfrm>
        </p:spPr>
        <p:txBody>
          <a:bodyPr anchor="t"/>
          <a:lstStyle>
            <a:lvl1pPr marL="0" indent="0">
              <a:buNone/>
              <a:defRPr sz="3024"/>
            </a:lvl1pPr>
            <a:lvl2pPr marL="432008" indent="0">
              <a:buNone/>
              <a:defRPr sz="2646"/>
            </a:lvl2pPr>
            <a:lvl3pPr marL="864017" indent="0">
              <a:buNone/>
              <a:defRPr sz="2268"/>
            </a:lvl3pPr>
            <a:lvl4pPr marL="1296025" indent="0">
              <a:buNone/>
              <a:defRPr sz="1890"/>
            </a:lvl4pPr>
            <a:lvl5pPr marL="1728033" indent="0">
              <a:buNone/>
              <a:defRPr sz="1890"/>
            </a:lvl5pPr>
            <a:lvl6pPr marL="2160041" indent="0">
              <a:buNone/>
              <a:defRPr sz="1890"/>
            </a:lvl6pPr>
            <a:lvl7pPr marL="2592050" indent="0">
              <a:buNone/>
              <a:defRPr sz="1890"/>
            </a:lvl7pPr>
            <a:lvl8pPr marL="3024058" indent="0">
              <a:buNone/>
              <a:defRPr sz="1890"/>
            </a:lvl8pPr>
            <a:lvl9pPr marL="3456066" indent="0">
              <a:buNone/>
              <a:defRPr sz="1890"/>
            </a:lvl9pPr>
          </a:lstStyle>
          <a:p>
            <a:r>
              <a:rPr lang="en-US" smtClean="0"/>
              <a:t>Click icon to add picture</a:t>
            </a:r>
            <a:endParaRPr lang="en-US" dirty="0"/>
          </a:p>
        </p:txBody>
      </p:sp>
      <p:sp>
        <p:nvSpPr>
          <p:cNvPr id="4" name="Text Placeholder 3"/>
          <p:cNvSpPr>
            <a:spLocks noGrp="1"/>
          </p:cNvSpPr>
          <p:nvPr>
            <p:ph type="body" sz="half" idx="2"/>
          </p:nvPr>
        </p:nvSpPr>
        <p:spPr>
          <a:xfrm>
            <a:off x="595178" y="1944052"/>
            <a:ext cx="2786871" cy="3601598"/>
          </a:xfrm>
        </p:spPr>
        <p:txBody>
          <a:bodyPr/>
          <a:lstStyle>
            <a:lvl1pPr marL="0" indent="0">
              <a:buNone/>
              <a:defRPr sz="1512"/>
            </a:lvl1pPr>
            <a:lvl2pPr marL="432008" indent="0">
              <a:buNone/>
              <a:defRPr sz="1323"/>
            </a:lvl2pPr>
            <a:lvl3pPr marL="864017" indent="0">
              <a:buNone/>
              <a:defRPr sz="1134"/>
            </a:lvl3pPr>
            <a:lvl4pPr marL="1296025" indent="0">
              <a:buNone/>
              <a:defRPr sz="945"/>
            </a:lvl4pPr>
            <a:lvl5pPr marL="1728033" indent="0">
              <a:buNone/>
              <a:defRPr sz="945"/>
            </a:lvl5pPr>
            <a:lvl6pPr marL="2160041" indent="0">
              <a:buNone/>
              <a:defRPr sz="945"/>
            </a:lvl6pPr>
            <a:lvl7pPr marL="2592050" indent="0">
              <a:buNone/>
              <a:defRPr sz="945"/>
            </a:lvl7pPr>
            <a:lvl8pPr marL="3024058" indent="0">
              <a:buNone/>
              <a:defRPr sz="945"/>
            </a:lvl8pPr>
            <a:lvl9pPr marL="3456066" indent="0">
              <a:buNone/>
              <a:defRPr sz="94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381691C-76C3-419C-888A-896647E56FBE}" type="datetimeFigureOut">
              <a:rPr lang="pt-PT" smtClean="0"/>
              <a:t>11-02-2014</a:t>
            </a:fld>
            <a:endParaRPr lang="pt-PT"/>
          </a:p>
        </p:txBody>
      </p:sp>
      <p:sp>
        <p:nvSpPr>
          <p:cNvPr id="6" name="Footer Placeholder 5"/>
          <p:cNvSpPr>
            <a:spLocks noGrp="1"/>
          </p:cNvSpPr>
          <p:nvPr>
            <p:ph type="ftr" sz="quarter" idx="11"/>
          </p:nvPr>
        </p:nvSpPr>
        <p:spPr/>
        <p:txBody>
          <a:bodyPr/>
          <a:lstStyle/>
          <a:p>
            <a:endParaRPr lang="pt-PT"/>
          </a:p>
        </p:txBody>
      </p:sp>
      <p:sp>
        <p:nvSpPr>
          <p:cNvPr id="7" name="Slide Number Placeholder 6"/>
          <p:cNvSpPr>
            <a:spLocks noGrp="1"/>
          </p:cNvSpPr>
          <p:nvPr>
            <p:ph type="sldNum" sz="quarter" idx="12"/>
          </p:nvPr>
        </p:nvSpPr>
        <p:spPr/>
        <p:txBody>
          <a:bodyPr/>
          <a:lstStyle/>
          <a:p>
            <a:fld id="{BDC691DA-C12E-4D28-9A4D-91036DBF9312}" type="slidenum">
              <a:rPr lang="pt-PT" smtClean="0"/>
              <a:t>‹#›</a:t>
            </a:fld>
            <a:endParaRPr lang="pt-PT"/>
          </a:p>
        </p:txBody>
      </p:sp>
    </p:spTree>
    <p:extLst>
      <p:ext uri="{BB962C8B-B14F-4D97-AF65-F5344CB8AC3E}">
        <p14:creationId xmlns:p14="http://schemas.microsoft.com/office/powerpoint/2010/main" val="18984930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94053" y="345011"/>
            <a:ext cx="7452658" cy="1252534"/>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594053" y="1725046"/>
            <a:ext cx="7452658" cy="411161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94052" y="6006164"/>
            <a:ext cx="1944172" cy="345009"/>
          </a:xfrm>
          <a:prstGeom prst="rect">
            <a:avLst/>
          </a:prstGeom>
        </p:spPr>
        <p:txBody>
          <a:bodyPr vert="horz" lIns="91440" tIns="45720" rIns="91440" bIns="45720" rtlCol="0" anchor="ctr"/>
          <a:lstStyle>
            <a:lvl1pPr algn="l">
              <a:defRPr sz="1134">
                <a:solidFill>
                  <a:schemeClr val="tx1">
                    <a:tint val="75000"/>
                  </a:schemeClr>
                </a:solidFill>
              </a:defRPr>
            </a:lvl1pPr>
          </a:lstStyle>
          <a:p>
            <a:fld id="{0381691C-76C3-419C-888A-896647E56FBE}" type="datetimeFigureOut">
              <a:rPr lang="pt-PT" smtClean="0"/>
              <a:t>11-02-2014</a:t>
            </a:fld>
            <a:endParaRPr lang="pt-PT"/>
          </a:p>
        </p:txBody>
      </p:sp>
      <p:sp>
        <p:nvSpPr>
          <p:cNvPr id="5" name="Footer Placeholder 4"/>
          <p:cNvSpPr>
            <a:spLocks noGrp="1"/>
          </p:cNvSpPr>
          <p:nvPr>
            <p:ph type="ftr" sz="quarter" idx="3"/>
          </p:nvPr>
        </p:nvSpPr>
        <p:spPr>
          <a:xfrm>
            <a:off x="2862253" y="6006164"/>
            <a:ext cx="2916258" cy="345009"/>
          </a:xfrm>
          <a:prstGeom prst="rect">
            <a:avLst/>
          </a:prstGeom>
        </p:spPr>
        <p:txBody>
          <a:bodyPr vert="horz" lIns="91440" tIns="45720" rIns="91440" bIns="45720" rtlCol="0" anchor="ctr"/>
          <a:lstStyle>
            <a:lvl1pPr algn="ctr">
              <a:defRPr sz="1134">
                <a:solidFill>
                  <a:schemeClr val="tx1">
                    <a:tint val="75000"/>
                  </a:schemeClr>
                </a:solidFill>
              </a:defRPr>
            </a:lvl1pPr>
          </a:lstStyle>
          <a:p>
            <a:endParaRPr lang="pt-PT"/>
          </a:p>
        </p:txBody>
      </p:sp>
      <p:sp>
        <p:nvSpPr>
          <p:cNvPr id="6" name="Slide Number Placeholder 5"/>
          <p:cNvSpPr>
            <a:spLocks noGrp="1"/>
          </p:cNvSpPr>
          <p:nvPr>
            <p:ph type="sldNum" sz="quarter" idx="4"/>
          </p:nvPr>
        </p:nvSpPr>
        <p:spPr>
          <a:xfrm>
            <a:off x="6102539" y="6006164"/>
            <a:ext cx="1944172" cy="345009"/>
          </a:xfrm>
          <a:prstGeom prst="rect">
            <a:avLst/>
          </a:prstGeom>
        </p:spPr>
        <p:txBody>
          <a:bodyPr vert="horz" lIns="91440" tIns="45720" rIns="91440" bIns="45720" rtlCol="0" anchor="ctr"/>
          <a:lstStyle>
            <a:lvl1pPr algn="r">
              <a:defRPr sz="1134">
                <a:solidFill>
                  <a:schemeClr val="tx1">
                    <a:tint val="75000"/>
                  </a:schemeClr>
                </a:solidFill>
              </a:defRPr>
            </a:lvl1pPr>
          </a:lstStyle>
          <a:p>
            <a:fld id="{BDC691DA-C12E-4D28-9A4D-91036DBF9312}" type="slidenum">
              <a:rPr lang="pt-PT" smtClean="0"/>
              <a:t>‹#›</a:t>
            </a:fld>
            <a:endParaRPr lang="pt-PT"/>
          </a:p>
        </p:txBody>
      </p:sp>
    </p:spTree>
    <p:extLst>
      <p:ext uri="{BB962C8B-B14F-4D97-AF65-F5344CB8AC3E}">
        <p14:creationId xmlns:p14="http://schemas.microsoft.com/office/powerpoint/2010/main" val="25802460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864017" rtl="0" eaLnBrk="1" latinLnBrk="0" hangingPunct="1">
        <a:lnSpc>
          <a:spcPct val="90000"/>
        </a:lnSpc>
        <a:spcBef>
          <a:spcPct val="0"/>
        </a:spcBef>
        <a:buNone/>
        <a:defRPr sz="4158" kern="1200">
          <a:solidFill>
            <a:schemeClr val="tx1"/>
          </a:solidFill>
          <a:latin typeface="+mj-lt"/>
          <a:ea typeface="+mj-ea"/>
          <a:cs typeface="+mj-cs"/>
        </a:defRPr>
      </a:lvl1pPr>
    </p:titleStyle>
    <p:bodyStyle>
      <a:lvl1pPr marL="216004" indent="-216004" algn="l" defTabSz="864017" rtl="0" eaLnBrk="1" latinLnBrk="0" hangingPunct="1">
        <a:lnSpc>
          <a:spcPct val="90000"/>
        </a:lnSpc>
        <a:spcBef>
          <a:spcPts val="945"/>
        </a:spcBef>
        <a:buFont typeface="Arial" panose="020B0604020202020204" pitchFamily="34" charset="0"/>
        <a:buChar char="•"/>
        <a:defRPr sz="2646" kern="1200">
          <a:solidFill>
            <a:schemeClr val="tx1"/>
          </a:solidFill>
          <a:latin typeface="+mn-lt"/>
          <a:ea typeface="+mn-ea"/>
          <a:cs typeface="+mn-cs"/>
        </a:defRPr>
      </a:lvl1pPr>
      <a:lvl2pPr marL="648012" indent="-216004" algn="l" defTabSz="864017" rtl="0" eaLnBrk="1" latinLnBrk="0" hangingPunct="1">
        <a:lnSpc>
          <a:spcPct val="90000"/>
        </a:lnSpc>
        <a:spcBef>
          <a:spcPts val="472"/>
        </a:spcBef>
        <a:buFont typeface="Arial" panose="020B0604020202020204" pitchFamily="34" charset="0"/>
        <a:buChar char="•"/>
        <a:defRPr sz="2268" kern="1200">
          <a:solidFill>
            <a:schemeClr val="tx1"/>
          </a:solidFill>
          <a:latin typeface="+mn-lt"/>
          <a:ea typeface="+mn-ea"/>
          <a:cs typeface="+mn-cs"/>
        </a:defRPr>
      </a:lvl2pPr>
      <a:lvl3pPr marL="1080021" indent="-216004" algn="l" defTabSz="864017" rtl="0" eaLnBrk="1" latinLnBrk="0" hangingPunct="1">
        <a:lnSpc>
          <a:spcPct val="90000"/>
        </a:lnSpc>
        <a:spcBef>
          <a:spcPts val="472"/>
        </a:spcBef>
        <a:buFont typeface="Arial" panose="020B0604020202020204" pitchFamily="34" charset="0"/>
        <a:buChar char="•"/>
        <a:defRPr sz="1890" kern="1200">
          <a:solidFill>
            <a:schemeClr val="tx1"/>
          </a:solidFill>
          <a:latin typeface="+mn-lt"/>
          <a:ea typeface="+mn-ea"/>
          <a:cs typeface="+mn-cs"/>
        </a:defRPr>
      </a:lvl3pPr>
      <a:lvl4pPr marL="1512029" indent="-216004" algn="l" defTabSz="864017" rtl="0" eaLnBrk="1" latinLnBrk="0" hangingPunct="1">
        <a:lnSpc>
          <a:spcPct val="90000"/>
        </a:lnSpc>
        <a:spcBef>
          <a:spcPts val="472"/>
        </a:spcBef>
        <a:buFont typeface="Arial" panose="020B0604020202020204" pitchFamily="34" charset="0"/>
        <a:buChar char="•"/>
        <a:defRPr sz="1701" kern="1200">
          <a:solidFill>
            <a:schemeClr val="tx1"/>
          </a:solidFill>
          <a:latin typeface="+mn-lt"/>
          <a:ea typeface="+mn-ea"/>
          <a:cs typeface="+mn-cs"/>
        </a:defRPr>
      </a:lvl4pPr>
      <a:lvl5pPr marL="1944037" indent="-216004" algn="l" defTabSz="864017" rtl="0" eaLnBrk="1" latinLnBrk="0" hangingPunct="1">
        <a:lnSpc>
          <a:spcPct val="90000"/>
        </a:lnSpc>
        <a:spcBef>
          <a:spcPts val="472"/>
        </a:spcBef>
        <a:buFont typeface="Arial" panose="020B0604020202020204" pitchFamily="34" charset="0"/>
        <a:buChar char="•"/>
        <a:defRPr sz="1701" kern="1200">
          <a:solidFill>
            <a:schemeClr val="tx1"/>
          </a:solidFill>
          <a:latin typeface="+mn-lt"/>
          <a:ea typeface="+mn-ea"/>
          <a:cs typeface="+mn-cs"/>
        </a:defRPr>
      </a:lvl5pPr>
      <a:lvl6pPr marL="2376046" indent="-216004" algn="l" defTabSz="864017" rtl="0" eaLnBrk="1" latinLnBrk="0" hangingPunct="1">
        <a:lnSpc>
          <a:spcPct val="90000"/>
        </a:lnSpc>
        <a:spcBef>
          <a:spcPts val="472"/>
        </a:spcBef>
        <a:buFont typeface="Arial" panose="020B0604020202020204" pitchFamily="34" charset="0"/>
        <a:buChar char="•"/>
        <a:defRPr sz="1701" kern="1200">
          <a:solidFill>
            <a:schemeClr val="tx1"/>
          </a:solidFill>
          <a:latin typeface="+mn-lt"/>
          <a:ea typeface="+mn-ea"/>
          <a:cs typeface="+mn-cs"/>
        </a:defRPr>
      </a:lvl6pPr>
      <a:lvl7pPr marL="2808054" indent="-216004" algn="l" defTabSz="864017" rtl="0" eaLnBrk="1" latinLnBrk="0" hangingPunct="1">
        <a:lnSpc>
          <a:spcPct val="90000"/>
        </a:lnSpc>
        <a:spcBef>
          <a:spcPts val="472"/>
        </a:spcBef>
        <a:buFont typeface="Arial" panose="020B0604020202020204" pitchFamily="34" charset="0"/>
        <a:buChar char="•"/>
        <a:defRPr sz="1701" kern="1200">
          <a:solidFill>
            <a:schemeClr val="tx1"/>
          </a:solidFill>
          <a:latin typeface="+mn-lt"/>
          <a:ea typeface="+mn-ea"/>
          <a:cs typeface="+mn-cs"/>
        </a:defRPr>
      </a:lvl7pPr>
      <a:lvl8pPr marL="3240062" indent="-216004" algn="l" defTabSz="864017" rtl="0" eaLnBrk="1" latinLnBrk="0" hangingPunct="1">
        <a:lnSpc>
          <a:spcPct val="90000"/>
        </a:lnSpc>
        <a:spcBef>
          <a:spcPts val="472"/>
        </a:spcBef>
        <a:buFont typeface="Arial" panose="020B0604020202020204" pitchFamily="34" charset="0"/>
        <a:buChar char="•"/>
        <a:defRPr sz="1701" kern="1200">
          <a:solidFill>
            <a:schemeClr val="tx1"/>
          </a:solidFill>
          <a:latin typeface="+mn-lt"/>
          <a:ea typeface="+mn-ea"/>
          <a:cs typeface="+mn-cs"/>
        </a:defRPr>
      </a:lvl8pPr>
      <a:lvl9pPr marL="3672070" indent="-216004" algn="l" defTabSz="864017" rtl="0" eaLnBrk="1" latinLnBrk="0" hangingPunct="1">
        <a:lnSpc>
          <a:spcPct val="90000"/>
        </a:lnSpc>
        <a:spcBef>
          <a:spcPts val="472"/>
        </a:spcBef>
        <a:buFont typeface="Arial" panose="020B0604020202020204" pitchFamily="34" charset="0"/>
        <a:buChar char="•"/>
        <a:defRPr sz="1701" kern="1200">
          <a:solidFill>
            <a:schemeClr val="tx1"/>
          </a:solidFill>
          <a:latin typeface="+mn-lt"/>
          <a:ea typeface="+mn-ea"/>
          <a:cs typeface="+mn-cs"/>
        </a:defRPr>
      </a:lvl9pPr>
    </p:bodyStyle>
    <p:otherStyle>
      <a:defPPr>
        <a:defRPr lang="en-US"/>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aup.org.pt/userfiles/3CompensacoesUrbanisticas_EGR.pdf?sspageid=114&amp;artigoID=1545&amp;lang=1"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qren.pt/np4/np4/" TargetMode="External"/></Relationships>
</file>

<file path=ppt/slides/_rels/slide10.xml.rels><?xml version="1.0" encoding="UTF-8" standalone="yes"?>
<Relationships xmlns="http://schemas.openxmlformats.org/package/2006/relationships"><Relationship Id="rId3" Type="http://schemas.openxmlformats.org/officeDocument/2006/relationships/hyperlink" Target="http://www.iuscomp.org/gla/statutes/BauGB.htm" TargetMode="External"/><Relationship Id="rId2" Type="http://schemas.openxmlformats.org/officeDocument/2006/relationships/hyperlink" Target="http://www.boverket.se/Global/Webbokhandel/Dokument/2005/Legislation.pdf"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dre.pt/pdf1s/2009/05/10400/0338303389.pdf?newsId=1334&amp;fileName=regioes_funcionais.pdf"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7.xml"/><Relationship Id="rId7" Type="http://schemas.openxmlformats.org/officeDocument/2006/relationships/image" Target="../media/image4.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3.wmf"/><Relationship Id="rId10" Type="http://schemas.openxmlformats.org/officeDocument/2006/relationships/image" Target="../media/image6.jpeg"/><Relationship Id="rId4" Type="http://schemas.openxmlformats.org/officeDocument/2006/relationships/oleObject" Target="../embeddings/oleObject1.bin"/><Relationship Id="rId9" Type="http://schemas.openxmlformats.org/officeDocument/2006/relationships/image" Target="../media/image5.wmf"/></Relationships>
</file>

<file path=ppt/slides/_rels/slide14.xml.rels><?xml version="1.0" encoding="UTF-8" standalone="yes"?>
<Relationships xmlns="http://schemas.openxmlformats.org/package/2006/relationships"><Relationship Id="rId3" Type="http://schemas.openxmlformats.org/officeDocument/2006/relationships/hyperlink" Target="http://icm.crb.ucp.pt/site/custom/template/ucptplpopup.asp"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www.uatlantica.pt/a-universidade-atlantica/corpo-docente/anja-bothe.HTML"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7.wmf"/><Relationship Id="rId4" Type="http://schemas.openxmlformats.org/officeDocument/2006/relationships/oleObject" Target="../embeddings/oleObject4.bin"/></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dgterritorio.pt/a_dgt/outras_estruturas/observatorio_ot/u/"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hyperlink" Target="http://www.datar.gouv.fr/observatoire-des-territoires/en/node"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www.espon.eu/main/Menu_Projects/Menu_AppliedResearch/ET2050.html"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s://infoeuropa.eurocid.pt/files/database/000005001-000006000/000005195.pdf" TargetMode="External"/></Relationships>
</file>

<file path=ppt/slides/_rels/slide9.xml.rels><?xml version="1.0" encoding="UTF-8" standalone="yes"?>
<Relationships xmlns="http://schemas.openxmlformats.org/package/2006/relationships"><Relationship Id="rId2" Type="http://schemas.openxmlformats.org/officeDocument/2006/relationships/hyperlink" Target="http://www.lincolninst.edu/pubs/dl/2083_1406_LP2008-ch09-Property-Rights-Protection-and-Spatial-Planning-in-European-Countries.pdf"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8640763" cy="2327275"/>
          </a:xfrm>
        </p:spPr>
        <p:txBody>
          <a:bodyPr>
            <a:noAutofit/>
          </a:bodyPr>
          <a:lstStyle/>
          <a:p>
            <a:pPr defTabSz="360000"/>
            <a:r>
              <a:rPr lang="pt-PT" sz="2000" b="1" dirty="0" smtClean="0"/>
              <a:t>Assebleia da República</a:t>
            </a:r>
            <a:br>
              <a:rPr lang="pt-PT" sz="2000" b="1" dirty="0" smtClean="0"/>
            </a:br>
            <a:r>
              <a:rPr lang="pt-PT" sz="2000" b="1" dirty="0" smtClean="0"/>
              <a:t>Comissão do Ambiente, Ordenamento do Território e Poder Local</a:t>
            </a:r>
            <a:br>
              <a:rPr lang="pt-PT" sz="2000" b="1" dirty="0" smtClean="0"/>
            </a:br>
            <a:r>
              <a:rPr lang="pt-PT" sz="2000" b="1" dirty="0" smtClean="0"/>
              <a:t/>
            </a:r>
            <a:br>
              <a:rPr lang="pt-PT" sz="2000" b="1" dirty="0" smtClean="0"/>
            </a:br>
            <a:r>
              <a:rPr lang="pt-PT" sz="2400" b="1" dirty="0" smtClean="0"/>
              <a:t>Lei </a:t>
            </a:r>
            <a:r>
              <a:rPr lang="pt-PT" sz="2400" b="1" dirty="0"/>
              <a:t>de Bases Gerais da Política </a:t>
            </a:r>
            <a:r>
              <a:rPr lang="pt-PT" sz="2400" b="1" dirty="0" smtClean="0"/>
              <a:t>Pública de </a:t>
            </a:r>
            <a:r>
              <a:rPr lang="pt-PT" sz="2400" b="1" dirty="0"/>
              <a:t>Solos</a:t>
            </a:r>
            <a:r>
              <a:rPr lang="pt-PT" sz="2400" b="1" dirty="0" smtClean="0"/>
              <a:t>,</a:t>
            </a:r>
            <a:br>
              <a:rPr lang="pt-PT" sz="2400" b="1" dirty="0" smtClean="0"/>
            </a:br>
            <a:r>
              <a:rPr lang="pt-PT" sz="2400" b="1" dirty="0" smtClean="0"/>
              <a:t>de </a:t>
            </a:r>
            <a:r>
              <a:rPr lang="pt-PT" sz="2400" b="1" dirty="0"/>
              <a:t>Ordenamento do Território e de </a:t>
            </a:r>
            <a:r>
              <a:rPr lang="pt-PT" sz="2400" b="1" dirty="0" smtClean="0"/>
              <a:t>Urbanismo</a:t>
            </a:r>
            <a:br>
              <a:rPr lang="pt-PT" sz="2400" b="1" dirty="0" smtClean="0"/>
            </a:br>
            <a:r>
              <a:rPr lang="pt-PT" sz="2000" dirty="0" smtClean="0"/>
              <a:t>LBGPPSOTU | Proposta de lei nº 183/XII/3.ª</a:t>
            </a:r>
            <a:endParaRPr lang="pt-PT" sz="2400" dirty="0"/>
          </a:p>
        </p:txBody>
      </p:sp>
      <p:sp>
        <p:nvSpPr>
          <p:cNvPr id="4" name="Title 1"/>
          <p:cNvSpPr txBox="1">
            <a:spLocks/>
          </p:cNvSpPr>
          <p:nvPr/>
        </p:nvSpPr>
        <p:spPr>
          <a:xfrm>
            <a:off x="360381" y="3746500"/>
            <a:ext cx="7920000" cy="1892300"/>
          </a:xfrm>
          <a:prstGeom prst="rect">
            <a:avLst/>
          </a:prstGeom>
        </p:spPr>
        <p:txBody>
          <a:bodyPr vert="horz" lIns="91440" tIns="45720" rIns="91440" bIns="45720" rtlCol="0" anchor="b">
            <a:noAutofit/>
          </a:bodyPr>
          <a:lstStyle>
            <a:lvl1pPr algn="ctr" defTabSz="864017" rtl="0" eaLnBrk="1" latinLnBrk="0" hangingPunct="1">
              <a:lnSpc>
                <a:spcPct val="90000"/>
              </a:lnSpc>
              <a:spcBef>
                <a:spcPct val="0"/>
              </a:spcBef>
              <a:buNone/>
              <a:defRPr sz="5669" kern="1200">
                <a:solidFill>
                  <a:schemeClr val="tx1"/>
                </a:solidFill>
                <a:latin typeface="+mj-lt"/>
                <a:ea typeface="+mj-ea"/>
                <a:cs typeface="+mj-cs"/>
              </a:defRPr>
            </a:lvl1pPr>
          </a:lstStyle>
          <a:p>
            <a:pPr defTabSz="360000"/>
            <a:endParaRPr lang="pt-PT" sz="3200" dirty="0">
              <a:latin typeface="+mn-lt"/>
            </a:endParaRPr>
          </a:p>
        </p:txBody>
      </p:sp>
      <p:sp>
        <p:nvSpPr>
          <p:cNvPr id="5" name="Title 1"/>
          <p:cNvSpPr txBox="1">
            <a:spLocks/>
          </p:cNvSpPr>
          <p:nvPr/>
        </p:nvSpPr>
        <p:spPr>
          <a:xfrm>
            <a:off x="0" y="2755900"/>
            <a:ext cx="8585182" cy="3251200"/>
          </a:xfrm>
          <a:prstGeom prst="rect">
            <a:avLst/>
          </a:prstGeom>
        </p:spPr>
        <p:txBody>
          <a:bodyPr vert="horz" lIns="91440" tIns="45720" rIns="91440" bIns="45720" rtlCol="0" anchor="b">
            <a:noAutofit/>
          </a:bodyPr>
          <a:lstStyle>
            <a:lvl1pPr algn="ctr" defTabSz="864017" rtl="0" eaLnBrk="1" latinLnBrk="0" hangingPunct="1">
              <a:lnSpc>
                <a:spcPct val="90000"/>
              </a:lnSpc>
              <a:spcBef>
                <a:spcPct val="0"/>
              </a:spcBef>
              <a:buNone/>
              <a:defRPr sz="5669" kern="1200">
                <a:solidFill>
                  <a:schemeClr val="tx1"/>
                </a:solidFill>
                <a:latin typeface="+mj-lt"/>
                <a:ea typeface="+mj-ea"/>
                <a:cs typeface="+mj-cs"/>
              </a:defRPr>
            </a:lvl1pPr>
          </a:lstStyle>
          <a:p>
            <a:pPr defTabSz="360000"/>
            <a:r>
              <a:rPr lang="pt-PT" sz="3200" b="1" dirty="0" smtClean="0"/>
              <a:t>Audição da Ad Urbem</a:t>
            </a:r>
            <a:br>
              <a:rPr lang="pt-PT" sz="3200" b="1" dirty="0" smtClean="0"/>
            </a:br>
            <a:r>
              <a:rPr lang="pt-PT" sz="2400" b="1" dirty="0" smtClean="0"/>
              <a:t>Associação para o Desenvolvimento</a:t>
            </a:r>
            <a:br>
              <a:rPr lang="pt-PT" sz="2400" b="1" dirty="0" smtClean="0"/>
            </a:br>
            <a:r>
              <a:rPr lang="pt-PT" sz="2400" b="1" dirty="0" smtClean="0"/>
              <a:t>do Direito do Urbanismo e da Construção</a:t>
            </a:r>
          </a:p>
          <a:p>
            <a:pPr defTabSz="360000"/>
            <a:endParaRPr lang="pt-PT" sz="2400" b="1" dirty="0"/>
          </a:p>
          <a:p>
            <a:pPr defTabSz="360000"/>
            <a:r>
              <a:rPr lang="pt-PT" sz="2400" b="1" dirty="0" smtClean="0"/>
              <a:t>Fernando Gonçalves [</a:t>
            </a:r>
            <a:r>
              <a:rPr lang="pt-PT" sz="2400" b="1" dirty="0" smtClean="0">
                <a:hlinkClick r:id="rId3"/>
              </a:rPr>
              <a:t>cv</a:t>
            </a:r>
            <a:r>
              <a:rPr lang="pt-PT" sz="2400" b="1" dirty="0" smtClean="0"/>
              <a:t>] &amp; Anja Bothe [</a:t>
            </a:r>
            <a:r>
              <a:rPr lang="pt-PT" sz="2400" b="1" dirty="0" smtClean="0">
                <a:hlinkClick r:id="rId4"/>
              </a:rPr>
              <a:t>cv</a:t>
            </a:r>
            <a:r>
              <a:rPr lang="pt-PT" sz="2400" b="1" dirty="0" smtClean="0"/>
              <a:t>]</a:t>
            </a:r>
          </a:p>
          <a:p>
            <a:pPr defTabSz="360000"/>
            <a:endParaRPr lang="pt-PT" sz="2400" b="1" dirty="0"/>
          </a:p>
          <a:p>
            <a:pPr defTabSz="360000"/>
            <a:r>
              <a:rPr lang="pt-PT" sz="2400" b="1" dirty="0" smtClean="0"/>
              <a:t/>
            </a:r>
            <a:br>
              <a:rPr lang="pt-PT" sz="2400" b="1" dirty="0" smtClean="0"/>
            </a:br>
            <a:r>
              <a:rPr lang="pt-PT" sz="2800" b="1" dirty="0" smtClean="0"/>
              <a:t/>
            </a:r>
            <a:br>
              <a:rPr lang="pt-PT" sz="2800" b="1" dirty="0" smtClean="0"/>
            </a:br>
            <a:r>
              <a:rPr lang="pt-PT" sz="1600" dirty="0" smtClean="0"/>
              <a:t>Lisboa, 11 de fevereiro de 2014</a:t>
            </a:r>
            <a:endParaRPr lang="pt-PT" sz="1600" dirty="0"/>
          </a:p>
        </p:txBody>
      </p:sp>
    </p:spTree>
    <p:extLst>
      <p:ext uri="{BB962C8B-B14F-4D97-AF65-F5344CB8AC3E}">
        <p14:creationId xmlns:p14="http://schemas.microsoft.com/office/powerpoint/2010/main" val="10149994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pt-PT" dirty="0" smtClean="0"/>
              <a:t>2.2  Dicotomia </a:t>
            </a:r>
            <a:r>
              <a:rPr lang="pt-PT" dirty="0"/>
              <a:t>solo rural/solo </a:t>
            </a:r>
            <a:r>
              <a:rPr lang="pt-PT" dirty="0" smtClean="0"/>
              <a:t>urbano (ii)</a:t>
            </a:r>
            <a:endParaRPr lang="pt-PT" dirty="0"/>
          </a:p>
        </p:txBody>
      </p:sp>
      <p:sp>
        <p:nvSpPr>
          <p:cNvPr id="3" name="Content Placeholder 2"/>
          <p:cNvSpPr>
            <a:spLocks noGrp="1"/>
          </p:cNvSpPr>
          <p:nvPr>
            <p:ph idx="1"/>
          </p:nvPr>
        </p:nvSpPr>
        <p:spPr/>
        <p:txBody>
          <a:bodyPr>
            <a:noAutofit/>
          </a:bodyPr>
          <a:lstStyle/>
          <a:p>
            <a:pPr marL="444500" indent="-444500">
              <a:lnSpc>
                <a:spcPct val="130000"/>
              </a:lnSpc>
              <a:spcAft>
                <a:spcPts val="1200"/>
              </a:spcAft>
            </a:pPr>
            <a:r>
              <a:rPr lang="pt-PT" dirty="0" smtClean="0"/>
              <a:t>D.	Aliás, a referida dicotomia encabeça a política de ordenamento territorial consagrada no </a:t>
            </a:r>
            <a:r>
              <a:rPr lang="pt-PT" dirty="0" smtClean="0">
                <a:hlinkClick r:id="rId2"/>
              </a:rPr>
              <a:t>EDEC</a:t>
            </a:r>
            <a:r>
              <a:rPr lang="pt-PT" dirty="0" smtClean="0"/>
              <a:t>, </a:t>
            </a:r>
            <a:r>
              <a:rPr lang="pt-PT" b="1" dirty="0" smtClean="0"/>
              <a:t>Esquema de Desenvolvimento do Espaço Comunitário,</a:t>
            </a:r>
            <a:r>
              <a:rPr lang="pt-PT" dirty="0" smtClean="0"/>
              <a:t> cuja aprovação, em 1997, coincidiu com a abertura da discussão pública da proposta de LBPOTU. </a:t>
            </a:r>
            <a:endParaRPr lang="pt-PT" dirty="0"/>
          </a:p>
          <a:p>
            <a:pPr marL="450850" indent="-450850">
              <a:lnSpc>
                <a:spcPct val="130000"/>
              </a:lnSpc>
              <a:spcAft>
                <a:spcPts val="1200"/>
              </a:spcAft>
            </a:pPr>
            <a:r>
              <a:rPr lang="pt-PT" b="1" dirty="0" smtClean="0"/>
              <a:t>E.</a:t>
            </a:r>
            <a:r>
              <a:rPr lang="pt-PT" dirty="0"/>
              <a:t>	O EDEC privilegia o tratamento dos seguintes quatro </a:t>
            </a:r>
            <a:r>
              <a:rPr lang="pt-PT" dirty="0" smtClean="0"/>
              <a:t>domínios: (i</a:t>
            </a:r>
            <a:r>
              <a:rPr lang="pt-PT" dirty="0"/>
              <a:t>) </a:t>
            </a:r>
            <a:r>
              <a:rPr lang="pt-PT" dirty="0" smtClean="0"/>
              <a:t>evolução </a:t>
            </a:r>
            <a:r>
              <a:rPr lang="pt-PT" dirty="0"/>
              <a:t>das zonas urbanas, (ii) </a:t>
            </a:r>
            <a:r>
              <a:rPr lang="pt-PT" dirty="0" smtClean="0"/>
              <a:t>evolução </a:t>
            </a:r>
            <a:r>
              <a:rPr lang="pt-PT" dirty="0"/>
              <a:t>das zonas rurais, (iii) </a:t>
            </a:r>
            <a:r>
              <a:rPr lang="pt-PT" dirty="0" smtClean="0"/>
              <a:t>transportes </a:t>
            </a:r>
            <a:r>
              <a:rPr lang="pt-PT" dirty="0"/>
              <a:t>e (iv</a:t>
            </a:r>
            <a:r>
              <a:rPr lang="pt-PT" dirty="0" smtClean="0"/>
              <a:t>) património </a:t>
            </a:r>
            <a:r>
              <a:rPr lang="pt-PT" dirty="0"/>
              <a:t>natural e </a:t>
            </a:r>
            <a:r>
              <a:rPr lang="pt-PT" dirty="0" smtClean="0"/>
              <a:t>cultural.</a:t>
            </a:r>
          </a:p>
          <a:p>
            <a:pPr marL="457200" indent="-457200">
              <a:lnSpc>
                <a:spcPct val="130000"/>
              </a:lnSpc>
              <a:spcAft>
                <a:spcPts val="1200"/>
              </a:spcAft>
              <a:buAutoNum type="alphaUcPeriod" startAt="6"/>
            </a:pPr>
            <a:r>
              <a:rPr lang="pt-PT" dirty="0" smtClean="0"/>
              <a:t>A referida dicotomia permanece actual, estando presente nos documentos prospectivos respeitantes </a:t>
            </a:r>
            <a:r>
              <a:rPr lang="pt-PT" dirty="0"/>
              <a:t>à </a:t>
            </a:r>
            <a:r>
              <a:rPr lang="pt-PT" b="1" dirty="0" smtClean="0"/>
              <a:t>European </a:t>
            </a:r>
            <a:r>
              <a:rPr lang="pt-PT" b="1" dirty="0"/>
              <a:t>Territorial Vision </a:t>
            </a:r>
            <a:r>
              <a:rPr lang="pt-PT" b="1" dirty="0" smtClean="0"/>
              <a:t>2050. [</a:t>
            </a:r>
            <a:r>
              <a:rPr lang="pt-PT" dirty="0" smtClean="0">
                <a:hlinkClick r:id="rId3"/>
              </a:rPr>
              <a:t>Projecto em curso no ESPON</a:t>
            </a:r>
            <a:r>
              <a:rPr lang="pt-PT" b="1" dirty="0" smtClean="0"/>
              <a:t>] </a:t>
            </a:r>
          </a:p>
          <a:p>
            <a:pPr marL="450850" indent="-450850">
              <a:lnSpc>
                <a:spcPct val="130000"/>
              </a:lnSpc>
              <a:spcAft>
                <a:spcPts val="0"/>
              </a:spcAft>
              <a:buAutoNum type="alphaUcPeriod" startAt="6"/>
            </a:pPr>
            <a:r>
              <a:rPr lang="pt-PT" b="1" dirty="0" smtClean="0"/>
              <a:t>A troca rural/rústico parece-nos ser uma opção “rústica”.</a:t>
            </a:r>
            <a:endParaRPr lang="pt-PT" b="1" dirty="0"/>
          </a:p>
        </p:txBody>
      </p:sp>
      <p:sp>
        <p:nvSpPr>
          <p:cNvPr id="5"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spTree>
    <p:extLst>
      <p:ext uri="{BB962C8B-B14F-4D97-AF65-F5344CB8AC3E}">
        <p14:creationId xmlns:p14="http://schemas.microsoft.com/office/powerpoint/2010/main" val="21228681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pt-PT" dirty="0" smtClean="0"/>
              <a:t>2.3  Criação do “âmbito” intermunicipal (i)</a:t>
            </a:r>
            <a:endParaRPr lang="pt-PT" dirty="0"/>
          </a:p>
        </p:txBody>
      </p:sp>
      <p:sp>
        <p:nvSpPr>
          <p:cNvPr id="3" name="Content Placeholder 2"/>
          <p:cNvSpPr>
            <a:spLocks noGrp="1"/>
          </p:cNvSpPr>
          <p:nvPr>
            <p:ph idx="1"/>
          </p:nvPr>
        </p:nvSpPr>
        <p:spPr/>
        <p:txBody>
          <a:bodyPr>
            <a:normAutofit lnSpcReduction="10000"/>
          </a:bodyPr>
          <a:lstStyle/>
          <a:p>
            <a:pPr marL="450850">
              <a:spcAft>
                <a:spcPts val="1800"/>
              </a:spcAft>
            </a:pPr>
            <a:r>
              <a:rPr lang="pt-PT" sz="1800" b="1" dirty="0" smtClean="0"/>
              <a:t>Exposição de motivos: </a:t>
            </a:r>
            <a:r>
              <a:rPr lang="pt-PT" sz="1800" dirty="0" smtClean="0"/>
              <a:t>O sistema </a:t>
            </a:r>
            <a:r>
              <a:rPr lang="pt-PT" sz="1800" dirty="0"/>
              <a:t>de gestão territorial organiza-se num quadro de interação coordenada que se reconduz ao </a:t>
            </a:r>
            <a:r>
              <a:rPr lang="pt-PT" sz="1800" b="1" dirty="0"/>
              <a:t>âmbito</a:t>
            </a:r>
            <a:r>
              <a:rPr lang="pt-PT" sz="1800" dirty="0"/>
              <a:t> nacional, regional, </a:t>
            </a:r>
            <a:r>
              <a:rPr lang="pt-PT" sz="1800" b="1" dirty="0"/>
              <a:t>intermunicipal</a:t>
            </a:r>
            <a:r>
              <a:rPr lang="pt-PT" sz="1800" dirty="0"/>
              <a:t> e municipal, em função da natureza e incidência territorial dos interesses públicos prosseguidos</a:t>
            </a:r>
            <a:r>
              <a:rPr lang="pt-PT" sz="1800" dirty="0" smtClean="0"/>
              <a:t>.</a:t>
            </a:r>
            <a:endParaRPr lang="pt-PT" sz="1800" dirty="0"/>
          </a:p>
          <a:p>
            <a:pPr marL="450000" indent="-450000">
              <a:lnSpc>
                <a:spcPct val="130000"/>
              </a:lnSpc>
              <a:spcAft>
                <a:spcPts val="1200"/>
              </a:spcAft>
            </a:pPr>
            <a:r>
              <a:rPr lang="pt-PT" b="1" dirty="0" smtClean="0"/>
              <a:t>A.</a:t>
            </a:r>
            <a:r>
              <a:rPr lang="pt-PT" dirty="0" smtClean="0"/>
              <a:t>	Em rigor, o “âmbito” intermunicipal não é idêntico aos restantes âmbitos, uma vez não corresponde a uma circunscrição administrativa gerida por uma pessoa colectiva de base territorial.</a:t>
            </a:r>
            <a:endParaRPr lang="pt-PT" dirty="0"/>
          </a:p>
          <a:p>
            <a:pPr marL="457200" indent="-457200">
              <a:lnSpc>
                <a:spcPct val="130000"/>
              </a:lnSpc>
              <a:spcAft>
                <a:spcPts val="0"/>
              </a:spcAft>
              <a:buAutoNum type="alphaUcPeriod" startAt="2"/>
            </a:pPr>
            <a:r>
              <a:rPr lang="pt-PT" dirty="0" smtClean="0"/>
              <a:t>A área de actuação das instituições intermunicipais é de geometria variável ao longo do tempo, uma vez que corresponder a uma pontual conjuntura de interesses que estão na base da associação livre dos municípios. </a:t>
            </a:r>
            <a:r>
              <a:rPr lang="pt-PT" sz="2200" b="1" dirty="0" smtClean="0">
                <a:solidFill>
                  <a:srgbClr val="FF0000"/>
                </a:solidFill>
              </a:rPr>
              <a:t>»</a:t>
            </a:r>
          </a:p>
          <a:p>
            <a:pPr>
              <a:lnSpc>
                <a:spcPct val="130000"/>
              </a:lnSpc>
              <a:spcAft>
                <a:spcPts val="0"/>
              </a:spcAft>
            </a:pPr>
            <a:endParaRPr lang="pt-PT" sz="2200" b="1" dirty="0">
              <a:solidFill>
                <a:srgbClr val="FF0000"/>
              </a:solidFill>
            </a:endParaRPr>
          </a:p>
          <a:p>
            <a:endParaRPr lang="pt-PT" dirty="0"/>
          </a:p>
        </p:txBody>
      </p:sp>
      <p:sp>
        <p:nvSpPr>
          <p:cNvPr id="4"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spTree>
    <p:extLst>
      <p:ext uri="{BB962C8B-B14F-4D97-AF65-F5344CB8AC3E}">
        <p14:creationId xmlns:p14="http://schemas.microsoft.com/office/powerpoint/2010/main" val="35436692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pt-PT" dirty="0" smtClean="0"/>
              <a:t>2.3  Criação do “âmbito” intermunicipal (ii)</a:t>
            </a:r>
            <a:endParaRPr lang="pt-PT" dirty="0"/>
          </a:p>
        </p:txBody>
      </p:sp>
      <p:sp>
        <p:nvSpPr>
          <p:cNvPr id="3" name="Content Placeholder 2"/>
          <p:cNvSpPr>
            <a:spLocks noGrp="1"/>
          </p:cNvSpPr>
          <p:nvPr>
            <p:ph idx="1"/>
          </p:nvPr>
        </p:nvSpPr>
        <p:spPr/>
        <p:txBody>
          <a:bodyPr>
            <a:normAutofit/>
          </a:bodyPr>
          <a:lstStyle/>
          <a:p>
            <a:pPr marL="450000" indent="-450000">
              <a:spcAft>
                <a:spcPts val="1200"/>
              </a:spcAft>
            </a:pPr>
            <a:r>
              <a:rPr lang="pt-PT" b="1" dirty="0" smtClean="0"/>
              <a:t>C.</a:t>
            </a:r>
            <a:r>
              <a:rPr lang="pt-PT" dirty="0" smtClean="0"/>
              <a:t>	Pela sua instabilidade territorial e por não ser administrados por órgãos directamente eleitos, os planos intermunicipais não devem ter um valor igual ou superior ao dos planos municipais.</a:t>
            </a:r>
            <a:endParaRPr lang="pt-PT" dirty="0"/>
          </a:p>
          <a:p>
            <a:pPr marL="450000" indent="-450000">
              <a:spcAft>
                <a:spcPts val="1200"/>
              </a:spcAft>
            </a:pPr>
            <a:r>
              <a:rPr lang="pt-PT" b="1" dirty="0" smtClean="0"/>
              <a:t>D.</a:t>
            </a:r>
            <a:r>
              <a:rPr lang="pt-PT" dirty="0" smtClean="0"/>
              <a:t>	Não quer isto dizer que estajamos em desacordo com a consagração do plano director intermunicipal, PDIM, uma figura com potencialidades, atendendo à aposta da União Europeia nas chamadas </a:t>
            </a:r>
            <a:r>
              <a:rPr lang="pt-PT" b="1" dirty="0" smtClean="0"/>
              <a:t>regiões funcionais. </a:t>
            </a:r>
            <a:r>
              <a:rPr lang="pt-PT" dirty="0" smtClean="0"/>
              <a:t>[</a:t>
            </a:r>
            <a:r>
              <a:rPr lang="pt-PT" dirty="0" smtClean="0">
                <a:hlinkClick r:id="rId3"/>
              </a:rPr>
              <a:t>CES</a:t>
            </a:r>
            <a:r>
              <a:rPr lang="pt-PT" dirty="0" smtClean="0"/>
              <a:t>]</a:t>
            </a:r>
            <a:endParaRPr lang="pt-PT" dirty="0"/>
          </a:p>
          <a:p>
            <a:pPr marL="450000" indent="-450000">
              <a:spcAft>
                <a:spcPts val="1200"/>
              </a:spcAft>
            </a:pPr>
            <a:r>
              <a:rPr lang="pt-PT" b="1" dirty="0" smtClean="0"/>
              <a:t>E.</a:t>
            </a:r>
            <a:r>
              <a:rPr lang="pt-PT" dirty="0" smtClean="0"/>
              <a:t>	O conteúdo material do futuro PDIM deve saber aproveitar as valências do PDM que fazem sentido a uma escala regional (vg. redes de infraestruturas geridas em comum), combinando-as com as competências de gestão de áreas agrícolas e florestais, até agora reservadas aos serviços do Estado, dando, assim, um novo impulso ao </a:t>
            </a:r>
            <a:r>
              <a:rPr lang="pt-PT" b="1" dirty="0" smtClean="0"/>
              <a:t>desenvolvimento rural. </a:t>
            </a:r>
          </a:p>
        </p:txBody>
      </p:sp>
      <p:sp>
        <p:nvSpPr>
          <p:cNvPr id="4"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spTree>
    <p:extLst>
      <p:ext uri="{BB962C8B-B14F-4D97-AF65-F5344CB8AC3E}">
        <p14:creationId xmlns:p14="http://schemas.microsoft.com/office/powerpoint/2010/main" val="32239323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pt-PT" dirty="0" smtClean="0"/>
              <a:t>2.4  Programas </a:t>
            </a:r>
            <a:r>
              <a:rPr lang="pt-PT" dirty="0"/>
              <a:t>de equipamentos intermunicipais</a:t>
            </a:r>
          </a:p>
        </p:txBody>
      </p:sp>
      <p:sp>
        <p:nvSpPr>
          <p:cNvPr id="5"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graphicFrame>
        <p:nvGraphicFramePr>
          <p:cNvPr id="4" name="Object 3"/>
          <p:cNvGraphicFramePr>
            <a:graphicFrameLocks noChangeAspect="1"/>
          </p:cNvGraphicFramePr>
          <p:nvPr>
            <p:extLst>
              <p:ext uri="{D42A27DB-BD31-4B8C-83A1-F6EECF244321}">
                <p14:modId xmlns:p14="http://schemas.microsoft.com/office/powerpoint/2010/main" val="3822321441"/>
              </p:ext>
            </p:extLst>
          </p:nvPr>
        </p:nvGraphicFramePr>
        <p:xfrm>
          <a:off x="4319588" y="3255368"/>
          <a:ext cx="1879981" cy="2663306"/>
        </p:xfrm>
        <a:graphic>
          <a:graphicData uri="http://schemas.openxmlformats.org/presentationml/2006/ole">
            <mc:AlternateContent xmlns:mc="http://schemas.openxmlformats.org/markup-compatibility/2006">
              <mc:Choice xmlns:v="urn:schemas-microsoft-com:vml" Requires="v">
                <p:oleObj spid="_x0000_s1057" name="PHOTO-PAINT" r:id="rId4" imgW="1200600" imgH="1700640" progId="CorelPHOTOPAINT.Image.16">
                  <p:embed/>
                </p:oleObj>
              </mc:Choice>
              <mc:Fallback>
                <p:oleObj name="PHOTO-PAINT" r:id="rId4" imgW="1200600" imgH="1700640" progId="CorelPHOTOPAINT.Image.16">
                  <p:embed/>
                  <p:pic>
                    <p:nvPicPr>
                      <p:cNvPr id="0" name=""/>
                      <p:cNvPicPr/>
                      <p:nvPr/>
                    </p:nvPicPr>
                    <p:blipFill>
                      <a:blip r:embed="rId5"/>
                      <a:stretch>
                        <a:fillRect/>
                      </a:stretch>
                    </p:blipFill>
                    <p:spPr>
                      <a:xfrm>
                        <a:off x="4319588" y="3255368"/>
                        <a:ext cx="1879981" cy="2663306"/>
                      </a:xfrm>
                      <a:prstGeom prst="rect">
                        <a:avLst/>
                      </a:prstGeom>
                      <a:ln>
                        <a:solidFill>
                          <a:schemeClr val="tx1"/>
                        </a:solidFill>
                      </a:ln>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50127648"/>
              </p:ext>
            </p:extLst>
          </p:nvPr>
        </p:nvGraphicFramePr>
        <p:xfrm>
          <a:off x="6399607" y="3240087"/>
          <a:ext cx="1879981" cy="2678155"/>
        </p:xfrm>
        <a:graphic>
          <a:graphicData uri="http://schemas.openxmlformats.org/presentationml/2006/ole">
            <mc:AlternateContent xmlns:mc="http://schemas.openxmlformats.org/markup-compatibility/2006">
              <mc:Choice xmlns:v="urn:schemas-microsoft-com:vml" Requires="v">
                <p:oleObj spid="_x0000_s1058" name="PHOTO-PAINT" r:id="rId6" imgW="1188360" imgH="1694520" progId="CorelPHOTOPAINT.Image.16">
                  <p:embed/>
                </p:oleObj>
              </mc:Choice>
              <mc:Fallback>
                <p:oleObj name="PHOTO-PAINT" r:id="rId6" imgW="1188360" imgH="1694520" progId="CorelPHOTOPAINT.Image.16">
                  <p:embed/>
                  <p:pic>
                    <p:nvPicPr>
                      <p:cNvPr id="0" name=""/>
                      <p:cNvPicPr/>
                      <p:nvPr/>
                    </p:nvPicPr>
                    <p:blipFill>
                      <a:blip r:embed="rId7"/>
                      <a:stretch>
                        <a:fillRect/>
                      </a:stretch>
                    </p:blipFill>
                    <p:spPr>
                      <a:xfrm>
                        <a:off x="6399607" y="3240087"/>
                        <a:ext cx="1879981" cy="2678155"/>
                      </a:xfrm>
                      <a:prstGeom prst="rect">
                        <a:avLst/>
                      </a:prstGeom>
                      <a:ln>
                        <a:solidFill>
                          <a:schemeClr val="tx1"/>
                        </a:solidFill>
                      </a:ln>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1959578762"/>
              </p:ext>
            </p:extLst>
          </p:nvPr>
        </p:nvGraphicFramePr>
        <p:xfrm>
          <a:off x="359588" y="3240087"/>
          <a:ext cx="1813457" cy="2657080"/>
        </p:xfrm>
        <a:graphic>
          <a:graphicData uri="http://schemas.openxmlformats.org/presentationml/2006/ole">
            <mc:AlternateContent xmlns:mc="http://schemas.openxmlformats.org/markup-compatibility/2006">
              <mc:Choice xmlns:v="urn:schemas-microsoft-com:vml" Requires="v">
                <p:oleObj spid="_x0000_s1059" name="PHOTO-PAINT" r:id="rId8" imgW="866880" imgH="1269360" progId="CorelPHOTOPAINT.Image.16">
                  <p:embed/>
                </p:oleObj>
              </mc:Choice>
              <mc:Fallback>
                <p:oleObj name="PHOTO-PAINT" r:id="rId8" imgW="866880" imgH="1269360" progId="CorelPHOTOPAINT.Image.16">
                  <p:embed/>
                  <p:pic>
                    <p:nvPicPr>
                      <p:cNvPr id="0" name=""/>
                      <p:cNvPicPr/>
                      <p:nvPr/>
                    </p:nvPicPr>
                    <p:blipFill>
                      <a:blip r:embed="rId9"/>
                      <a:stretch>
                        <a:fillRect/>
                      </a:stretch>
                    </p:blipFill>
                    <p:spPr>
                      <a:xfrm>
                        <a:off x="359588" y="3240087"/>
                        <a:ext cx="1813457" cy="2657080"/>
                      </a:xfrm>
                      <a:prstGeom prst="rect">
                        <a:avLst/>
                      </a:prstGeom>
                      <a:ln>
                        <a:solidFill>
                          <a:schemeClr val="tx1"/>
                        </a:solidFill>
                      </a:ln>
                    </p:spPr>
                  </p:pic>
                </p:oleObj>
              </mc:Fallback>
            </mc:AlternateContent>
          </a:graphicData>
        </a:graphic>
      </p:graphicFrame>
      <p:pic>
        <p:nvPicPr>
          <p:cNvPr id="1032" name="Picture 8" descr="http://www.portovivosru.pt/morro_se/fileManager/editor/SRUIOMouzinhoFlores/PRU/MOUZINHO_FLORES_SITE_1.JPG"/>
          <p:cNvPicPr>
            <a:picLocks noGrp="1" noChangeAspect="1" noChangeArrowheads="1"/>
          </p:cNvPicPr>
          <p:nvPr>
            <p:ph idx="1"/>
          </p:nvPr>
        </p:nvPicPr>
        <p:blipFill>
          <a:blip r:embed="rId10" cstate="print">
            <a:extLst>
              <a:ext uri="{28A0092B-C50C-407E-A947-70E740481C1C}">
                <a14:useLocalDpi xmlns:a14="http://schemas.microsoft.com/office/drawing/2010/main" val="0"/>
              </a:ext>
            </a:extLst>
          </a:blip>
          <a:srcRect/>
          <a:stretch>
            <a:fillRect/>
          </a:stretch>
        </p:blipFill>
        <p:spPr bwMode="auto">
          <a:xfrm>
            <a:off x="2311335" y="3255368"/>
            <a:ext cx="1892456" cy="2641799"/>
          </a:xfrm>
          <a:prstGeom prst="rect">
            <a:avLst/>
          </a:prstGeom>
          <a:noFill/>
          <a:extLst>
            <a:ext uri="{909E8E84-426E-40DD-AFC4-6F175D3DCCD1}">
              <a14:hiddenFill xmlns:a14="http://schemas.microsoft.com/office/drawing/2010/main">
                <a:solidFill>
                  <a:srgbClr val="FFFFFF"/>
                </a:solidFill>
              </a14:hiddenFill>
            </a:ext>
          </a:extLst>
        </p:spPr>
      </p:pic>
      <p:sp>
        <p:nvSpPr>
          <p:cNvPr id="11" name="Content Placeholder 2"/>
          <p:cNvSpPr txBox="1">
            <a:spLocks/>
          </p:cNvSpPr>
          <p:nvPr/>
        </p:nvSpPr>
        <p:spPr>
          <a:xfrm>
            <a:off x="359588" y="1041423"/>
            <a:ext cx="7920000" cy="4861971"/>
          </a:xfrm>
          <a:prstGeom prst="rect">
            <a:avLst/>
          </a:prstGeom>
        </p:spPr>
        <p:txBody>
          <a:bodyPr vert="horz" lIns="91440" tIns="45720" rIns="91440" bIns="45720" rtlCol="0">
            <a:noAutofit/>
          </a:bodyPr>
          <a:lstStyle>
            <a:lvl1pPr marL="0" indent="0" algn="l" defTabSz="360000" rtl="0" eaLnBrk="1" latinLnBrk="0" hangingPunct="1">
              <a:lnSpc>
                <a:spcPct val="110000"/>
              </a:lnSpc>
              <a:spcBef>
                <a:spcPts val="0"/>
              </a:spcBef>
              <a:spcAft>
                <a:spcPts val="300"/>
              </a:spcAft>
              <a:buFont typeface="Arial" panose="020B0604020202020204" pitchFamily="34" charset="0"/>
              <a:buNone/>
              <a:defRPr sz="2000" kern="1200">
                <a:solidFill>
                  <a:schemeClr val="tx1"/>
                </a:solidFill>
                <a:latin typeface="Trebuchet MS" panose="020B0603020202020204" pitchFamily="34" charset="0"/>
                <a:ea typeface="+mn-ea"/>
                <a:cs typeface="+mn-cs"/>
              </a:defRPr>
            </a:lvl1pPr>
            <a:lvl2pPr marL="648012" indent="-216004" algn="l" defTabSz="864017" rtl="0" eaLnBrk="1" latinLnBrk="0" hangingPunct="1">
              <a:lnSpc>
                <a:spcPct val="90000"/>
              </a:lnSpc>
              <a:spcBef>
                <a:spcPts val="472"/>
              </a:spcBef>
              <a:buFont typeface="Arial" panose="020B0604020202020204" pitchFamily="34" charset="0"/>
              <a:buChar char="•"/>
              <a:defRPr sz="2268" kern="1200">
                <a:solidFill>
                  <a:schemeClr val="tx1"/>
                </a:solidFill>
                <a:latin typeface="+mn-lt"/>
                <a:ea typeface="+mn-ea"/>
                <a:cs typeface="+mn-cs"/>
              </a:defRPr>
            </a:lvl2pPr>
            <a:lvl3pPr marL="1080021" indent="-216004" algn="l" defTabSz="864017" rtl="0" eaLnBrk="1" latinLnBrk="0" hangingPunct="1">
              <a:lnSpc>
                <a:spcPct val="90000"/>
              </a:lnSpc>
              <a:spcBef>
                <a:spcPts val="472"/>
              </a:spcBef>
              <a:buFont typeface="Arial" panose="020B0604020202020204" pitchFamily="34" charset="0"/>
              <a:buChar char="•"/>
              <a:defRPr sz="1890" kern="1200">
                <a:solidFill>
                  <a:schemeClr val="tx1"/>
                </a:solidFill>
                <a:latin typeface="+mn-lt"/>
                <a:ea typeface="+mn-ea"/>
                <a:cs typeface="+mn-cs"/>
              </a:defRPr>
            </a:lvl3pPr>
            <a:lvl4pPr marL="1512029" indent="-216004" algn="l" defTabSz="864017" rtl="0" eaLnBrk="1" latinLnBrk="0" hangingPunct="1">
              <a:lnSpc>
                <a:spcPct val="90000"/>
              </a:lnSpc>
              <a:spcBef>
                <a:spcPts val="472"/>
              </a:spcBef>
              <a:buFont typeface="Arial" panose="020B0604020202020204" pitchFamily="34" charset="0"/>
              <a:buChar char="•"/>
              <a:defRPr sz="1701" kern="1200">
                <a:solidFill>
                  <a:schemeClr val="tx1"/>
                </a:solidFill>
                <a:latin typeface="+mn-lt"/>
                <a:ea typeface="+mn-ea"/>
                <a:cs typeface="+mn-cs"/>
              </a:defRPr>
            </a:lvl4pPr>
            <a:lvl5pPr marL="1944037" indent="-216004" algn="l" defTabSz="864017" rtl="0" eaLnBrk="1" latinLnBrk="0" hangingPunct="1">
              <a:lnSpc>
                <a:spcPct val="90000"/>
              </a:lnSpc>
              <a:spcBef>
                <a:spcPts val="472"/>
              </a:spcBef>
              <a:buFont typeface="Arial" panose="020B0604020202020204" pitchFamily="34" charset="0"/>
              <a:buChar char="•"/>
              <a:defRPr sz="1701" kern="1200">
                <a:solidFill>
                  <a:schemeClr val="tx1"/>
                </a:solidFill>
                <a:latin typeface="+mn-lt"/>
                <a:ea typeface="+mn-ea"/>
                <a:cs typeface="+mn-cs"/>
              </a:defRPr>
            </a:lvl5pPr>
            <a:lvl6pPr marL="2376046" indent="-216004" algn="l" defTabSz="864017" rtl="0" eaLnBrk="1" latinLnBrk="0" hangingPunct="1">
              <a:lnSpc>
                <a:spcPct val="90000"/>
              </a:lnSpc>
              <a:spcBef>
                <a:spcPts val="472"/>
              </a:spcBef>
              <a:buFont typeface="Arial" panose="020B0604020202020204" pitchFamily="34" charset="0"/>
              <a:buChar char="•"/>
              <a:defRPr sz="1701" kern="1200">
                <a:solidFill>
                  <a:schemeClr val="tx1"/>
                </a:solidFill>
                <a:latin typeface="+mn-lt"/>
                <a:ea typeface="+mn-ea"/>
                <a:cs typeface="+mn-cs"/>
              </a:defRPr>
            </a:lvl6pPr>
            <a:lvl7pPr marL="2808054" indent="-216004" algn="l" defTabSz="864017" rtl="0" eaLnBrk="1" latinLnBrk="0" hangingPunct="1">
              <a:lnSpc>
                <a:spcPct val="90000"/>
              </a:lnSpc>
              <a:spcBef>
                <a:spcPts val="472"/>
              </a:spcBef>
              <a:buFont typeface="Arial" panose="020B0604020202020204" pitchFamily="34" charset="0"/>
              <a:buChar char="•"/>
              <a:defRPr sz="1701" kern="1200">
                <a:solidFill>
                  <a:schemeClr val="tx1"/>
                </a:solidFill>
                <a:latin typeface="+mn-lt"/>
                <a:ea typeface="+mn-ea"/>
                <a:cs typeface="+mn-cs"/>
              </a:defRPr>
            </a:lvl7pPr>
            <a:lvl8pPr marL="3240062" indent="-216004" algn="l" defTabSz="864017" rtl="0" eaLnBrk="1" latinLnBrk="0" hangingPunct="1">
              <a:lnSpc>
                <a:spcPct val="90000"/>
              </a:lnSpc>
              <a:spcBef>
                <a:spcPts val="472"/>
              </a:spcBef>
              <a:buFont typeface="Arial" panose="020B0604020202020204" pitchFamily="34" charset="0"/>
              <a:buChar char="•"/>
              <a:defRPr sz="1701" kern="1200">
                <a:solidFill>
                  <a:schemeClr val="tx1"/>
                </a:solidFill>
                <a:latin typeface="+mn-lt"/>
                <a:ea typeface="+mn-ea"/>
                <a:cs typeface="+mn-cs"/>
              </a:defRPr>
            </a:lvl8pPr>
            <a:lvl9pPr marL="3672070" indent="-216004" algn="l" defTabSz="864017" rtl="0" eaLnBrk="1" latinLnBrk="0" hangingPunct="1">
              <a:lnSpc>
                <a:spcPct val="90000"/>
              </a:lnSpc>
              <a:spcBef>
                <a:spcPts val="472"/>
              </a:spcBef>
              <a:buFont typeface="Arial" panose="020B0604020202020204" pitchFamily="34" charset="0"/>
              <a:buChar char="•"/>
              <a:defRPr sz="1701" kern="1200">
                <a:solidFill>
                  <a:schemeClr val="tx1"/>
                </a:solidFill>
                <a:latin typeface="+mn-lt"/>
                <a:ea typeface="+mn-ea"/>
                <a:cs typeface="+mn-cs"/>
              </a:defRPr>
            </a:lvl9pPr>
          </a:lstStyle>
          <a:p>
            <a:pPr marL="444500" indent="-444500">
              <a:lnSpc>
                <a:spcPct val="130000"/>
              </a:lnSpc>
              <a:spcAft>
                <a:spcPts val="1200"/>
              </a:spcAft>
            </a:pPr>
            <a:r>
              <a:rPr lang="pt-PT" b="1" dirty="0" smtClean="0"/>
              <a:t>A.</a:t>
            </a:r>
            <a:r>
              <a:rPr lang="pt-PT" dirty="0" smtClean="0"/>
              <a:t>	Os programas intermunicipais parecem ser destino prioritário dos subsídios dos fundos estruturais. A nova lei de bases devia combater a proliferação de programas e evitar, por exemplo, a coexistência de novos </a:t>
            </a:r>
            <a:r>
              <a:rPr lang="pt-PT" b="1" dirty="0" smtClean="0"/>
              <a:t>programas territoriais </a:t>
            </a:r>
            <a:r>
              <a:rPr lang="pt-PT" dirty="0" smtClean="0"/>
              <a:t>com os anteriores </a:t>
            </a:r>
            <a:r>
              <a:rPr lang="pt-PT" b="1" dirty="0" smtClean="0"/>
              <a:t>programas territoriais de desenvolvimento </a:t>
            </a:r>
            <a:r>
              <a:rPr lang="pt-PT" dirty="0" smtClean="0"/>
              <a:t>do QREN.</a:t>
            </a:r>
          </a:p>
          <a:p>
            <a:pPr marL="450850" indent="-450850">
              <a:lnSpc>
                <a:spcPct val="130000"/>
              </a:lnSpc>
              <a:spcAft>
                <a:spcPts val="1200"/>
              </a:spcAft>
            </a:pPr>
            <a:endParaRPr lang="pt-PT" b="1" dirty="0"/>
          </a:p>
        </p:txBody>
      </p:sp>
    </p:spTree>
    <p:extLst>
      <p:ext uri="{BB962C8B-B14F-4D97-AF65-F5344CB8AC3E}">
        <p14:creationId xmlns:p14="http://schemas.microsoft.com/office/powerpoint/2010/main" val="29392555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pt-PT" dirty="0" smtClean="0"/>
              <a:t>2.5  Monopólio </a:t>
            </a:r>
            <a:r>
              <a:rPr lang="pt-PT" dirty="0"/>
              <a:t>municipal do zonamento do </a:t>
            </a:r>
            <a:r>
              <a:rPr lang="pt-PT" dirty="0" smtClean="0"/>
              <a:t>solo</a:t>
            </a:r>
            <a:endParaRPr lang="pt-PT" dirty="0"/>
          </a:p>
        </p:txBody>
      </p:sp>
      <p:sp>
        <p:nvSpPr>
          <p:cNvPr id="3" name="Content Placeholder 2"/>
          <p:cNvSpPr>
            <a:spLocks noGrp="1"/>
          </p:cNvSpPr>
          <p:nvPr>
            <p:ph idx="1"/>
          </p:nvPr>
        </p:nvSpPr>
        <p:spPr/>
        <p:txBody>
          <a:bodyPr>
            <a:noAutofit/>
          </a:bodyPr>
          <a:lstStyle/>
          <a:p>
            <a:pPr marL="450850">
              <a:spcAft>
                <a:spcPts val="1800"/>
              </a:spcAft>
            </a:pPr>
            <a:r>
              <a:rPr lang="pt-PT" sz="1800" b="1" dirty="0" smtClean="0"/>
              <a:t>Exposição </a:t>
            </a:r>
            <a:r>
              <a:rPr lang="pt-PT" sz="1800" b="1" dirty="0"/>
              <a:t>de </a:t>
            </a:r>
            <a:r>
              <a:rPr lang="pt-PT" sz="1800" b="1" dirty="0" smtClean="0"/>
              <a:t>motivos : </a:t>
            </a:r>
            <a:r>
              <a:rPr lang="pt-PT" sz="1800" dirty="0"/>
              <a:t>Os programas territoriais não podem estabelecer usos do solo, o que traduz maior responsabilidade das autarquias locais em matéria de planeamento</a:t>
            </a:r>
            <a:r>
              <a:rPr lang="pt-PT" sz="1800" dirty="0" smtClean="0"/>
              <a:t>.</a:t>
            </a:r>
          </a:p>
          <a:p>
            <a:pPr marL="450000" indent="-450000" defTabSz="450000">
              <a:lnSpc>
                <a:spcPct val="110000"/>
              </a:lnSpc>
              <a:spcAft>
                <a:spcPts val="600"/>
              </a:spcAft>
            </a:pPr>
            <a:r>
              <a:rPr lang="pt-PT" b="1" dirty="0" smtClean="0"/>
              <a:t>A.</a:t>
            </a:r>
            <a:r>
              <a:rPr lang="pt-PT" dirty="0" smtClean="0"/>
              <a:t>	A </a:t>
            </a:r>
            <a:r>
              <a:rPr lang="pt-PT" dirty="0"/>
              <a:t>lei de bases vigente atribui ao município a competência para estabelecer o </a:t>
            </a:r>
            <a:r>
              <a:rPr lang="pt-PT" b="1" dirty="0"/>
              <a:t>regime de uso do solo</a:t>
            </a:r>
            <a:r>
              <a:rPr lang="pt-PT" dirty="0"/>
              <a:t> (</a:t>
            </a:r>
            <a:r>
              <a:rPr lang="pt-PT" u="sng" dirty="0"/>
              <a:t>e das águas</a:t>
            </a:r>
            <a:r>
              <a:rPr lang="pt-PT" dirty="0" smtClean="0"/>
              <a:t>). </a:t>
            </a:r>
            <a:r>
              <a:rPr lang="pt-PT" sz="1800" dirty="0" smtClean="0"/>
              <a:t>[1]</a:t>
            </a:r>
          </a:p>
          <a:p>
            <a:pPr marL="450000" indent="-450000" defTabSz="450000">
              <a:lnSpc>
                <a:spcPct val="110000"/>
              </a:lnSpc>
              <a:spcAft>
                <a:spcPts val="600"/>
              </a:spcAft>
            </a:pPr>
            <a:r>
              <a:rPr lang="pt-PT" b="1" dirty="0" smtClean="0"/>
              <a:t>B.</a:t>
            </a:r>
            <a:r>
              <a:rPr lang="pt-PT" dirty="0" smtClean="0"/>
              <a:t>	A </a:t>
            </a:r>
            <a:r>
              <a:rPr lang="pt-PT" dirty="0"/>
              <a:t>solução de reservar, para o município, </a:t>
            </a:r>
            <a:r>
              <a:rPr lang="pt-PT" dirty="0" smtClean="0"/>
              <a:t>o zonamento </a:t>
            </a:r>
            <a:r>
              <a:rPr lang="pt-PT" dirty="0"/>
              <a:t>do solo inspira-se nas leis </a:t>
            </a:r>
            <a:r>
              <a:rPr lang="pt-PT" dirty="0" smtClean="0"/>
              <a:t>urbanísticas </a:t>
            </a:r>
            <a:r>
              <a:rPr lang="pt-PT" dirty="0"/>
              <a:t>dos países europeus </a:t>
            </a:r>
            <a:r>
              <a:rPr lang="pt-PT" dirty="0" smtClean="0"/>
              <a:t>com </a:t>
            </a:r>
            <a:r>
              <a:rPr lang="pt-PT" b="1" dirty="0" smtClean="0"/>
              <a:t>sistemas </a:t>
            </a:r>
            <a:r>
              <a:rPr lang="pt-PT" b="1" dirty="0"/>
              <a:t>de planeamento descentralizados, </a:t>
            </a:r>
            <a:r>
              <a:rPr lang="pt-PT" dirty="0" smtClean="0"/>
              <a:t>como no </a:t>
            </a:r>
            <a:r>
              <a:rPr lang="pt-PT" dirty="0"/>
              <a:t>caso da </a:t>
            </a:r>
            <a:r>
              <a:rPr lang="pt-PT" dirty="0" smtClean="0"/>
              <a:t>Alemanha. </a:t>
            </a:r>
            <a:r>
              <a:rPr lang="pt-PT" sz="1800" dirty="0" smtClean="0"/>
              <a:t>[</a:t>
            </a:r>
            <a:r>
              <a:rPr lang="pt-PT" sz="1800" dirty="0" smtClean="0">
                <a:hlinkClick r:id="rId3"/>
              </a:rPr>
              <a:t>2</a:t>
            </a:r>
            <a:r>
              <a:rPr lang="pt-PT" sz="1800" dirty="0" smtClean="0"/>
              <a:t>]</a:t>
            </a:r>
          </a:p>
          <a:p>
            <a:pPr marL="450000" indent="-450000" defTabSz="450000">
              <a:lnSpc>
                <a:spcPct val="110000"/>
              </a:lnSpc>
              <a:spcAft>
                <a:spcPts val="600"/>
              </a:spcAft>
            </a:pPr>
            <a:r>
              <a:rPr lang="pt-PT" b="1" dirty="0" smtClean="0"/>
              <a:t>C.</a:t>
            </a:r>
            <a:r>
              <a:rPr lang="pt-PT" dirty="0" smtClean="0"/>
              <a:t>	Mais concretamente, a redacção vigente é tributária da da </a:t>
            </a:r>
            <a:r>
              <a:rPr lang="pt-PT" b="1" dirty="0" smtClean="0"/>
              <a:t>Lei do Planeamento e da Construção vigente </a:t>
            </a:r>
            <a:r>
              <a:rPr lang="pt-PT" dirty="0" smtClean="0"/>
              <a:t>na Suécia. </a:t>
            </a:r>
            <a:r>
              <a:rPr lang="pt-PT" sz="1800" dirty="0" smtClean="0"/>
              <a:t>[</a:t>
            </a:r>
            <a:r>
              <a:rPr lang="pt-PT" sz="1800" dirty="0" smtClean="0">
                <a:hlinkClick r:id="rId4"/>
              </a:rPr>
              <a:t>3</a:t>
            </a:r>
            <a:r>
              <a:rPr lang="pt-PT" sz="1800" dirty="0" smtClean="0"/>
              <a:t>]</a:t>
            </a:r>
          </a:p>
          <a:p>
            <a:pPr marL="450000" indent="-450000" defTabSz="450000">
              <a:lnSpc>
                <a:spcPct val="110000"/>
              </a:lnSpc>
              <a:spcAft>
                <a:spcPts val="0"/>
              </a:spcAft>
            </a:pPr>
            <a:r>
              <a:rPr lang="pt-PT" b="1" dirty="0" smtClean="0"/>
              <a:t>D.</a:t>
            </a:r>
            <a:r>
              <a:rPr lang="pt-PT" dirty="0" smtClean="0"/>
              <a:t>	O legislador está pois em boa companhia. Pena é que as </a:t>
            </a:r>
            <a:r>
              <a:rPr lang="pt-PT" b="1" u="sng" dirty="0" smtClean="0"/>
              <a:t>águas </a:t>
            </a:r>
            <a:r>
              <a:rPr lang="pt-PT" dirty="0" smtClean="0"/>
              <a:t>tenham caído pelo caminho.</a:t>
            </a:r>
            <a:endParaRPr lang="pt-PT" dirty="0"/>
          </a:p>
        </p:txBody>
      </p:sp>
      <p:sp>
        <p:nvSpPr>
          <p:cNvPr id="4"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spTree>
    <p:extLst>
      <p:ext uri="{BB962C8B-B14F-4D97-AF65-F5344CB8AC3E}">
        <p14:creationId xmlns:p14="http://schemas.microsoft.com/office/powerpoint/2010/main" val="25338850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pt-PT" dirty="0" smtClean="0"/>
              <a:t>2.7  Dispensa de licença em áreas abrangidas por PP</a:t>
            </a:r>
            <a:endParaRPr lang="pt-PT" dirty="0"/>
          </a:p>
        </p:txBody>
      </p:sp>
      <p:sp>
        <p:nvSpPr>
          <p:cNvPr id="3" name="Content Placeholder 2"/>
          <p:cNvSpPr>
            <a:spLocks noGrp="1"/>
          </p:cNvSpPr>
          <p:nvPr>
            <p:ph idx="1"/>
          </p:nvPr>
        </p:nvSpPr>
        <p:spPr/>
        <p:txBody>
          <a:bodyPr>
            <a:normAutofit fontScale="85000" lnSpcReduction="20000"/>
          </a:bodyPr>
          <a:lstStyle/>
          <a:p>
            <a:pPr marL="449263">
              <a:spcAft>
                <a:spcPts val="1800"/>
              </a:spcAft>
            </a:pPr>
            <a:r>
              <a:rPr lang="pt-PT" sz="1900" b="1" dirty="0" smtClean="0"/>
              <a:t>Exposição de motivos: </a:t>
            </a:r>
            <a:r>
              <a:rPr lang="pt-PT" sz="1900" dirty="0" smtClean="0"/>
              <a:t>Estabelecer </a:t>
            </a:r>
            <a:r>
              <a:rPr lang="pt-PT" sz="1900" dirty="0"/>
              <a:t>condições para a adoção de procedimentos de controlo prévio expeditos, sempre que as condições de realização da operação urbanística se encontrem suficientemente definidas, tendo por contrapartida o reforço dos mecanismos de responsabilização e de controlo sucessivo.</a:t>
            </a:r>
            <a:endParaRPr lang="pt-PT" sz="1900" dirty="0" smtClean="0"/>
          </a:p>
          <a:p>
            <a:pPr marL="450000" indent="-450000">
              <a:lnSpc>
                <a:spcPct val="130000"/>
              </a:lnSpc>
              <a:spcAft>
                <a:spcPts val="1200"/>
              </a:spcAft>
            </a:pPr>
            <a:r>
              <a:rPr lang="pt-PT" sz="2400" b="1" dirty="0" smtClean="0"/>
              <a:t>A.</a:t>
            </a:r>
            <a:r>
              <a:rPr lang="pt-PT" sz="2400" dirty="0" smtClean="0"/>
              <a:t>	Recuperar as disposições da versão originária do RJUE que dispensavam a outorga de licença no caso de contruções realizadas ao abrigo de plano de pormenor, substituindo esse acto por uma simples autorização.</a:t>
            </a:r>
          </a:p>
          <a:p>
            <a:pPr marL="450000" indent="-450000">
              <a:lnSpc>
                <a:spcPct val="130000"/>
              </a:lnSpc>
              <a:spcAft>
                <a:spcPts val="600"/>
              </a:spcAft>
            </a:pPr>
            <a:r>
              <a:rPr lang="pt-PT" sz="2400" b="1" dirty="0" smtClean="0"/>
              <a:t>B.</a:t>
            </a:r>
            <a:r>
              <a:rPr lang="pt-PT" sz="2400" dirty="0" smtClean="0"/>
              <a:t>	Reecorde-se que esta inovação inspira-se na Lei da Construção do Cantão de Berna, cujo último número do artigo 88.º, sob a epígrafe </a:t>
            </a:r>
            <a:r>
              <a:rPr lang="fr-FR" sz="2400" b="1" dirty="0" smtClean="0"/>
              <a:t>2.4</a:t>
            </a:r>
            <a:r>
              <a:rPr lang="fr-FR" sz="2400" b="1" dirty="0"/>
              <a:t> </a:t>
            </a:r>
            <a:r>
              <a:rPr lang="fr-FR" sz="2400" b="1" dirty="0" smtClean="0"/>
              <a:t> Plans </a:t>
            </a:r>
            <a:r>
              <a:rPr lang="fr-FR" sz="2400" b="1" dirty="0"/>
              <a:t>de </a:t>
            </a:r>
            <a:r>
              <a:rPr lang="fr-FR" sz="2400" b="1" dirty="0" smtClean="0"/>
              <a:t>quartier - </a:t>
            </a:r>
            <a:r>
              <a:rPr lang="fr-FR" sz="2400" b="1" dirty="0"/>
              <a:t>1. Définition et </a:t>
            </a:r>
            <a:r>
              <a:rPr lang="fr-FR" sz="2400" b="1" dirty="0" smtClean="0"/>
              <a:t>portée</a:t>
            </a:r>
            <a:r>
              <a:rPr lang="pt-PT" sz="2400" dirty="0" smtClean="0"/>
              <a:t>, dispunha o seguinte: </a:t>
            </a:r>
          </a:p>
          <a:p>
            <a:pPr marL="452438"/>
            <a:r>
              <a:rPr lang="fr-FR" sz="1800" dirty="0" smtClean="0"/>
              <a:t>Le </a:t>
            </a:r>
            <a:r>
              <a:rPr lang="fr-FR" sz="1800" b="1" dirty="0" smtClean="0"/>
              <a:t>plan de quartier a valeur de permis de construire </a:t>
            </a:r>
            <a:r>
              <a:rPr lang="fr-FR" sz="1800" dirty="0" smtClean="0"/>
              <a:t>lorsqu’il définit le projet avec la précision d’un tel permis.</a:t>
            </a:r>
            <a:endParaRPr lang="pt-PT" sz="1800" dirty="0"/>
          </a:p>
        </p:txBody>
      </p:sp>
      <p:sp>
        <p:nvSpPr>
          <p:cNvPr id="4"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spTree>
    <p:extLst>
      <p:ext uri="{BB962C8B-B14F-4D97-AF65-F5344CB8AC3E}">
        <p14:creationId xmlns:p14="http://schemas.microsoft.com/office/powerpoint/2010/main" val="36595018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3. Lacunas e omissões</a:t>
            </a:r>
            <a:endParaRPr lang="pt-PT" dirty="0"/>
          </a:p>
        </p:txBody>
      </p:sp>
      <p:sp>
        <p:nvSpPr>
          <p:cNvPr id="3" name="Content Placeholder 2"/>
          <p:cNvSpPr>
            <a:spLocks noGrp="1"/>
          </p:cNvSpPr>
          <p:nvPr>
            <p:ph idx="1"/>
          </p:nvPr>
        </p:nvSpPr>
        <p:spPr/>
        <p:txBody>
          <a:bodyPr>
            <a:normAutofit/>
          </a:bodyPr>
          <a:lstStyle/>
          <a:p>
            <a:pPr marL="723900" indent="-723900">
              <a:spcAft>
                <a:spcPts val="1800"/>
              </a:spcAft>
            </a:pPr>
            <a:r>
              <a:rPr lang="pt-PT" b="1" dirty="0" smtClean="0"/>
              <a:t>3.1</a:t>
            </a:r>
            <a:r>
              <a:rPr lang="pt-PT" dirty="0" smtClean="0"/>
              <a:t>	Sistema de planeamento em </a:t>
            </a:r>
            <a:r>
              <a:rPr lang="pt-PT" b="1" dirty="0" smtClean="0"/>
              <a:t>“cascata”</a:t>
            </a:r>
            <a:endParaRPr lang="pt-PT" dirty="0" smtClean="0"/>
          </a:p>
          <a:p>
            <a:pPr marL="723900" indent="-723900">
              <a:spcAft>
                <a:spcPts val="1800"/>
              </a:spcAft>
            </a:pPr>
            <a:r>
              <a:rPr lang="pt-PT" b="1" dirty="0" smtClean="0"/>
              <a:t>3.2</a:t>
            </a:r>
            <a:r>
              <a:rPr lang="pt-PT" dirty="0" smtClean="0"/>
              <a:t>	Onde está o </a:t>
            </a:r>
            <a:r>
              <a:rPr lang="pt-PT" b="1" dirty="0" smtClean="0"/>
              <a:t>plano especial de reabilitação urbana</a:t>
            </a:r>
            <a:r>
              <a:rPr lang="pt-PT" dirty="0" smtClean="0"/>
              <a:t>, PERU?</a:t>
            </a:r>
          </a:p>
          <a:p>
            <a:pPr marL="723900" indent="-723900">
              <a:spcAft>
                <a:spcPts val="1800"/>
              </a:spcAft>
            </a:pPr>
            <a:r>
              <a:rPr lang="pt-PT" b="1" dirty="0" smtClean="0"/>
              <a:t>3.3</a:t>
            </a:r>
            <a:r>
              <a:rPr lang="pt-PT" dirty="0"/>
              <a:t>	</a:t>
            </a:r>
            <a:r>
              <a:rPr lang="pt-PT" dirty="0" smtClean="0"/>
              <a:t>Projectos de interesse nacional e medidas preventivas</a:t>
            </a:r>
          </a:p>
          <a:p>
            <a:pPr marL="723900" indent="-723900">
              <a:spcAft>
                <a:spcPts val="1800"/>
              </a:spcAft>
            </a:pPr>
            <a:r>
              <a:rPr lang="pt-PT" b="1" dirty="0" smtClean="0"/>
              <a:t>3.3</a:t>
            </a:r>
            <a:r>
              <a:rPr lang="pt-PT" dirty="0"/>
              <a:t>	Alienação do património do Estado e dos municípios</a:t>
            </a:r>
          </a:p>
          <a:p>
            <a:pPr marL="723900" indent="-723900">
              <a:spcAft>
                <a:spcPts val="1800"/>
              </a:spcAft>
            </a:pPr>
            <a:r>
              <a:rPr lang="pt-PT" dirty="0" smtClean="0"/>
              <a:t> </a:t>
            </a:r>
          </a:p>
        </p:txBody>
      </p:sp>
      <p:sp>
        <p:nvSpPr>
          <p:cNvPr id="4"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spTree>
    <p:extLst>
      <p:ext uri="{BB962C8B-B14F-4D97-AF65-F5344CB8AC3E}">
        <p14:creationId xmlns:p14="http://schemas.microsoft.com/office/powerpoint/2010/main" val="4178806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3.1  Sistema de planeamento em “cascata”</a:t>
            </a:r>
            <a:endParaRPr lang="pt-PT" dirty="0"/>
          </a:p>
        </p:txBody>
      </p:sp>
      <p:sp>
        <p:nvSpPr>
          <p:cNvPr id="3" name="Content Placeholder 2"/>
          <p:cNvSpPr>
            <a:spLocks noGrp="1"/>
          </p:cNvSpPr>
          <p:nvPr>
            <p:ph idx="1"/>
          </p:nvPr>
        </p:nvSpPr>
        <p:spPr/>
        <p:txBody>
          <a:bodyPr/>
          <a:lstStyle/>
          <a:p>
            <a:pPr marL="452438" indent="-452438"/>
            <a:r>
              <a:rPr lang="pt-PT" b="1" dirty="0" smtClean="0"/>
              <a:t>A.</a:t>
            </a:r>
            <a:r>
              <a:rPr lang="pt-PT" dirty="0" smtClean="0"/>
              <a:t>	A proposta de lei continua a pensar em termos de planeamento em “cascata”, um modelo que a Holanda superou com a reforma da Lei do planeamento operada em 2006. </a:t>
            </a:r>
          </a:p>
          <a:p>
            <a:pPr defTabSz="358775">
              <a:spcBef>
                <a:spcPts val="1200"/>
              </a:spcBef>
              <a:tabLst>
                <a:tab pos="1430338" algn="l"/>
                <a:tab pos="5024438" algn="l"/>
              </a:tabLst>
            </a:pPr>
            <a:r>
              <a:rPr lang="pt-PT" sz="1200" b="1" dirty="0" smtClean="0"/>
              <a:t>	Old system		New system</a:t>
            </a:r>
          </a:p>
          <a:p>
            <a:pPr marL="457200" indent="-457200">
              <a:buAutoNum type="alphaUcPeriod"/>
            </a:pPr>
            <a:endParaRPr lang="pt-PT" dirty="0"/>
          </a:p>
        </p:txBody>
      </p:sp>
      <p:graphicFrame>
        <p:nvGraphicFramePr>
          <p:cNvPr id="4" name="Object 3"/>
          <p:cNvGraphicFramePr>
            <a:graphicFrameLocks noChangeAspect="1"/>
          </p:cNvGraphicFramePr>
          <p:nvPr>
            <p:extLst>
              <p:ext uri="{D42A27DB-BD31-4B8C-83A1-F6EECF244321}">
                <p14:modId xmlns:p14="http://schemas.microsoft.com/office/powerpoint/2010/main" val="2808645437"/>
              </p:ext>
            </p:extLst>
          </p:nvPr>
        </p:nvGraphicFramePr>
        <p:xfrm>
          <a:off x="359588" y="2605385"/>
          <a:ext cx="7920000" cy="3229811"/>
        </p:xfrm>
        <a:graphic>
          <a:graphicData uri="http://schemas.openxmlformats.org/presentationml/2006/ole">
            <mc:AlternateContent xmlns:mc="http://schemas.openxmlformats.org/markup-compatibility/2006">
              <mc:Choice xmlns:v="urn:schemas-microsoft-com:vml" Requires="v">
                <p:oleObj spid="_x0000_s2057" name="PHOTO-PAINT" r:id="rId4" imgW="2075400" imgH="845640" progId="CorelPHOTOPAINT.Image.16">
                  <p:embed/>
                </p:oleObj>
              </mc:Choice>
              <mc:Fallback>
                <p:oleObj name="PHOTO-PAINT" r:id="rId4" imgW="2075400" imgH="845640" progId="CorelPHOTOPAINT.Image.16">
                  <p:embed/>
                  <p:pic>
                    <p:nvPicPr>
                      <p:cNvPr id="0" name=""/>
                      <p:cNvPicPr/>
                      <p:nvPr/>
                    </p:nvPicPr>
                    <p:blipFill>
                      <a:blip r:embed="rId5"/>
                      <a:stretch>
                        <a:fillRect/>
                      </a:stretch>
                    </p:blipFill>
                    <p:spPr>
                      <a:xfrm>
                        <a:off x="359588" y="2605385"/>
                        <a:ext cx="7920000" cy="3229811"/>
                      </a:xfrm>
                      <a:prstGeom prst="rect">
                        <a:avLst/>
                      </a:prstGeom>
                    </p:spPr>
                  </p:pic>
                </p:oleObj>
              </mc:Fallback>
            </mc:AlternateContent>
          </a:graphicData>
        </a:graphic>
      </p:graphicFrame>
      <p:sp>
        <p:nvSpPr>
          <p:cNvPr id="5"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spTree>
    <p:extLst>
      <p:ext uri="{BB962C8B-B14F-4D97-AF65-F5344CB8AC3E}">
        <p14:creationId xmlns:p14="http://schemas.microsoft.com/office/powerpoint/2010/main" val="3989819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3.2  Repensar o estatuto do projecto de lotemento</a:t>
            </a:r>
            <a:endParaRPr lang="pt-PT" dirty="0"/>
          </a:p>
        </p:txBody>
      </p:sp>
      <p:sp>
        <p:nvSpPr>
          <p:cNvPr id="3" name="Content Placeholder 2"/>
          <p:cNvSpPr>
            <a:spLocks noGrp="1"/>
          </p:cNvSpPr>
          <p:nvPr>
            <p:ph idx="1"/>
          </p:nvPr>
        </p:nvSpPr>
        <p:spPr/>
        <p:txBody>
          <a:bodyPr/>
          <a:lstStyle/>
          <a:p>
            <a:pPr marL="457200" indent="-457200">
              <a:spcAft>
                <a:spcPts val="1200"/>
              </a:spcAft>
              <a:buAutoNum type="alphaUcPeriod"/>
            </a:pPr>
            <a:r>
              <a:rPr lang="pt-PT" dirty="0" smtClean="0"/>
              <a:t>Pela primeira vez, o </a:t>
            </a:r>
            <a:r>
              <a:rPr lang="pt-PT" b="1" dirty="0" smtClean="0"/>
              <a:t>projecto de operação de loteamento, </a:t>
            </a:r>
            <a:r>
              <a:rPr lang="pt-PT" dirty="0" smtClean="0"/>
              <a:t>POU, convive, em pé de igualdade, com o </a:t>
            </a:r>
            <a:r>
              <a:rPr lang="pt-PT" b="1" dirty="0" smtClean="0"/>
              <a:t>plano de pormenor.</a:t>
            </a:r>
          </a:p>
          <a:p>
            <a:pPr marL="450000" indent="-450000">
              <a:buAutoNum type="alphaUcPeriod"/>
            </a:pPr>
            <a:r>
              <a:rPr lang="pt-PT" dirty="0" smtClean="0"/>
              <a:t>Daqui em diante será mais dificil estas duas figuras ignorarem-se mutuamente.</a:t>
            </a:r>
            <a:endParaRPr lang="pt-PT" dirty="0"/>
          </a:p>
        </p:txBody>
      </p:sp>
      <p:sp>
        <p:nvSpPr>
          <p:cNvPr id="4"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spTree>
    <p:extLst>
      <p:ext uri="{BB962C8B-B14F-4D97-AF65-F5344CB8AC3E}">
        <p14:creationId xmlns:p14="http://schemas.microsoft.com/office/powerpoint/2010/main" val="13765552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3.3 Planos de ordenamento rural</a:t>
            </a:r>
            <a:endParaRPr lang="pt-PT" dirty="0"/>
          </a:p>
        </p:txBody>
      </p:sp>
      <p:sp>
        <p:nvSpPr>
          <p:cNvPr id="3" name="Content Placeholder 2"/>
          <p:cNvSpPr>
            <a:spLocks noGrp="1"/>
          </p:cNvSpPr>
          <p:nvPr>
            <p:ph idx="1"/>
          </p:nvPr>
        </p:nvSpPr>
        <p:spPr/>
        <p:txBody>
          <a:bodyPr/>
          <a:lstStyle/>
          <a:p>
            <a:pPr marL="452438" indent="-452438">
              <a:spcAft>
                <a:spcPts val="1200"/>
              </a:spcAft>
            </a:pPr>
            <a:r>
              <a:rPr lang="pt-PT" b="1" dirty="0" smtClean="0"/>
              <a:t>A.</a:t>
            </a:r>
            <a:r>
              <a:rPr lang="pt-PT" dirty="0" smtClean="0"/>
              <a:t>	O plano de urbanização, PU, está vocacionado para intervir nas áreas urbanas, nas suas franjas rurais e nas áreas rurais destinadas a ser urbanizadas. Ficam de fora, e sem plano situado ao mesmo nível do PU, as áreas rurais não destinadas a urbanização. Ora, em determinadas circunstâncias, essas áreas podem necessitar de um plano de ordenamento rural.</a:t>
            </a:r>
          </a:p>
          <a:p>
            <a:pPr marL="452438" indent="-452438">
              <a:spcAft>
                <a:spcPts val="1200"/>
              </a:spcAft>
            </a:pPr>
            <a:r>
              <a:rPr lang="pt-PT" b="1" dirty="0" smtClean="0"/>
              <a:t>B.</a:t>
            </a:r>
            <a:r>
              <a:rPr lang="pt-PT" dirty="0" smtClean="0"/>
              <a:t>	Para superar esta menorização do espaço rural, </a:t>
            </a:r>
            <a:r>
              <a:rPr lang="pt-PT" dirty="0" smtClean="0"/>
              <a:t>sugere-se que </a:t>
            </a:r>
            <a:r>
              <a:rPr lang="pt-PT" dirty="0" smtClean="0"/>
              <a:t>o PU </a:t>
            </a:r>
            <a:r>
              <a:rPr lang="pt-PT" dirty="0" smtClean="0"/>
              <a:t>seja </a:t>
            </a:r>
            <a:r>
              <a:rPr lang="pt-PT" dirty="0" smtClean="0"/>
              <a:t>substituído por uma nova figura: o </a:t>
            </a:r>
            <a:r>
              <a:rPr lang="pt-PT" b="1" dirty="0" smtClean="0"/>
              <a:t>plano </a:t>
            </a:r>
            <a:r>
              <a:rPr lang="pt-PT" b="1" dirty="0" smtClean="0"/>
              <a:t>local </a:t>
            </a:r>
            <a:r>
              <a:rPr lang="pt-PT" b="1" dirty="0" smtClean="0"/>
              <a:t>de uso do solo, </a:t>
            </a:r>
            <a:r>
              <a:rPr lang="pt-PT" dirty="0" smtClean="0"/>
              <a:t>PLUS, </a:t>
            </a:r>
            <a:r>
              <a:rPr lang="pt-PT" dirty="0" smtClean="0"/>
              <a:t>com possibilidade de intervir quer em espaços </a:t>
            </a:r>
            <a:r>
              <a:rPr lang="pt-PT" dirty="0" smtClean="0"/>
              <a:t>urbanos </a:t>
            </a:r>
            <a:r>
              <a:rPr lang="pt-PT" dirty="0" smtClean="0"/>
              <a:t>quer </a:t>
            </a:r>
            <a:r>
              <a:rPr lang="pt-PT" dirty="0" smtClean="0"/>
              <a:t>rurais.</a:t>
            </a:r>
          </a:p>
          <a:p>
            <a:pPr marL="452438" indent="-452438">
              <a:spcAft>
                <a:spcPts val="1200"/>
              </a:spcAft>
            </a:pPr>
            <a:r>
              <a:rPr lang="pt-PT" b="1" dirty="0" smtClean="0"/>
              <a:t>C.</a:t>
            </a:r>
            <a:r>
              <a:rPr lang="pt-PT" dirty="0" smtClean="0"/>
              <a:t>	Se Portugal adoptar políticas efectivas de combate à dispersão urbana, os PLUS seriam um instrumento útil para atingir esse objectivo.</a:t>
            </a:r>
            <a:endParaRPr lang="pt-PT" dirty="0"/>
          </a:p>
        </p:txBody>
      </p:sp>
      <p:sp>
        <p:nvSpPr>
          <p:cNvPr id="4"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spTree>
    <p:extLst>
      <p:ext uri="{BB962C8B-B14F-4D97-AF65-F5344CB8AC3E}">
        <p14:creationId xmlns:p14="http://schemas.microsoft.com/office/powerpoint/2010/main" val="23708877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Estatuto da Ad Urbem | 1994</a:t>
            </a:r>
            <a:endParaRPr lang="pt-PT" dirty="0"/>
          </a:p>
        </p:txBody>
      </p:sp>
      <p:sp>
        <p:nvSpPr>
          <p:cNvPr id="3" name="Content Placeholder 2"/>
          <p:cNvSpPr>
            <a:spLocks noGrp="1"/>
          </p:cNvSpPr>
          <p:nvPr>
            <p:ph idx="1"/>
          </p:nvPr>
        </p:nvSpPr>
        <p:spPr/>
        <p:txBody>
          <a:bodyPr>
            <a:noAutofit/>
          </a:bodyPr>
          <a:lstStyle/>
          <a:p>
            <a:pPr algn="ctr">
              <a:spcAft>
                <a:spcPts val="1200"/>
              </a:spcAft>
            </a:pPr>
            <a:r>
              <a:rPr lang="pt-PT" b="1" dirty="0"/>
              <a:t>IUSTA LEX URBEM </a:t>
            </a:r>
            <a:r>
              <a:rPr lang="pt-PT" b="1" dirty="0" smtClean="0"/>
              <a:t>AUGET</a:t>
            </a:r>
            <a:br>
              <a:rPr lang="pt-PT" b="1" dirty="0" smtClean="0"/>
            </a:br>
            <a:r>
              <a:rPr lang="pt-PT" b="1" dirty="0" smtClean="0"/>
              <a:t>A lei justa faz crescer a cidade</a:t>
            </a:r>
            <a:endParaRPr lang="pt-PT" b="1" dirty="0"/>
          </a:p>
          <a:p>
            <a:pPr>
              <a:spcAft>
                <a:spcPts val="600"/>
              </a:spcAft>
            </a:pPr>
            <a:r>
              <a:rPr lang="pt-PT" b="1" dirty="0" smtClean="0"/>
              <a:t>Artigo </a:t>
            </a:r>
            <a:r>
              <a:rPr lang="pt-PT" b="1" dirty="0"/>
              <a:t>2.º - Atribuições</a:t>
            </a:r>
          </a:p>
          <a:p>
            <a:pPr>
              <a:spcAft>
                <a:spcPts val="600"/>
              </a:spcAft>
            </a:pPr>
            <a:r>
              <a:rPr lang="pt-PT" dirty="0"/>
              <a:t>São atribuições da AD URBEM:</a:t>
            </a:r>
          </a:p>
          <a:p>
            <a:pPr marL="452438" indent="-452438">
              <a:spcAft>
                <a:spcPts val="600"/>
              </a:spcAft>
            </a:pPr>
            <a:r>
              <a:rPr lang="pt-PT" dirty="0"/>
              <a:t>a</a:t>
            </a:r>
            <a:r>
              <a:rPr lang="pt-PT" dirty="0" smtClean="0"/>
              <a:t>)	Promover</a:t>
            </a:r>
            <a:r>
              <a:rPr lang="pt-PT" dirty="0"/>
              <a:t>, a nível nacional, o progresso dos conhecimentos teóricos e práticos nos domínios do direito do urbanismo e da construção;</a:t>
            </a:r>
          </a:p>
          <a:p>
            <a:pPr marL="452438" indent="-452438">
              <a:spcAft>
                <a:spcPts val="600"/>
              </a:spcAft>
            </a:pPr>
            <a:r>
              <a:rPr lang="pt-PT" dirty="0"/>
              <a:t>b</a:t>
            </a:r>
            <a:r>
              <a:rPr lang="pt-PT" dirty="0" smtClean="0"/>
              <a:t>)	Promover </a:t>
            </a:r>
            <a:r>
              <a:rPr lang="pt-PT" dirty="0"/>
              <a:t>e apoiar o estudo científico das políticas alternativas de urbanismo e construção, como políticas públicas, quer no âmbito nacional quer </a:t>
            </a:r>
            <a:r>
              <a:rPr lang="pt-PT" dirty="0" smtClean="0"/>
              <a:t>internacional;</a:t>
            </a:r>
            <a:endParaRPr lang="pt-PT" dirty="0"/>
          </a:p>
          <a:p>
            <a:pPr marL="449263" indent="-449263">
              <a:spcAft>
                <a:spcPts val="600"/>
              </a:spcAft>
            </a:pPr>
            <a:r>
              <a:rPr lang="pt-PT" dirty="0"/>
              <a:t>c</a:t>
            </a:r>
            <a:r>
              <a:rPr lang="pt-PT" dirty="0" smtClean="0"/>
              <a:t>)	Contribuir </a:t>
            </a:r>
            <a:r>
              <a:rPr lang="pt-PT" dirty="0"/>
              <a:t>para uma maior consciência cívica dos direitos urbanísticos dos cidadãos</a:t>
            </a:r>
            <a:r>
              <a:rPr lang="pt-PT" dirty="0" smtClean="0"/>
              <a:t>; [...]</a:t>
            </a:r>
            <a:endParaRPr lang="pt-PT" dirty="0"/>
          </a:p>
        </p:txBody>
      </p:sp>
      <p:sp>
        <p:nvSpPr>
          <p:cNvPr id="4"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spTree>
    <p:extLst>
      <p:ext uri="{BB962C8B-B14F-4D97-AF65-F5344CB8AC3E}">
        <p14:creationId xmlns:p14="http://schemas.microsoft.com/office/powerpoint/2010/main" val="27655499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pt-PT" dirty="0" smtClean="0"/>
              <a:t>3.2  Onde </a:t>
            </a:r>
            <a:r>
              <a:rPr lang="pt-PT" dirty="0"/>
              <a:t>está o </a:t>
            </a:r>
            <a:r>
              <a:rPr lang="pt-PT" dirty="0" smtClean="0"/>
              <a:t>PERU?</a:t>
            </a:r>
            <a:endParaRPr lang="pt-PT" dirty="0"/>
          </a:p>
        </p:txBody>
      </p:sp>
      <p:sp>
        <p:nvSpPr>
          <p:cNvPr id="3" name="Content Placeholder 2"/>
          <p:cNvSpPr>
            <a:spLocks noGrp="1"/>
          </p:cNvSpPr>
          <p:nvPr>
            <p:ph idx="1"/>
          </p:nvPr>
        </p:nvSpPr>
        <p:spPr/>
        <p:txBody>
          <a:bodyPr>
            <a:normAutofit/>
          </a:bodyPr>
          <a:lstStyle/>
          <a:p>
            <a:pPr marL="450000" indent="-450000">
              <a:spcAft>
                <a:spcPts val="1200"/>
              </a:spcAft>
            </a:pPr>
            <a:r>
              <a:rPr lang="pt-PT" b="1" dirty="0" smtClean="0"/>
              <a:t>A.</a:t>
            </a:r>
            <a:r>
              <a:rPr lang="pt-PT" dirty="0" smtClean="0"/>
              <a:t>	O RJIGT qualifica </a:t>
            </a:r>
            <a:r>
              <a:rPr lang="pt-PT" b="1" dirty="0" smtClean="0"/>
              <a:t>o plano de pormenor de reabilitação urbana, </a:t>
            </a:r>
            <a:r>
              <a:rPr lang="pt-PT" dirty="0" smtClean="0"/>
              <a:t>PPRU, como uma modalidade específica de plano de plano de pormenor, PP. Com o Regime Jurídico da Reabilitação Urbana, o PPRU ficou sujeito a uma metodologia e ganhou um conteúdo bem mais desenvolvidos do que a sua matriz. </a:t>
            </a:r>
          </a:p>
          <a:p>
            <a:pPr marL="450000" indent="-450000">
              <a:spcAft>
                <a:spcPts val="1200"/>
              </a:spcAft>
            </a:pPr>
            <a:r>
              <a:rPr lang="pt-PT" b="1" dirty="0" smtClean="0"/>
              <a:t>B.</a:t>
            </a:r>
            <a:r>
              <a:rPr lang="pt-PT" dirty="0" smtClean="0"/>
              <a:t>	Na prática, isto significa que a modalidade específica de PP deu lugar a um verdadeiro </a:t>
            </a:r>
            <a:r>
              <a:rPr lang="pt-PT" b="1" dirty="0" smtClean="0"/>
              <a:t>plano especial de reabilitação urbana, </a:t>
            </a:r>
            <a:r>
              <a:rPr lang="pt-PT" dirty="0" smtClean="0"/>
              <a:t>PERU, cuja concepção desafia a lógica integradora que é timbre das figuras de plano de ordenamento território.</a:t>
            </a:r>
          </a:p>
          <a:p>
            <a:pPr marL="450000" indent="-450000">
              <a:spcAft>
                <a:spcPts val="0"/>
              </a:spcAft>
            </a:pPr>
            <a:r>
              <a:rPr lang="pt-PT" b="1" dirty="0" smtClean="0"/>
              <a:t>C.</a:t>
            </a:r>
            <a:r>
              <a:rPr lang="pt-PT" dirty="0" smtClean="0"/>
              <a:t>	A proposta de lei não melhora esta situação, antes a agrava com considerações circulares sobre regeneração e reabilitação urbana, dificilmente compreensíveis para um especialista na matéria. [ver Nota]</a:t>
            </a:r>
          </a:p>
          <a:p>
            <a:endParaRPr lang="pt-PT" dirty="0"/>
          </a:p>
          <a:p>
            <a:endParaRPr lang="pt-PT" dirty="0"/>
          </a:p>
        </p:txBody>
      </p:sp>
      <p:sp>
        <p:nvSpPr>
          <p:cNvPr id="4"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spTree>
    <p:extLst>
      <p:ext uri="{BB962C8B-B14F-4D97-AF65-F5344CB8AC3E}">
        <p14:creationId xmlns:p14="http://schemas.microsoft.com/office/powerpoint/2010/main" val="32539334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pt-PT" dirty="0" smtClean="0"/>
              <a:t>3.3  Alienação </a:t>
            </a:r>
            <a:r>
              <a:rPr lang="pt-PT" dirty="0"/>
              <a:t>do património do Estado e dos </a:t>
            </a:r>
            <a:r>
              <a:rPr lang="pt-PT" dirty="0" smtClean="0"/>
              <a:t>municípios</a:t>
            </a:r>
            <a:endParaRPr lang="pt-PT" dirty="0"/>
          </a:p>
        </p:txBody>
      </p:sp>
      <p:sp>
        <p:nvSpPr>
          <p:cNvPr id="3" name="Content Placeholder 2"/>
          <p:cNvSpPr>
            <a:spLocks noGrp="1"/>
          </p:cNvSpPr>
          <p:nvPr>
            <p:ph idx="1"/>
          </p:nvPr>
        </p:nvSpPr>
        <p:spPr/>
        <p:txBody>
          <a:bodyPr/>
          <a:lstStyle/>
          <a:p>
            <a:pPr marL="457200" indent="-457200">
              <a:spcAft>
                <a:spcPts val="600"/>
              </a:spcAft>
            </a:pPr>
            <a:r>
              <a:rPr lang="pt-PT" dirty="0" smtClean="0"/>
              <a:t>A.	Ao longo da vigência da </a:t>
            </a:r>
            <a:r>
              <a:rPr lang="pt-PT" b="1" dirty="0" smtClean="0"/>
              <a:t>Lei dos Solos </a:t>
            </a:r>
            <a:r>
              <a:rPr lang="pt-PT" dirty="0" smtClean="0"/>
              <a:t>de 1976, o art. 5.º </a:t>
            </a:r>
            <a:r>
              <a:rPr lang="pt-PT" dirty="0" smtClean="0"/>
              <a:t>-alienação </a:t>
            </a:r>
            <a:r>
              <a:rPr lang="pt-PT" dirty="0" smtClean="0"/>
              <a:t>de terrenos pretencentes à Administração -, foi objecto de numerodas alterações.</a:t>
            </a:r>
          </a:p>
          <a:p>
            <a:pPr marL="457200" indent="-457200">
              <a:spcAft>
                <a:spcPts val="600"/>
              </a:spcAft>
            </a:pPr>
            <a:r>
              <a:rPr lang="pt-PT" b="1" dirty="0" smtClean="0"/>
              <a:t>B.</a:t>
            </a:r>
            <a:r>
              <a:rPr lang="pt-PT" dirty="0" smtClean="0"/>
              <a:t>	O art. 15.º do regime das </a:t>
            </a:r>
            <a:r>
              <a:rPr lang="pt-PT" b="1" dirty="0" smtClean="0"/>
              <a:t>áreas de desenvolvimento urbano prioritário,</a:t>
            </a:r>
            <a:r>
              <a:rPr lang="pt-PT" dirty="0" smtClean="0"/>
              <a:t> ADUP, e das </a:t>
            </a:r>
            <a:r>
              <a:rPr lang="pt-PT" b="1" dirty="0" smtClean="0"/>
              <a:t>áreas de construção prioritária, </a:t>
            </a:r>
            <a:r>
              <a:rPr lang="pt-PT" dirty="0" smtClean="0"/>
              <a:t>ACP, regula a inclusão dos terrenos dos municípios nestas operações.</a:t>
            </a:r>
          </a:p>
          <a:p>
            <a:pPr marL="457200" indent="-457200">
              <a:spcAft>
                <a:spcPts val="600"/>
              </a:spcAft>
            </a:pPr>
            <a:r>
              <a:rPr lang="pt-PT" b="1" dirty="0" smtClean="0"/>
              <a:t>C.</a:t>
            </a:r>
            <a:r>
              <a:rPr lang="pt-PT" dirty="0" smtClean="0"/>
              <a:t>	A proposta de lei de bases nada dispõe sobre esta matéria.</a:t>
            </a:r>
          </a:p>
          <a:p>
            <a:pPr marL="457200" indent="-457200">
              <a:spcAft>
                <a:spcPts val="600"/>
              </a:spcAft>
            </a:pPr>
            <a:r>
              <a:rPr lang="pt-PT" b="1" dirty="0" smtClean="0"/>
              <a:t>D.</a:t>
            </a:r>
            <a:r>
              <a:rPr lang="pt-PT" dirty="0" smtClean="0"/>
              <a:t>	Entretanto</a:t>
            </a:r>
            <a:r>
              <a:rPr lang="pt-PT" i="1" dirty="0" smtClean="0"/>
              <a:t>, </a:t>
            </a:r>
            <a:r>
              <a:rPr lang="pt-PT" dirty="0" smtClean="0"/>
              <a:t>o</a:t>
            </a:r>
            <a:r>
              <a:rPr lang="pt-PT" i="1" dirty="0" smtClean="0"/>
              <a:t> </a:t>
            </a:r>
            <a:r>
              <a:rPr lang="pt-PT" b="1" dirty="0"/>
              <a:t>regime jurídico do património imobiliário </a:t>
            </a:r>
            <a:r>
              <a:rPr lang="pt-PT" b="1" dirty="0" smtClean="0"/>
              <a:t>público </a:t>
            </a:r>
            <a:r>
              <a:rPr lang="pt-PT" dirty="0" smtClean="0"/>
              <a:t>(</a:t>
            </a:r>
            <a:r>
              <a:rPr lang="pt-PT" dirty="0"/>
              <a:t>Lei </a:t>
            </a:r>
            <a:r>
              <a:rPr lang="pt-PT" dirty="0" smtClean="0"/>
              <a:t>10/2007</a:t>
            </a:r>
            <a:r>
              <a:rPr lang="pt-PT" dirty="0"/>
              <a:t>, de 6 de </a:t>
            </a:r>
            <a:r>
              <a:rPr lang="pt-PT" dirty="0" smtClean="0"/>
              <a:t>março) ignora os instrumentos de gestão territorial, situação que contrasta com o </a:t>
            </a:r>
            <a:r>
              <a:rPr lang="en-US" b="1" dirty="0"/>
              <a:t>Federal Land Policy and Management Act, </a:t>
            </a:r>
            <a:r>
              <a:rPr lang="en-US" dirty="0"/>
              <a:t>FLPMA </a:t>
            </a:r>
            <a:r>
              <a:rPr lang="en-US" dirty="0" smtClean="0"/>
              <a:t>1976, </a:t>
            </a:r>
            <a:r>
              <a:rPr lang="en-US" dirty="0" err="1" smtClean="0"/>
              <a:t>que</a:t>
            </a:r>
            <a:r>
              <a:rPr lang="en-US" dirty="0" smtClean="0"/>
              <a:t> </a:t>
            </a:r>
            <a:r>
              <a:rPr lang="en-US" dirty="0" err="1" smtClean="0"/>
              <a:t>condiciona</a:t>
            </a:r>
            <a:r>
              <a:rPr lang="en-US" dirty="0" smtClean="0"/>
              <a:t> a </a:t>
            </a:r>
            <a:r>
              <a:rPr lang="en-US" dirty="0" err="1" smtClean="0"/>
              <a:t>venda</a:t>
            </a:r>
            <a:r>
              <a:rPr lang="en-US" dirty="0" smtClean="0"/>
              <a:t> de </a:t>
            </a:r>
            <a:r>
              <a:rPr lang="en-US" dirty="0" err="1" smtClean="0"/>
              <a:t>terrenos</a:t>
            </a:r>
            <a:r>
              <a:rPr lang="en-US" dirty="0" smtClean="0"/>
              <a:t> </a:t>
            </a:r>
            <a:r>
              <a:rPr lang="en-US" dirty="0" err="1" smtClean="0"/>
              <a:t>federais</a:t>
            </a:r>
            <a:r>
              <a:rPr lang="en-US" dirty="0" smtClean="0"/>
              <a:t> à </a:t>
            </a:r>
            <a:r>
              <a:rPr lang="en-US" dirty="0" err="1" smtClean="0"/>
              <a:t>previa</a:t>
            </a:r>
            <a:r>
              <a:rPr lang="en-US" dirty="0" smtClean="0"/>
              <a:t> </a:t>
            </a:r>
            <a:r>
              <a:rPr lang="en-US" dirty="0" err="1" smtClean="0"/>
              <a:t>existência</a:t>
            </a:r>
            <a:r>
              <a:rPr lang="en-US" dirty="0" smtClean="0"/>
              <a:t> de um </a:t>
            </a:r>
            <a:r>
              <a:rPr lang="en-US" dirty="0" err="1" smtClean="0"/>
              <a:t>plano</a:t>
            </a:r>
            <a:r>
              <a:rPr lang="en-US" dirty="0" smtClean="0"/>
              <a:t> de </a:t>
            </a:r>
            <a:r>
              <a:rPr lang="en-US" dirty="0" err="1" smtClean="0"/>
              <a:t>uso</a:t>
            </a:r>
            <a:r>
              <a:rPr lang="en-US" dirty="0" smtClean="0"/>
              <a:t> do solo.</a:t>
            </a:r>
            <a:endParaRPr lang="en-US" dirty="0"/>
          </a:p>
          <a:p>
            <a:endParaRPr lang="pt-PT" dirty="0"/>
          </a:p>
          <a:p>
            <a:endParaRPr lang="pt-PT" dirty="0"/>
          </a:p>
        </p:txBody>
      </p:sp>
      <p:sp>
        <p:nvSpPr>
          <p:cNvPr id="4"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spTree>
    <p:extLst>
      <p:ext uri="{BB962C8B-B14F-4D97-AF65-F5344CB8AC3E}">
        <p14:creationId xmlns:p14="http://schemas.microsoft.com/office/powerpoint/2010/main" val="12131095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4. Sugestões</a:t>
            </a:r>
            <a:endParaRPr lang="pt-PT" dirty="0"/>
          </a:p>
        </p:txBody>
      </p:sp>
      <p:sp>
        <p:nvSpPr>
          <p:cNvPr id="3" name="Content Placeholder 2"/>
          <p:cNvSpPr>
            <a:spLocks noGrp="1"/>
          </p:cNvSpPr>
          <p:nvPr>
            <p:ph idx="1"/>
          </p:nvPr>
        </p:nvSpPr>
        <p:spPr/>
        <p:txBody>
          <a:bodyPr>
            <a:normAutofit/>
          </a:bodyPr>
          <a:lstStyle/>
          <a:p>
            <a:pPr marL="723900" indent="-723900">
              <a:spcAft>
                <a:spcPts val="1800"/>
              </a:spcAft>
            </a:pPr>
            <a:r>
              <a:rPr lang="pt-PT" b="1" dirty="0" smtClean="0"/>
              <a:t>4.1</a:t>
            </a:r>
            <a:r>
              <a:rPr lang="pt-PT" dirty="0" smtClean="0"/>
              <a:t>	Actualizar e simplificar a designação da lei de bases</a:t>
            </a:r>
            <a:br>
              <a:rPr lang="pt-PT" dirty="0" smtClean="0"/>
            </a:br>
            <a:r>
              <a:rPr lang="pt-PT" b="1" dirty="0" smtClean="0"/>
              <a:t>LBGPPSOTU,</a:t>
            </a:r>
            <a:r>
              <a:rPr lang="pt-PT" dirty="0" smtClean="0"/>
              <a:t/>
            </a:r>
            <a:br>
              <a:rPr lang="pt-PT" dirty="0" smtClean="0"/>
            </a:br>
            <a:r>
              <a:rPr lang="pt-PT" dirty="0" smtClean="0"/>
              <a:t>para</a:t>
            </a:r>
            <a:br>
              <a:rPr lang="pt-PT" dirty="0" smtClean="0"/>
            </a:br>
            <a:r>
              <a:rPr lang="pt-PT" dirty="0" smtClean="0"/>
              <a:t>LBGPPSOTU, abreviadamente designada por</a:t>
            </a:r>
            <a:br>
              <a:rPr lang="pt-PT" dirty="0" smtClean="0"/>
            </a:br>
            <a:r>
              <a:rPr lang="pt-PT" b="1" dirty="0" smtClean="0"/>
              <a:t>Lei de bases do desenvolvimento territorial</a:t>
            </a:r>
            <a:br>
              <a:rPr lang="pt-PT" b="1" dirty="0" smtClean="0"/>
            </a:br>
            <a:r>
              <a:rPr lang="pt-PT" b="1" dirty="0" smtClean="0"/>
              <a:t>LBSD</a:t>
            </a:r>
          </a:p>
          <a:p>
            <a:pPr marL="723900" indent="-723900">
              <a:spcAft>
                <a:spcPts val="1800"/>
              </a:spcAft>
            </a:pPr>
            <a:r>
              <a:rPr lang="pt-PT" b="1" dirty="0" smtClean="0"/>
              <a:t>4.2</a:t>
            </a:r>
            <a:r>
              <a:rPr lang="pt-PT" dirty="0" smtClean="0"/>
              <a:t>	Satisfazer a crítica da ANMP - designadamente quando esta afirma que “parece-nos </a:t>
            </a:r>
            <a:r>
              <a:rPr lang="pt-PT" dirty="0"/>
              <a:t>curial que articulado </a:t>
            </a:r>
            <a:r>
              <a:rPr lang="pt-PT" dirty="0" smtClean="0"/>
              <a:t>[cuide] em </a:t>
            </a:r>
            <a:r>
              <a:rPr lang="pt-PT" dirty="0"/>
              <a:t>primeiro </a:t>
            </a:r>
            <a:r>
              <a:rPr lang="pt-PT" dirty="0" smtClean="0"/>
              <a:t>do sistema </a:t>
            </a:r>
            <a:r>
              <a:rPr lang="pt-PT" dirty="0"/>
              <a:t>de planeamento territorial e urbanismo, para depois, sim, tratar da política dos </a:t>
            </a:r>
            <a:r>
              <a:rPr lang="pt-PT" dirty="0" smtClean="0"/>
              <a:t>solos” -, reordenando não apenas o articulado, mas também o título da lei (</a:t>
            </a:r>
            <a:r>
              <a:rPr lang="pt-PT" b="1" dirty="0" smtClean="0"/>
              <a:t>LBGPPSOTU &gt; LBGPPOTUS</a:t>
            </a:r>
            <a:r>
              <a:rPr lang="pt-PT" dirty="0" smtClean="0"/>
              <a:t>).</a:t>
            </a:r>
          </a:p>
          <a:p>
            <a:pPr marL="723900" indent="-723900">
              <a:spcAft>
                <a:spcPts val="1800"/>
              </a:spcAft>
            </a:pPr>
            <a:endParaRPr lang="pt-PT" dirty="0" smtClean="0"/>
          </a:p>
        </p:txBody>
      </p:sp>
      <p:sp>
        <p:nvSpPr>
          <p:cNvPr id="4"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spTree>
    <p:extLst>
      <p:ext uri="{BB962C8B-B14F-4D97-AF65-F5344CB8AC3E}">
        <p14:creationId xmlns:p14="http://schemas.microsoft.com/office/powerpoint/2010/main" val="16802273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359588" y="1041423"/>
            <a:ext cx="7920000" cy="4861971"/>
          </a:xfrm>
        </p:spPr>
        <p:txBody>
          <a:bodyPr/>
          <a:lstStyle/>
          <a:p>
            <a:endParaRPr lang="pt-PT" dirty="0"/>
          </a:p>
        </p:txBody>
      </p:sp>
      <p:sp>
        <p:nvSpPr>
          <p:cNvPr id="2" name="Title 1"/>
          <p:cNvSpPr>
            <a:spLocks noGrp="1"/>
          </p:cNvSpPr>
          <p:nvPr>
            <p:ph type="title"/>
          </p:nvPr>
        </p:nvSpPr>
        <p:spPr/>
        <p:txBody>
          <a:bodyPr/>
          <a:lstStyle/>
          <a:p>
            <a:r>
              <a:rPr lang="pt-PT" dirty="0" smtClean="0"/>
              <a:t>Desenvolvimento territorial</a:t>
            </a:r>
            <a:endParaRPr lang="pt-PT" dirty="0"/>
          </a:p>
        </p:txBody>
      </p:sp>
      <p:pic>
        <p:nvPicPr>
          <p:cNvPr id="5" name="Picture 2" descr="http://www.dgotdu.pt/imagedownload.aspx?schema=0d89a47e-3b3c-471f-b60f-212ff9ffc6a8&amp;channel=4AD3499F-F2FA-4FB0-9306-B0F2E9BC8A10&amp;content_id=61E58B0E-9714-47BA-B373-A91F2EBB9E22&amp;field=img_src&amp;lang=pt&amp;ver=1&amp;filetyp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4952" y="1041423"/>
            <a:ext cx="3449272" cy="4863620"/>
          </a:xfrm>
          <a:prstGeom prst="rect">
            <a:avLst/>
          </a:prstGeom>
          <a:noFill/>
          <a:extLst>
            <a:ext uri="{909E8E84-426E-40DD-AFC4-6F175D3DCCD1}">
              <a14:hiddenFill xmlns:a14="http://schemas.microsoft.com/office/drawing/2010/main">
                <a:solidFill>
                  <a:srgbClr val="FFFFFF"/>
                </a:solidFill>
              </a14:hiddenFill>
            </a:ext>
          </a:extLst>
        </p:spPr>
      </p:pic>
      <p:sp>
        <p:nvSpPr>
          <p:cNvPr id="7"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spTree>
    <p:extLst>
      <p:ext uri="{BB962C8B-B14F-4D97-AF65-F5344CB8AC3E}">
        <p14:creationId xmlns:p14="http://schemas.microsoft.com/office/powerpoint/2010/main" val="3680611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Organização da apresentação</a:t>
            </a:r>
            <a:endParaRPr lang="pt-PT" dirty="0"/>
          </a:p>
        </p:txBody>
      </p:sp>
      <p:sp>
        <p:nvSpPr>
          <p:cNvPr id="3" name="Content Placeholder 2"/>
          <p:cNvSpPr>
            <a:spLocks noGrp="1"/>
          </p:cNvSpPr>
          <p:nvPr>
            <p:ph idx="1"/>
          </p:nvPr>
        </p:nvSpPr>
        <p:spPr/>
        <p:txBody>
          <a:bodyPr>
            <a:normAutofit/>
          </a:bodyPr>
          <a:lstStyle/>
          <a:p>
            <a:pPr marL="2425700" indent="-533400">
              <a:spcAft>
                <a:spcPts val="1800"/>
              </a:spcAft>
            </a:pPr>
            <a:r>
              <a:rPr lang="pt-PT" sz="2400" dirty="0" smtClean="0"/>
              <a:t>1.	Considerações gerais</a:t>
            </a:r>
          </a:p>
          <a:p>
            <a:pPr marL="2425700" indent="-533400">
              <a:spcAft>
                <a:spcPts val="1800"/>
              </a:spcAft>
              <a:buAutoNum type="arabicPeriod" startAt="2"/>
            </a:pPr>
            <a:r>
              <a:rPr lang="pt-PT" sz="2400" dirty="0" smtClean="0"/>
              <a:t>Inovações</a:t>
            </a:r>
          </a:p>
          <a:p>
            <a:pPr marL="2425700" indent="-533400">
              <a:spcAft>
                <a:spcPts val="1800"/>
              </a:spcAft>
              <a:buAutoNum type="arabicPeriod" startAt="2"/>
            </a:pPr>
            <a:r>
              <a:rPr lang="pt-PT" sz="2400" dirty="0" smtClean="0"/>
              <a:t>Lacunas e omissões</a:t>
            </a:r>
          </a:p>
          <a:p>
            <a:pPr marL="2425700" indent="-533400">
              <a:spcAft>
                <a:spcPts val="1800"/>
              </a:spcAft>
              <a:buAutoNum type="arabicPeriod" startAt="2"/>
            </a:pPr>
            <a:r>
              <a:rPr lang="pt-PT" sz="2400" dirty="0" smtClean="0"/>
              <a:t>Sugestões</a:t>
            </a:r>
            <a:endParaRPr lang="pt-PT" sz="2400" dirty="0" smtClean="0"/>
          </a:p>
        </p:txBody>
      </p:sp>
      <p:sp>
        <p:nvSpPr>
          <p:cNvPr id="4"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spTree>
    <p:extLst>
      <p:ext uri="{BB962C8B-B14F-4D97-AF65-F5344CB8AC3E}">
        <p14:creationId xmlns:p14="http://schemas.microsoft.com/office/powerpoint/2010/main" val="41236526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1. Considerações gerais</a:t>
            </a:r>
            <a:endParaRPr lang="pt-PT" dirty="0"/>
          </a:p>
        </p:txBody>
      </p:sp>
      <p:sp>
        <p:nvSpPr>
          <p:cNvPr id="3" name="Content Placeholder 2"/>
          <p:cNvSpPr>
            <a:spLocks noGrp="1"/>
          </p:cNvSpPr>
          <p:nvPr>
            <p:ph idx="1"/>
          </p:nvPr>
        </p:nvSpPr>
        <p:spPr/>
        <p:txBody>
          <a:bodyPr>
            <a:normAutofit/>
          </a:bodyPr>
          <a:lstStyle/>
          <a:p>
            <a:pPr marL="901700" indent="-901700">
              <a:spcAft>
                <a:spcPts val="1800"/>
              </a:spcAft>
            </a:pPr>
            <a:r>
              <a:rPr lang="pt-PT" sz="2800" b="1" dirty="0" smtClean="0"/>
              <a:t>1.1</a:t>
            </a:r>
            <a:r>
              <a:rPr lang="pt-PT" sz="2800" dirty="0" smtClean="0"/>
              <a:t>	Face à génese da proposta, a lei de bases </a:t>
            </a:r>
            <a:r>
              <a:rPr lang="pt-PT" sz="2800" b="1" dirty="0" smtClean="0"/>
              <a:t>carece de legitimidade política e técnica.</a:t>
            </a:r>
          </a:p>
          <a:p>
            <a:pPr marL="901700" indent="-901700">
              <a:spcAft>
                <a:spcPts val="1800"/>
              </a:spcAft>
            </a:pPr>
            <a:r>
              <a:rPr lang="pt-PT" sz="2800" b="1" dirty="0" smtClean="0"/>
              <a:t>1.2</a:t>
            </a:r>
            <a:r>
              <a:rPr lang="pt-PT" sz="2800" dirty="0" smtClean="0"/>
              <a:t>	Em princípio, a Ad Urbem, inclina-se para um </a:t>
            </a:r>
            <a:r>
              <a:rPr lang="pt-PT" sz="2800" b="1" dirty="0" smtClean="0"/>
              <a:t>parecer globalmente desfavorável. </a:t>
            </a:r>
            <a:endParaRPr lang="pt-PT" sz="2800" b="1" dirty="0"/>
          </a:p>
        </p:txBody>
      </p:sp>
      <p:sp>
        <p:nvSpPr>
          <p:cNvPr id="4"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spTree>
    <p:extLst>
      <p:ext uri="{BB962C8B-B14F-4D97-AF65-F5344CB8AC3E}">
        <p14:creationId xmlns:p14="http://schemas.microsoft.com/office/powerpoint/2010/main" val="26854369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1.1   Falta de legitimidade política e técnica</a:t>
            </a:r>
            <a:endParaRPr lang="pt-PT" dirty="0"/>
          </a:p>
        </p:txBody>
      </p:sp>
      <p:sp>
        <p:nvSpPr>
          <p:cNvPr id="3" name="Content Placeholder 2"/>
          <p:cNvSpPr>
            <a:spLocks noGrp="1"/>
          </p:cNvSpPr>
          <p:nvPr>
            <p:ph idx="1"/>
          </p:nvPr>
        </p:nvSpPr>
        <p:spPr>
          <a:solidFill>
            <a:schemeClr val="bg1"/>
          </a:solidFill>
        </p:spPr>
        <p:txBody>
          <a:bodyPr>
            <a:normAutofit/>
          </a:bodyPr>
          <a:lstStyle/>
          <a:p>
            <a:pPr marL="449263" indent="-449263"/>
            <a:r>
              <a:rPr lang="pt-PT" b="1" dirty="0" smtClean="0"/>
              <a:t>A.</a:t>
            </a:r>
            <a:r>
              <a:rPr lang="pt-PT" dirty="0" smtClean="0"/>
              <a:t>	A proposta de lei não foi precedida pelos devidos oito (8) </a:t>
            </a:r>
            <a:r>
              <a:rPr lang="pt-PT" b="1" dirty="0" smtClean="0"/>
              <a:t>relatórios sobre o estado de ordenamento do território nacional, </a:t>
            </a:r>
            <a:r>
              <a:rPr lang="pt-PT" dirty="0" smtClean="0"/>
              <a:t>sujeitos a dicussão pública e aprovação pela Assembleia da República.</a:t>
            </a:r>
          </a:p>
          <a:p>
            <a:endParaRPr lang="pt-PT" dirty="0" smtClean="0"/>
          </a:p>
          <a:p>
            <a:pPr marL="449263" indent="-449263"/>
            <a:r>
              <a:rPr lang="pt-PT" b="1" dirty="0" smtClean="0"/>
              <a:t>B.</a:t>
            </a:r>
            <a:r>
              <a:rPr lang="pt-PT" dirty="0" smtClean="0"/>
              <a:t>	</a:t>
            </a:r>
            <a:r>
              <a:rPr lang="pt-PT" dirty="0"/>
              <a:t>Embora criado nas páginas do </a:t>
            </a:r>
            <a:r>
              <a:rPr lang="pt-PT" i="1" dirty="0"/>
              <a:t>Diário da República,</a:t>
            </a:r>
            <a:r>
              <a:rPr lang="pt-PT" dirty="0"/>
              <a:t> </a:t>
            </a:r>
            <a:r>
              <a:rPr lang="pt-PT" dirty="0" smtClean="0"/>
              <a:t>o </a:t>
            </a:r>
            <a:r>
              <a:rPr lang="pt-PT" b="1" dirty="0" smtClean="0"/>
              <a:t>Observatório do Ordenamento do Território e do Urbanismo, </a:t>
            </a:r>
            <a:r>
              <a:rPr lang="pt-PT" dirty="0" smtClean="0"/>
              <a:t>continua inactivo.</a:t>
            </a:r>
            <a:br>
              <a:rPr lang="pt-PT" dirty="0" smtClean="0"/>
            </a:br>
            <a:r>
              <a:rPr lang="pt-PT" sz="2000" dirty="0" smtClean="0"/>
              <a:t>&gt; </a:t>
            </a:r>
            <a:r>
              <a:rPr lang="pt-PT" sz="2000" dirty="0" smtClean="0">
                <a:hlinkClick r:id="rId3"/>
              </a:rPr>
              <a:t>DGT</a:t>
            </a:r>
            <a:r>
              <a:rPr lang="pt-PT" sz="2000" dirty="0" smtClean="0"/>
              <a:t/>
            </a:r>
            <a:br>
              <a:rPr lang="pt-PT" sz="2000" dirty="0" smtClean="0"/>
            </a:br>
            <a:r>
              <a:rPr lang="pt-PT" sz="2000" dirty="0" smtClean="0"/>
              <a:t>&gt; Exemplo francês </a:t>
            </a:r>
            <a:r>
              <a:rPr lang="pt-PT" sz="2000" dirty="0" smtClean="0">
                <a:hlinkClick r:id="rId4"/>
              </a:rPr>
              <a:t>DATAR</a:t>
            </a:r>
            <a:r>
              <a:rPr lang="pt-PT" sz="2000" dirty="0" smtClean="0"/>
              <a:t>  </a:t>
            </a:r>
          </a:p>
        </p:txBody>
      </p:sp>
      <p:sp>
        <p:nvSpPr>
          <p:cNvPr id="6"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pic>
        <p:nvPicPr>
          <p:cNvPr id="1028" name="Picture 4" descr="http://www.observatoire-des-territoires.gouv.fr/observatoire-des-territoires/sites/default/files/images/Couverture_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84307" y="3817717"/>
            <a:ext cx="1619144" cy="2085677"/>
          </a:xfrm>
          <a:prstGeom prst="rect">
            <a:avLst/>
          </a:prstGeom>
          <a:solidFill>
            <a:schemeClr val="bg1"/>
          </a:solidFill>
          <a:ln>
            <a:solidFill>
              <a:schemeClr val="tx1"/>
            </a:solidFill>
          </a:ln>
        </p:spPr>
      </p:pic>
    </p:spTree>
    <p:extLst>
      <p:ext uri="{BB962C8B-B14F-4D97-AF65-F5344CB8AC3E}">
        <p14:creationId xmlns:p14="http://schemas.microsoft.com/office/powerpoint/2010/main" val="23222888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1.2  </a:t>
            </a:r>
            <a:r>
              <a:rPr lang="pt-PT" dirty="0" smtClean="0"/>
              <a:t>Parecer globalmente desfavorável</a:t>
            </a:r>
            <a:endParaRPr lang="pt-PT" dirty="0"/>
          </a:p>
        </p:txBody>
      </p:sp>
      <p:sp>
        <p:nvSpPr>
          <p:cNvPr id="3" name="Content Placeholder 2"/>
          <p:cNvSpPr>
            <a:spLocks noGrp="1"/>
          </p:cNvSpPr>
          <p:nvPr>
            <p:ph idx="1"/>
          </p:nvPr>
        </p:nvSpPr>
        <p:spPr/>
        <p:txBody>
          <a:bodyPr/>
          <a:lstStyle/>
          <a:p>
            <a:pPr marL="533400" indent="-533400">
              <a:lnSpc>
                <a:spcPct val="110000"/>
              </a:lnSpc>
              <a:spcAft>
                <a:spcPts val="1200"/>
              </a:spcAft>
              <a:buAutoNum type="alphaUcPeriod"/>
            </a:pPr>
            <a:r>
              <a:rPr lang="pt-PT" dirty="0" smtClean="0"/>
              <a:t>Dos três modelos possíveis (o suíço, o italiano e o espanhol) o legislador escolheu os mais problemático: o que vigora no país vizinho e cujo expoente foi atingido na Comunidade Valenciana, tendo merecido uma fortíssima condenação do Parlamento Europeu. </a:t>
            </a:r>
          </a:p>
          <a:p>
            <a:pPr marL="533400" indent="-533400">
              <a:lnSpc>
                <a:spcPct val="110000"/>
              </a:lnSpc>
              <a:spcAft>
                <a:spcPts val="1200"/>
              </a:spcAft>
              <a:buAutoNum type="alphaUcPeriod"/>
            </a:pPr>
            <a:r>
              <a:rPr lang="pt-PT" dirty="0" smtClean="0"/>
              <a:t>Perante este facto, a Ad Urbem tem dificuldades em acompanhar uma proposta de leicujas fontes afastam Portugal do padrão europeu, muito embora reconheça que a proposta de lei propõe inovações que podem servir de base à correcção da sua deficiente estrutura. </a:t>
            </a:r>
            <a:endParaRPr lang="pt-PT" dirty="0"/>
          </a:p>
        </p:txBody>
      </p:sp>
      <p:sp>
        <p:nvSpPr>
          <p:cNvPr id="4"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spTree>
    <p:extLst>
      <p:ext uri="{BB962C8B-B14F-4D97-AF65-F5344CB8AC3E}">
        <p14:creationId xmlns:p14="http://schemas.microsoft.com/office/powerpoint/2010/main" val="20815027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2. Inovações</a:t>
            </a:r>
            <a:endParaRPr lang="pt-PT" dirty="0"/>
          </a:p>
        </p:txBody>
      </p:sp>
      <p:sp>
        <p:nvSpPr>
          <p:cNvPr id="3" name="Content Placeholder 2"/>
          <p:cNvSpPr>
            <a:spLocks noGrp="1"/>
          </p:cNvSpPr>
          <p:nvPr>
            <p:ph idx="1"/>
          </p:nvPr>
        </p:nvSpPr>
        <p:spPr/>
        <p:txBody>
          <a:bodyPr>
            <a:normAutofit/>
          </a:bodyPr>
          <a:lstStyle/>
          <a:p>
            <a:pPr marL="723900" indent="-723900">
              <a:spcAft>
                <a:spcPts val="1800"/>
              </a:spcAft>
            </a:pPr>
            <a:r>
              <a:rPr lang="pt-PT" b="1" dirty="0" smtClean="0"/>
              <a:t>2.1</a:t>
            </a:r>
            <a:r>
              <a:rPr lang="pt-PT" dirty="0" smtClean="0"/>
              <a:t>	</a:t>
            </a:r>
            <a:r>
              <a:rPr lang="pt-PT" b="1" dirty="0" smtClean="0"/>
              <a:t>Transferências </a:t>
            </a:r>
            <a:r>
              <a:rPr lang="pt-PT" b="1" dirty="0"/>
              <a:t>de </a:t>
            </a:r>
            <a:r>
              <a:rPr lang="pt-PT" b="1" dirty="0" smtClean="0"/>
              <a:t>aproveitamento do solo</a:t>
            </a:r>
          </a:p>
          <a:p>
            <a:pPr marL="723900" indent="-723900">
              <a:spcAft>
                <a:spcPts val="1800"/>
              </a:spcAft>
            </a:pPr>
            <a:r>
              <a:rPr lang="pt-PT" b="1" dirty="0" smtClean="0"/>
              <a:t>2.2</a:t>
            </a:r>
            <a:r>
              <a:rPr lang="pt-PT" dirty="0" smtClean="0"/>
              <a:t>	Dicotomia </a:t>
            </a:r>
            <a:r>
              <a:rPr lang="pt-PT" b="1" dirty="0" smtClean="0"/>
              <a:t>solo rural/solo urbano</a:t>
            </a:r>
          </a:p>
          <a:p>
            <a:pPr marL="723900" indent="-723900">
              <a:spcAft>
                <a:spcPts val="1800"/>
              </a:spcAft>
            </a:pPr>
            <a:r>
              <a:rPr lang="pt-PT" b="1" dirty="0" smtClean="0"/>
              <a:t>2.3</a:t>
            </a:r>
            <a:r>
              <a:rPr lang="pt-PT" dirty="0" smtClean="0"/>
              <a:t>	Criação do “</a:t>
            </a:r>
            <a:r>
              <a:rPr lang="pt-PT" b="1" dirty="0" smtClean="0"/>
              <a:t>âmbito” intermunicipal</a:t>
            </a:r>
            <a:endParaRPr lang="pt-PT" dirty="0" smtClean="0"/>
          </a:p>
          <a:p>
            <a:pPr marL="723900" indent="-723900">
              <a:spcAft>
                <a:spcPts val="1800"/>
              </a:spcAft>
            </a:pPr>
            <a:r>
              <a:rPr lang="pt-PT" b="1" dirty="0" smtClean="0"/>
              <a:t>2.4</a:t>
            </a:r>
            <a:r>
              <a:rPr lang="pt-PT" dirty="0" smtClean="0"/>
              <a:t>	</a:t>
            </a:r>
            <a:r>
              <a:rPr lang="pt-PT" b="1" dirty="0" smtClean="0"/>
              <a:t>Programas de equipamentos intermunicipais</a:t>
            </a:r>
          </a:p>
          <a:p>
            <a:pPr marL="723900" indent="-723900">
              <a:spcAft>
                <a:spcPts val="1800"/>
              </a:spcAft>
            </a:pPr>
            <a:r>
              <a:rPr lang="pt-PT" b="1" dirty="0" smtClean="0"/>
              <a:t>2.5</a:t>
            </a:r>
            <a:r>
              <a:rPr lang="pt-PT" dirty="0" smtClean="0"/>
              <a:t>	</a:t>
            </a:r>
            <a:r>
              <a:rPr lang="pt-PT" b="1" dirty="0" smtClean="0"/>
              <a:t>Monopólio municipal do zonamento do solo</a:t>
            </a:r>
          </a:p>
          <a:p>
            <a:pPr marL="723900" indent="-723900">
              <a:spcAft>
                <a:spcPts val="1800"/>
              </a:spcAft>
            </a:pPr>
            <a:r>
              <a:rPr lang="pt-PT" b="1" dirty="0" smtClean="0"/>
              <a:t>2.6</a:t>
            </a:r>
            <a:r>
              <a:rPr lang="pt-PT" dirty="0"/>
              <a:t>	</a:t>
            </a:r>
            <a:r>
              <a:rPr lang="pt-PT" b="1" dirty="0"/>
              <a:t>Dispensa de licença </a:t>
            </a:r>
            <a:r>
              <a:rPr lang="pt-PT" dirty="0"/>
              <a:t>em áreas abrangidas por PP </a:t>
            </a:r>
            <a:endParaRPr lang="pt-PT" b="1" dirty="0"/>
          </a:p>
          <a:p>
            <a:pPr marL="901700" indent="-901700">
              <a:spcAft>
                <a:spcPts val="1800"/>
              </a:spcAft>
            </a:pPr>
            <a:endParaRPr lang="pt-PT" b="1" dirty="0"/>
          </a:p>
        </p:txBody>
      </p:sp>
      <p:sp>
        <p:nvSpPr>
          <p:cNvPr id="4"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spTree>
    <p:extLst>
      <p:ext uri="{BB962C8B-B14F-4D97-AF65-F5344CB8AC3E}">
        <p14:creationId xmlns:p14="http://schemas.microsoft.com/office/powerpoint/2010/main" val="11089550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pt-PT" dirty="0" smtClean="0"/>
              <a:t>2.1  Transferências </a:t>
            </a:r>
            <a:r>
              <a:rPr lang="pt-PT" dirty="0"/>
              <a:t>de aproveitamento do </a:t>
            </a:r>
            <a:r>
              <a:rPr lang="pt-PT" dirty="0" smtClean="0"/>
              <a:t>solo</a:t>
            </a:r>
            <a:endParaRPr lang="pt-PT" dirty="0"/>
          </a:p>
        </p:txBody>
      </p:sp>
      <p:sp>
        <p:nvSpPr>
          <p:cNvPr id="3" name="Content Placeholder 2"/>
          <p:cNvSpPr>
            <a:spLocks noGrp="1"/>
          </p:cNvSpPr>
          <p:nvPr>
            <p:ph idx="1"/>
          </p:nvPr>
        </p:nvSpPr>
        <p:spPr/>
        <p:txBody>
          <a:bodyPr>
            <a:normAutofit fontScale="77500" lnSpcReduction="20000"/>
          </a:bodyPr>
          <a:lstStyle/>
          <a:p>
            <a:pPr marL="450850">
              <a:lnSpc>
                <a:spcPct val="130000"/>
              </a:lnSpc>
              <a:spcAft>
                <a:spcPts val="1800"/>
              </a:spcAft>
            </a:pPr>
            <a:r>
              <a:rPr lang="pt-PT" sz="2100" b="1" dirty="0" smtClean="0"/>
              <a:t>Exposição </a:t>
            </a:r>
            <a:r>
              <a:rPr lang="pt-PT" sz="2300" b="1" dirty="0" smtClean="0"/>
              <a:t>de motivos: </a:t>
            </a:r>
            <a:r>
              <a:rPr lang="pt-PT" sz="2300" dirty="0"/>
              <a:t>Prevê-se a transferência de aproveitamento como forma de flexibilização das finalidades de planeamento territorial, promovendo a justa distribuição dos encargos e benefícios</a:t>
            </a:r>
            <a:r>
              <a:rPr lang="pt-PT" sz="2300" dirty="0" smtClean="0"/>
              <a:t>.</a:t>
            </a:r>
          </a:p>
          <a:p>
            <a:pPr marL="450850" indent="-450850">
              <a:lnSpc>
                <a:spcPct val="130000"/>
              </a:lnSpc>
              <a:spcAft>
                <a:spcPts val="1200"/>
              </a:spcAft>
            </a:pPr>
            <a:r>
              <a:rPr lang="pt-PT" sz="2600" b="1" dirty="0" smtClean="0"/>
              <a:t>A.</a:t>
            </a:r>
            <a:r>
              <a:rPr lang="pt-PT" sz="2600" dirty="0" smtClean="0"/>
              <a:t>	A técnica de </a:t>
            </a:r>
            <a:r>
              <a:rPr lang="pt-PT" sz="2600" b="1" dirty="0" smtClean="0"/>
              <a:t>transferência de aproveitamento </a:t>
            </a:r>
            <a:r>
              <a:rPr lang="pt-PT" sz="2600" dirty="0" smtClean="0"/>
              <a:t>(</a:t>
            </a:r>
            <a:r>
              <a:rPr lang="pt-PT" sz="2600" i="1" dirty="0" smtClean="0"/>
              <a:t>Transfer of Development Rights, </a:t>
            </a:r>
            <a:r>
              <a:rPr lang="pt-PT" sz="2600" dirty="0" smtClean="0"/>
              <a:t>TDR) teve origem nos Estados Unidos e a sua transposição para a Europa têm-se revelado bastante problemática. [</a:t>
            </a:r>
            <a:r>
              <a:rPr lang="pt-PT" sz="2600" dirty="0" smtClean="0">
                <a:hlinkClick r:id="rId3"/>
              </a:rPr>
              <a:t>1</a:t>
            </a:r>
            <a:r>
              <a:rPr lang="pt-PT" sz="2600" dirty="0" smtClean="0"/>
              <a:t>]</a:t>
            </a:r>
          </a:p>
          <a:p>
            <a:pPr marL="450850" indent="-450850">
              <a:lnSpc>
                <a:spcPct val="130000"/>
              </a:lnSpc>
              <a:spcAft>
                <a:spcPts val="1200"/>
              </a:spcAft>
            </a:pPr>
            <a:r>
              <a:rPr lang="pt-PT" sz="2600" b="1" dirty="0" smtClean="0"/>
              <a:t>B.</a:t>
            </a:r>
            <a:r>
              <a:rPr lang="pt-PT" sz="2600" dirty="0" smtClean="0"/>
              <a:t>	Embora novos e de difícil apliacção, os TDR já são conhecidos no meio técnico português. [</a:t>
            </a:r>
            <a:r>
              <a:rPr lang="pt-PT" sz="2600" dirty="0" smtClean="0">
                <a:hlinkClick r:id="rId4"/>
              </a:rPr>
              <a:t>2</a:t>
            </a:r>
            <a:r>
              <a:rPr lang="pt-PT" sz="2600" dirty="0" smtClean="0"/>
              <a:t>]</a:t>
            </a:r>
          </a:p>
          <a:p>
            <a:pPr marL="450850" indent="-450850">
              <a:lnSpc>
                <a:spcPct val="130000"/>
              </a:lnSpc>
              <a:spcAft>
                <a:spcPts val="1200"/>
              </a:spcAft>
            </a:pPr>
            <a:r>
              <a:rPr lang="pt-PT" sz="2600" b="1" dirty="0" smtClean="0"/>
              <a:t>C.</a:t>
            </a:r>
            <a:r>
              <a:rPr lang="pt-PT" sz="2600" dirty="0" smtClean="0"/>
              <a:t>	Para além das finalidades previstas na proposta de lei, a transferância de edificabilade pode revelar-se útil na correção dos efeitos negativos da </a:t>
            </a:r>
            <a:r>
              <a:rPr lang="pt-PT" sz="2600" b="1" dirty="0" smtClean="0"/>
              <a:t>dispersão urbana</a:t>
            </a:r>
            <a:r>
              <a:rPr lang="pt-PT" sz="2600" dirty="0" smtClean="0"/>
              <a:t>.</a:t>
            </a:r>
          </a:p>
          <a:p>
            <a:pPr marL="514350" indent="-514350">
              <a:lnSpc>
                <a:spcPct val="130000"/>
              </a:lnSpc>
              <a:spcAft>
                <a:spcPts val="1200"/>
              </a:spcAft>
              <a:buAutoNum type="alphaUcPeriod"/>
            </a:pPr>
            <a:endParaRPr lang="pt-PT" sz="2900" dirty="0"/>
          </a:p>
        </p:txBody>
      </p:sp>
      <p:sp>
        <p:nvSpPr>
          <p:cNvPr id="5"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spTree>
    <p:extLst>
      <p:ext uri="{BB962C8B-B14F-4D97-AF65-F5344CB8AC3E}">
        <p14:creationId xmlns:p14="http://schemas.microsoft.com/office/powerpoint/2010/main" val="5748377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pt-PT" dirty="0" smtClean="0"/>
              <a:t>2.2  Dicotomia </a:t>
            </a:r>
            <a:r>
              <a:rPr lang="pt-PT" dirty="0"/>
              <a:t>solo rural/solo </a:t>
            </a:r>
            <a:r>
              <a:rPr lang="pt-PT" dirty="0" smtClean="0"/>
              <a:t>urbano (i)</a:t>
            </a:r>
            <a:endParaRPr lang="pt-PT" dirty="0"/>
          </a:p>
        </p:txBody>
      </p:sp>
      <p:sp>
        <p:nvSpPr>
          <p:cNvPr id="3" name="Content Placeholder 2"/>
          <p:cNvSpPr>
            <a:spLocks noGrp="1"/>
          </p:cNvSpPr>
          <p:nvPr>
            <p:ph idx="1"/>
          </p:nvPr>
        </p:nvSpPr>
        <p:spPr/>
        <p:txBody>
          <a:bodyPr>
            <a:normAutofit/>
          </a:bodyPr>
          <a:lstStyle/>
          <a:p>
            <a:pPr marL="450850">
              <a:spcAft>
                <a:spcPts val="1800"/>
              </a:spcAft>
            </a:pPr>
            <a:r>
              <a:rPr lang="pt-PT" sz="1800" b="1" dirty="0"/>
              <a:t>Exposição de </a:t>
            </a:r>
            <a:r>
              <a:rPr lang="pt-PT" sz="1800" b="1" dirty="0" smtClean="0"/>
              <a:t>motivos: </a:t>
            </a:r>
            <a:r>
              <a:rPr lang="pt-PT" sz="1800" dirty="0"/>
              <a:t>Ao nível do estatuto jurídico do solo, reforça-se a classificação do solo em duas classes: solo urbano e solo </a:t>
            </a:r>
            <a:r>
              <a:rPr lang="pt-PT" sz="1800" dirty="0" smtClean="0"/>
              <a:t>rústico.</a:t>
            </a:r>
            <a:endParaRPr lang="pt-PT" sz="1800" dirty="0"/>
          </a:p>
          <a:p>
            <a:pPr marL="444500" indent="-444500">
              <a:lnSpc>
                <a:spcPct val="130000"/>
              </a:lnSpc>
              <a:spcAft>
                <a:spcPts val="1200"/>
              </a:spcAft>
            </a:pPr>
            <a:r>
              <a:rPr lang="pt-PT" b="1" dirty="0" smtClean="0"/>
              <a:t>A.</a:t>
            </a:r>
            <a:r>
              <a:rPr lang="pt-PT" dirty="0" smtClean="0"/>
              <a:t>	A distinção entre </a:t>
            </a:r>
            <a:r>
              <a:rPr lang="pt-PT" b="1" dirty="0" smtClean="0"/>
              <a:t>solo urbano e solo rural </a:t>
            </a:r>
            <a:r>
              <a:rPr lang="pt-PT" dirty="0" smtClean="0"/>
              <a:t>[e a extinção da classe de solo urbanizável] foi uma das inovações da actual lei de bases que suscitou mais polémica.</a:t>
            </a:r>
            <a:endParaRPr lang="pt-PT" dirty="0"/>
          </a:p>
          <a:p>
            <a:pPr marL="450850" indent="-450850">
              <a:lnSpc>
                <a:spcPct val="130000"/>
              </a:lnSpc>
              <a:spcAft>
                <a:spcPts val="1200"/>
              </a:spcAft>
            </a:pPr>
            <a:r>
              <a:rPr lang="pt-PT" b="1" dirty="0"/>
              <a:t>B.</a:t>
            </a:r>
            <a:r>
              <a:rPr lang="pt-PT" dirty="0"/>
              <a:t>	</a:t>
            </a:r>
            <a:r>
              <a:rPr lang="pt-PT" dirty="0" smtClean="0"/>
              <a:t>Entretanto, a “classe” de </a:t>
            </a:r>
            <a:r>
              <a:rPr lang="pt-PT" b="1" dirty="0" smtClean="0"/>
              <a:t>solo urbanizável </a:t>
            </a:r>
            <a:r>
              <a:rPr lang="pt-PT" dirty="0" smtClean="0"/>
              <a:t>foi “represtinada” por um simples decreto regulamentar</a:t>
            </a:r>
            <a:r>
              <a:rPr lang="pt-PT" dirty="0"/>
              <a:t>. </a:t>
            </a:r>
            <a:r>
              <a:rPr lang="pt-PT" dirty="0" smtClean="0"/>
              <a:t>[</a:t>
            </a:r>
            <a:r>
              <a:rPr lang="pt-PT" dirty="0" smtClean="0">
                <a:hlinkClick r:id="rId2"/>
              </a:rPr>
              <a:t>DR 11/2009</a:t>
            </a:r>
            <a:r>
              <a:rPr lang="pt-PT" dirty="0" smtClean="0"/>
              <a:t>] </a:t>
            </a:r>
            <a:endParaRPr lang="pt-PT" dirty="0"/>
          </a:p>
          <a:p>
            <a:pPr marL="450850" indent="-450850">
              <a:lnSpc>
                <a:spcPct val="130000"/>
              </a:lnSpc>
              <a:spcAft>
                <a:spcPts val="1200"/>
              </a:spcAft>
            </a:pPr>
            <a:r>
              <a:rPr lang="pt-PT" b="1" dirty="0"/>
              <a:t>C.</a:t>
            </a:r>
            <a:r>
              <a:rPr lang="pt-PT" dirty="0"/>
              <a:t>	</a:t>
            </a:r>
            <a:r>
              <a:rPr lang="pt-PT" dirty="0" smtClean="0"/>
              <a:t>A proposta de lei repõe a dicotomia estabelecida em 1998, em consonância com as dicotomias que vigoram na Dinamarca (áreas urbanas/áreas rurais), na França (áreas urbanas/áreas naturais), na Alemanha (áreas interiores/áreas exteriores).</a:t>
            </a:r>
            <a:endParaRPr lang="pt-PT" dirty="0"/>
          </a:p>
        </p:txBody>
      </p:sp>
      <p:sp>
        <p:nvSpPr>
          <p:cNvPr id="5" name="Footer Placeholder 4"/>
          <p:cNvSpPr>
            <a:spLocks noGrp="1"/>
          </p:cNvSpPr>
          <p:nvPr>
            <p:ph type="ftr" sz="quarter" idx="11"/>
          </p:nvPr>
        </p:nvSpPr>
        <p:spPr>
          <a:xfrm>
            <a:off x="2404848" y="5919106"/>
            <a:ext cx="4443977" cy="345009"/>
          </a:xfrm>
        </p:spPr>
        <p:txBody>
          <a:bodyPr/>
          <a:lstStyle>
            <a:lvl1pPr algn="l">
              <a:defRPr sz="800" b="0" baseline="0">
                <a:solidFill>
                  <a:schemeClr val="tx1"/>
                </a:solidFill>
                <a:latin typeface="Trebuchet MS" panose="020B0603020202020204" pitchFamily="34" charset="0"/>
              </a:defRPr>
            </a:lvl1pPr>
          </a:lstStyle>
          <a:p>
            <a:r>
              <a:rPr lang="pt-PT" dirty="0" smtClean="0"/>
              <a:t>Audição da</a:t>
            </a:r>
            <a:r>
              <a:rPr lang="pt-PT" cap="small" dirty="0" smtClean="0"/>
              <a:t> Ad Urbem | </a:t>
            </a:r>
            <a:r>
              <a:rPr lang="pt-PT" dirty="0" smtClean="0"/>
              <a:t>11 fevereiro 2013</a:t>
            </a:r>
            <a:br>
              <a:rPr lang="pt-PT" dirty="0" smtClean="0"/>
            </a:br>
            <a:r>
              <a:rPr lang="pt-PT" dirty="0" smtClean="0"/>
              <a:t>Assembleia da República | Comissão do Ambiente, Ordenamento do Território e Poder Local </a:t>
            </a:r>
            <a:endParaRPr lang="pt-PT" dirty="0"/>
          </a:p>
        </p:txBody>
      </p:sp>
    </p:spTree>
    <p:extLst>
      <p:ext uri="{BB962C8B-B14F-4D97-AF65-F5344CB8AC3E}">
        <p14:creationId xmlns:p14="http://schemas.microsoft.com/office/powerpoint/2010/main" val="263226765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Iniciativa Comissão" ma:contentTypeID="0x01010035B001969F5945C5A4C19D8C381FDCD5006C029959DEEEDF418CF7942DABA669EA" ma:contentTypeVersion="" ma:contentTypeDescription="Documento Iniciativa Comissão" ma:contentTypeScope="" ma:versionID="ad858490564534eb0ee913cf5be6eac1">
  <xsd:schema xmlns:xsd="http://www.w3.org/2001/XMLSchema" xmlns:xs="http://www.w3.org/2001/XMLSchema" xmlns:p="http://schemas.microsoft.com/office/2006/metadata/properties" xmlns:ns1="http://schemas.microsoft.com/sharepoint/v3" targetNamespace="http://schemas.microsoft.com/office/2006/metadata/properties" ma:root="true" ma:fieldsID="c7d9fbe5e19c196d577e9f631dee5883" ns1:_="">
    <xsd:import namespace="http://schemas.microsoft.com/sharepoint/v3"/>
    <xsd:element name="properties">
      <xsd:complexType>
        <xsd:sequence>
          <xsd:element name="documentManagement">
            <xsd:complexType>
              <xsd:all>
                <xsd:element ref="ns1:DataDocumento"/>
                <xsd:element ref="ns1:NROrdem"/>
                <xsd:element ref="ns1:DesignacaoTipoIniciativa"/>
                <xsd:element ref="ns1:IDIniciativa"/>
                <xsd:element ref="ns1:IDOrgao"/>
                <xsd:element ref="ns1:Legislatura"/>
                <xsd:element ref="ns1:NRIniciativa"/>
                <xsd:element ref="ns1:IDFase"/>
                <xsd:element ref="ns1:NROrgao"/>
                <xsd:element ref="ns1:PublicarInternet"/>
                <xsd:element ref="ns1:Sessao"/>
                <xsd:element ref="ns1:SiglaOrgao"/>
                <xsd:element ref="ns1:TipoDocumento"/>
                <xsd:element ref="ns1:TipoIniciativa"/>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DataDocumento" ma:index="8" ma:displayName="Data Documento" ma:format="DateOnly" ma:internalName="DataDocumento">
      <xsd:simpleType>
        <xsd:restriction base="dms:DateTime"/>
      </xsd:simpleType>
    </xsd:element>
    <xsd:element name="NROrdem" ma:index="9" ma:displayName="NR. Ordem" ma:decimals="0" ma:internalName="NROrdem" ma:percentage="FALSE">
      <xsd:simpleType>
        <xsd:restriction base="dms:Number"/>
      </xsd:simpleType>
    </xsd:element>
    <xsd:element name="DesignacaoTipoIniciativa" ma:index="10" ma:displayName="Designação Tipo Iniciativa" ma:internalName="DesignacaoTipoIniciativa">
      <xsd:simpleType>
        <xsd:restriction base="dms:Text"/>
      </xsd:simpleType>
    </xsd:element>
    <xsd:element name="IDIniciativa" ma:index="11" ma:displayName="ID Iniciativa" ma:decimals="0" ma:internalName="IDIniciativa" ma:percentage="FALSE">
      <xsd:simpleType>
        <xsd:restriction base="dms:Number"/>
      </xsd:simpleType>
    </xsd:element>
    <xsd:element name="IDOrgao" ma:index="12" ma:displayName="ID Órgão" ma:decimals="0" ma:internalName="IDOrgao" ma:percentage="FALSE">
      <xsd:simpleType>
        <xsd:restriction base="dms:Number"/>
      </xsd:simpleType>
    </xsd:element>
    <xsd:element name="Legislatura" ma:index="13" ma:displayName="Legislatura" ma:default="XI" ma:internalName="Legislatura">
      <xsd:simpleType>
        <xsd:restriction base="dms:Choice">
          <xsd:enumeration value="XX"/>
          <xsd:enumeration value="XIX"/>
          <xsd:enumeration value="XVIII"/>
          <xsd:enumeration value="XVII"/>
          <xsd:enumeration value="XVI"/>
          <xsd:enumeration value="XV"/>
          <xsd:enumeration value="XIV"/>
          <xsd:enumeration value="XIII"/>
          <xsd:enumeration value="XII"/>
          <xsd:enumeration value="XI"/>
          <xsd:enumeration value="X"/>
          <xsd:enumeration value="IX"/>
          <xsd:enumeration value="VIII"/>
          <xsd:enumeration value="VII"/>
          <xsd:enumeration value="VI"/>
          <xsd:enumeration value="V"/>
          <xsd:enumeration value="IV"/>
          <xsd:enumeration value="III"/>
          <xsd:enumeration value="II"/>
          <xsd:enumeration value="I"/>
        </xsd:restriction>
      </xsd:simpleType>
    </xsd:element>
    <xsd:element name="NRIniciativa" ma:index="14" ma:displayName="Número Iniciativa" ma:decimals="0" ma:internalName="NRIniciativa" ma:percentage="FALSE">
      <xsd:simpleType>
        <xsd:restriction base="dms:Number"/>
      </xsd:simpleType>
    </xsd:element>
    <xsd:element name="IDFase" ma:index="15" ma:displayName="ID Fase" ma:internalName="IDFase">
      <xsd:simpleType>
        <xsd:restriction base="dms:Text"/>
      </xsd:simpleType>
    </xsd:element>
    <xsd:element name="NROrgao" ma:index="16" ma:displayName="Número Órgão" ma:decimals="0" ma:internalName="NROrgao" ma:percentage="FALSE">
      <xsd:simpleType>
        <xsd:restriction base="dms:Number"/>
      </xsd:simpleType>
    </xsd:element>
    <xsd:element name="PublicarInternet" ma:index="17" ma:displayName="Publicar Internet" ma:default="0" ma:internalName="PublicarInternet">
      <xsd:simpleType>
        <xsd:restriction base="dms:Boolean"/>
      </xsd:simpleType>
    </xsd:element>
    <xsd:element name="Sessao" ma:index="18" ma:displayName="Sessão Legislativa" ma:internalName="Sessao">
      <xsd:simpleType>
        <xsd:restriction base="dms:Choice">
          <xsd:enumeration value="1ª"/>
          <xsd:enumeration value="2ª"/>
          <xsd:enumeration value="3ª"/>
          <xsd:enumeration value="4ª"/>
        </xsd:restriction>
      </xsd:simpleType>
    </xsd:element>
    <xsd:element name="SiglaOrgao" ma:index="19" ma:displayName="Sigla Órgão" ma:internalName="SiglaOrgao">
      <xsd:simpleType>
        <xsd:restriction base="dms:Text"/>
      </xsd:simpleType>
    </xsd:element>
    <xsd:element name="TipoDocumento" ma:index="20" ma:displayName="Tipo Documento" ma:internalName="TipoDocumento">
      <xsd:simpleType>
        <xsd:restriction base="dms:Text"/>
      </xsd:simpleType>
    </xsd:element>
    <xsd:element name="TipoIniciativa" ma:index="21" ma:displayName="Tipo Iniciativa" ma:internalName="TipoIniciativa">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Sessao xmlns="http://schemas.microsoft.com/sharepoint/v3">3ª</Sessao>
    <SiglaOrgao xmlns="http://schemas.microsoft.com/sharepoint/v3">CAOTPL</SiglaOrgao>
    <DesignacaoTipoIniciativa xmlns="http://schemas.microsoft.com/sharepoint/v3">Proposta de Lei</DesignacaoTipoIniciativa>
    <PublicarInternet xmlns="http://schemas.microsoft.com/sharepoint/v3">true</PublicarInternet>
    <TipoDocumento xmlns="http://schemas.microsoft.com/sharepoint/v3">Parecer</TipoDocumento>
    <Legislatura xmlns="http://schemas.microsoft.com/sharepoint/v3">XII</Legislatura>
    <DataDocumento xmlns="http://schemas.microsoft.com/sharepoint/v3">2014-02-20T00:00:00+00:00</DataDocumento>
    <TipoIniciativa xmlns="http://schemas.microsoft.com/sharepoint/v3">P</TipoIniciativa>
    <NRIniciativa xmlns="http://schemas.microsoft.com/sharepoint/v3">183</NRIniciativa>
    <IDIniciativa xmlns="http://schemas.microsoft.com/sharepoint/v3">38024</IDIniciativa>
    <NROrgao xmlns="http://schemas.microsoft.com/sharepoint/v3">11</NROrgao>
    <IDOrgao xmlns="http://schemas.microsoft.com/sharepoint/v3">3520</IDOrgao>
    <NROrdem xmlns="http://schemas.microsoft.com/sharepoint/v3">0</NROrdem>
    <IDFase xmlns="http://schemas.microsoft.com/sharepoint/v3">294357</IDFase>
  </documentManagement>
</p:properties>
</file>

<file path=customXml/itemProps1.xml><?xml version="1.0" encoding="utf-8"?>
<ds:datastoreItem xmlns:ds="http://schemas.openxmlformats.org/officeDocument/2006/customXml" ds:itemID="{8C3C309E-2715-44D7-A79E-2ADAAD87A5EF}"/>
</file>

<file path=customXml/itemProps2.xml><?xml version="1.0" encoding="utf-8"?>
<ds:datastoreItem xmlns:ds="http://schemas.openxmlformats.org/officeDocument/2006/customXml" ds:itemID="{C940C3CF-67D1-4CB2-B77A-D4C9BC774B6B}"/>
</file>

<file path=customXml/itemProps3.xml><?xml version="1.0" encoding="utf-8"?>
<ds:datastoreItem xmlns:ds="http://schemas.openxmlformats.org/officeDocument/2006/customXml" ds:itemID="{8B05CE4A-506A-4B52-9EE9-06ACC7624701}"/>
</file>

<file path=docProps/app.xml><?xml version="1.0" encoding="utf-8"?>
<Properties xmlns="http://schemas.openxmlformats.org/officeDocument/2006/extended-properties" xmlns:vt="http://schemas.openxmlformats.org/officeDocument/2006/docPropsVTypes">
  <Template>Office Theme</Template>
  <TotalTime>917</TotalTime>
  <Words>1297</Words>
  <Application>Microsoft Office PowerPoint</Application>
  <PresentationFormat>Custom</PresentationFormat>
  <Paragraphs>297</Paragraphs>
  <Slides>23</Slides>
  <Notes>15</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23</vt:i4>
      </vt:variant>
    </vt:vector>
  </HeadingPairs>
  <TitlesOfParts>
    <vt:vector size="29" baseType="lpstr">
      <vt:lpstr>Arial</vt:lpstr>
      <vt:lpstr>Calibri</vt:lpstr>
      <vt:lpstr>Calibri Light</vt:lpstr>
      <vt:lpstr>Trebuchet MS</vt:lpstr>
      <vt:lpstr>Office Theme</vt:lpstr>
      <vt:lpstr>PHOTO-PAINT</vt:lpstr>
      <vt:lpstr>Assebleia da República Comissão do Ambiente, Ordenamento do Território e Poder Local  Lei de Bases Gerais da Política Pública de Solos, de Ordenamento do Território e de Urbanismo LBGPPSOTU | Proposta de lei nº 183/XII/3.ª</vt:lpstr>
      <vt:lpstr>Estatuto da Ad Urbem | 1994</vt:lpstr>
      <vt:lpstr>Organização da apresentação</vt:lpstr>
      <vt:lpstr>1. Considerações gerais</vt:lpstr>
      <vt:lpstr>1.1   Falta de legitimidade política e técnica</vt:lpstr>
      <vt:lpstr>1.2  Parecer globalmente desfavorável</vt:lpstr>
      <vt:lpstr>2. Inovações</vt:lpstr>
      <vt:lpstr>2.1  Transferências de aproveitamento do solo</vt:lpstr>
      <vt:lpstr>2.2  Dicotomia solo rural/solo urbano (i)</vt:lpstr>
      <vt:lpstr>2.2  Dicotomia solo rural/solo urbano (ii)</vt:lpstr>
      <vt:lpstr>2.3  Criação do “âmbito” intermunicipal (i)</vt:lpstr>
      <vt:lpstr>2.3  Criação do “âmbito” intermunicipal (ii)</vt:lpstr>
      <vt:lpstr>2.4  Programas de equipamentos intermunicipais</vt:lpstr>
      <vt:lpstr>2.5  Monopólio municipal do zonamento do solo</vt:lpstr>
      <vt:lpstr>2.7  Dispensa de licença em áreas abrangidas por PP</vt:lpstr>
      <vt:lpstr>3. Lacunas e omissões</vt:lpstr>
      <vt:lpstr>3.1  Sistema de planeamento em “cascata”</vt:lpstr>
      <vt:lpstr>3.2  Repensar o estatuto do projecto de lotemento</vt:lpstr>
      <vt:lpstr>3.3 Planos de ordenamento rural</vt:lpstr>
      <vt:lpstr>3.2  Onde está o PERU?</vt:lpstr>
      <vt:lpstr>3.3  Alienação do património do Estado e dos municípios</vt:lpstr>
      <vt:lpstr>4. Sugestões</vt:lpstr>
      <vt:lpstr>Desenvolvimento territorial</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da ADURBEM</dc:title>
  <dc:creator>Fernando</dc:creator>
  <cp:lastModifiedBy>Fernando</cp:lastModifiedBy>
  <cp:revision>84</cp:revision>
  <dcterms:created xsi:type="dcterms:W3CDTF">2014-02-10T12:22:04Z</dcterms:created>
  <dcterms:modified xsi:type="dcterms:W3CDTF">2014-02-11T11:11:49Z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0x01010035B001969F5945C5A4C19D8C381FDCD5006C029959DEEEDF418CF7942DABA669EA</vt:lpwstr>
  </property>
  <property fmtid="{D5CDD505-2E9C-101B-9397-08002B2CF9AE}" pid="3" name="Order">
    <vt:r8>61900</vt:r8>
  </property>
</Properties>
</file>