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7" r:id="rId2"/>
    <p:sldId id="273" r:id="rId3"/>
    <p:sldId id="287" r:id="rId4"/>
    <p:sldId id="284" r:id="rId5"/>
    <p:sldId id="291" r:id="rId6"/>
    <p:sldId id="288" r:id="rId7"/>
    <p:sldId id="292" r:id="rId8"/>
    <p:sldId id="293" r:id="rId9"/>
    <p:sldId id="295" r:id="rId10"/>
    <p:sldId id="294" r:id="rId11"/>
    <p:sldId id="296" r:id="rId12"/>
    <p:sldId id="297" r:id="rId13"/>
    <p:sldId id="298" r:id="rId14"/>
    <p:sldId id="285" r:id="rId15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DF3FFF-3A49-4095-BF44-CB16CBA283F7}" type="datetimeFigureOut">
              <a:rPr lang="pt-PT" smtClean="0"/>
              <a:pPr/>
              <a:t>13-02-2014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B25C2B-B9B8-42B9-AE22-AB0CEA96796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25C2B-B9B8-42B9-AE22-AB0CEA96796C}" type="slidenum">
              <a:rPr lang="pt-PT" smtClean="0"/>
              <a:pPr/>
              <a:t>6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ângulo rectângu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grpSp>
        <p:nvGrpSpPr>
          <p:cNvPr id="2" name="Gru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a liv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exão rect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Marcador de Posição d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F8AB9D1-5E54-4A59-B5E6-B58F9838B00B}" type="datetimeFigureOut">
              <a:rPr lang="pt-PT" smtClean="0"/>
              <a:pPr/>
              <a:t>13-02-2014</a:t>
            </a:fld>
            <a:endParaRPr lang="pt-PT"/>
          </a:p>
        </p:txBody>
      </p:sp>
      <p:sp>
        <p:nvSpPr>
          <p:cNvPr id="19" name="Marcador de Posição do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27" name="Marcador de Posição do Número do Diapositivo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D09C1AA-1415-40D3-8EC2-0E46879E090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8AB9D1-5E54-4A59-B5E6-B58F9838B00B}" type="datetimeFigureOut">
              <a:rPr lang="pt-PT" smtClean="0"/>
              <a:pPr/>
              <a:t>13-02-2014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9C1AA-1415-40D3-8EC2-0E46879E090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8AB9D1-5E54-4A59-B5E6-B58F9838B00B}" type="datetimeFigureOut">
              <a:rPr lang="pt-PT" smtClean="0"/>
              <a:pPr/>
              <a:t>13-02-2014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9C1AA-1415-40D3-8EC2-0E46879E090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8AB9D1-5E54-4A59-B5E6-B58F9838B00B}" type="datetimeFigureOut">
              <a:rPr lang="pt-PT" smtClean="0"/>
              <a:pPr/>
              <a:t>13-02-2014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9C1AA-1415-40D3-8EC2-0E46879E090C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8AB9D1-5E54-4A59-B5E6-B58F9838B00B}" type="datetimeFigureOut">
              <a:rPr lang="pt-PT" smtClean="0"/>
              <a:pPr/>
              <a:t>13-02-2014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9C1AA-1415-40D3-8EC2-0E46879E090C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7" name="Divis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ivis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8AB9D1-5E54-4A59-B5E6-B58F9838B00B}" type="datetimeFigureOut">
              <a:rPr lang="pt-PT" smtClean="0"/>
              <a:pPr/>
              <a:t>13-02-2014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9C1AA-1415-40D3-8EC2-0E46879E090C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8AB9D1-5E54-4A59-B5E6-B58F9838B00B}" type="datetimeFigureOut">
              <a:rPr lang="pt-PT" smtClean="0"/>
              <a:pPr/>
              <a:t>13-02-2014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9C1AA-1415-40D3-8EC2-0E46879E090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8AB9D1-5E54-4A59-B5E6-B58F9838B00B}" type="datetimeFigureOut">
              <a:rPr lang="pt-PT" smtClean="0"/>
              <a:pPr/>
              <a:t>13-02-2014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9C1AA-1415-40D3-8EC2-0E46879E090C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F8AB9D1-5E54-4A59-B5E6-B58F9838B00B}" type="datetimeFigureOut">
              <a:rPr lang="pt-PT" smtClean="0"/>
              <a:pPr/>
              <a:t>13-02-2014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9C1AA-1415-40D3-8EC2-0E46879E090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F8AB9D1-5E54-4A59-B5E6-B58F9838B00B}" type="datetimeFigureOut">
              <a:rPr lang="pt-PT" smtClean="0"/>
              <a:pPr/>
              <a:t>13-02-2014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9C1AA-1415-40D3-8EC2-0E46879E090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F8AB9D1-5E54-4A59-B5E6-B58F9838B00B}" type="datetimeFigureOut">
              <a:rPr lang="pt-PT" smtClean="0"/>
              <a:pPr/>
              <a:t>13-02-2014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D09C1AA-1415-40D3-8EC2-0E46879E090C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ângulo rectângu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exão rect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ivis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ivis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ângulo rec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exão rect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Marcador de Posição do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0" name="Marcador de Posição do Tex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F8AB9D1-5E54-4A59-B5E6-B58F9838B00B}" type="datetimeFigureOut">
              <a:rPr lang="pt-PT" smtClean="0"/>
              <a:pPr/>
              <a:t>13-02-2014</a:t>
            </a:fld>
            <a:endParaRPr lang="pt-PT"/>
          </a:p>
        </p:txBody>
      </p:sp>
      <p:sp>
        <p:nvSpPr>
          <p:cNvPr id="22" name="Marcador de Posição do Rodap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18" name="Marcador de Posição do Número do Diapositivo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D09C1AA-1415-40D3-8EC2-0E46879E090C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42910" y="1785926"/>
            <a:ext cx="7772400" cy="1829761"/>
          </a:xfrm>
        </p:spPr>
        <p:txBody>
          <a:bodyPr>
            <a:normAutofit/>
          </a:bodyPr>
          <a:lstStyle/>
          <a:p>
            <a:pPr algn="ctr"/>
            <a:r>
              <a:rPr lang="pt-PT" sz="2400" dirty="0" smtClean="0">
                <a:effectLst/>
              </a:rPr>
              <a:t>Parecer sobre a</a:t>
            </a:r>
            <a:r>
              <a:rPr lang="pt-PT" sz="2400" cap="small" dirty="0" smtClean="0"/>
              <a:t> Proposta de Lei n.º 183/XII - Proposta de Lei de Bases da Política Pública de Solos, de Ordenamento do Território e de Urbanismo</a:t>
            </a:r>
            <a:r>
              <a:rPr lang="pt-PT" sz="2400" dirty="0" smtClean="0"/>
              <a:t/>
            </a:r>
            <a:br>
              <a:rPr lang="pt-PT" sz="2400" dirty="0" smtClean="0"/>
            </a:br>
            <a:endParaRPr lang="pt-PT" sz="24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28596" y="3071810"/>
            <a:ext cx="8215370" cy="2643206"/>
          </a:xfrm>
        </p:spPr>
        <p:txBody>
          <a:bodyPr>
            <a:normAutofit/>
          </a:bodyPr>
          <a:lstStyle/>
          <a:p>
            <a:pPr algn="ctr"/>
            <a:endParaRPr lang="pt-PT" sz="1800" b="1" dirty="0" smtClean="0">
              <a:solidFill>
                <a:srgbClr val="0070C0"/>
              </a:solidFill>
            </a:endParaRPr>
          </a:p>
          <a:p>
            <a:pPr algn="ctr"/>
            <a:r>
              <a:rPr lang="pt-PT" sz="1800" b="1" dirty="0" smtClean="0">
                <a:solidFill>
                  <a:srgbClr val="0070C0"/>
                </a:solidFill>
              </a:rPr>
              <a:t>CONSELHO NACIONAL DO AMBIENTE E DO </a:t>
            </a:r>
            <a:endParaRPr lang="pt-PT" sz="1800" dirty="0" smtClean="0">
              <a:solidFill>
                <a:srgbClr val="0070C0"/>
              </a:solidFill>
            </a:endParaRPr>
          </a:p>
          <a:p>
            <a:pPr algn="ctr"/>
            <a:r>
              <a:rPr lang="pt-PT" sz="1800" b="1" dirty="0" smtClean="0">
                <a:solidFill>
                  <a:srgbClr val="0070C0"/>
                </a:solidFill>
              </a:rPr>
              <a:t>DESENVOLVIMENTO SUSTENTÁVEL</a:t>
            </a:r>
          </a:p>
          <a:p>
            <a:pPr algn="ctr"/>
            <a:endParaRPr lang="pt-PT" sz="1800" b="1" dirty="0" smtClean="0">
              <a:solidFill>
                <a:srgbClr val="0070C0"/>
              </a:solidFill>
            </a:endParaRPr>
          </a:p>
          <a:p>
            <a:pPr algn="ctr"/>
            <a:r>
              <a:rPr lang="pt-PT" sz="1600" b="1" dirty="0" smtClean="0">
                <a:solidFill>
                  <a:srgbClr val="0070C0"/>
                </a:solidFill>
              </a:rPr>
              <a:t>Audição na Comissão de Ambiente, Ordenamento do Território e Poder Local</a:t>
            </a:r>
          </a:p>
          <a:p>
            <a:pPr algn="ctr"/>
            <a:endParaRPr lang="pt-PT" sz="1600" b="1" dirty="0" smtClean="0">
              <a:solidFill>
                <a:srgbClr val="0070C0"/>
              </a:solidFill>
            </a:endParaRPr>
          </a:p>
          <a:p>
            <a:pPr algn="ctr"/>
            <a:r>
              <a:rPr lang="pt-PT" sz="1400" b="1" dirty="0" smtClean="0">
                <a:solidFill>
                  <a:srgbClr val="0070C0"/>
                </a:solidFill>
              </a:rPr>
              <a:t>4 de </a:t>
            </a:r>
            <a:r>
              <a:rPr lang="pt-PT" sz="1400" b="1" dirty="0" err="1" smtClean="0">
                <a:solidFill>
                  <a:srgbClr val="0070C0"/>
                </a:solidFill>
              </a:rPr>
              <a:t>fevereiro</a:t>
            </a:r>
            <a:r>
              <a:rPr lang="pt-PT" sz="1400" b="1" dirty="0" smtClean="0">
                <a:solidFill>
                  <a:srgbClr val="0070C0"/>
                </a:solidFill>
              </a:rPr>
              <a:t> de 2014</a:t>
            </a:r>
            <a:endParaRPr lang="pt-PT" sz="1400" dirty="0" smtClean="0">
              <a:solidFill>
                <a:srgbClr val="0070C0"/>
              </a:solidFill>
            </a:endParaRPr>
          </a:p>
          <a:p>
            <a:endParaRPr lang="pt-PT" dirty="0"/>
          </a:p>
        </p:txBody>
      </p:sp>
      <p:pic>
        <p:nvPicPr>
          <p:cNvPr id="4" name="Imagem 3" descr="CNADS.bmp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29586" y="285728"/>
            <a:ext cx="747713" cy="714380"/>
          </a:xfrm>
          <a:prstGeom prst="rect">
            <a:avLst/>
          </a:prstGeom>
        </p:spPr>
      </p:pic>
      <p:pic>
        <p:nvPicPr>
          <p:cNvPr id="5" name="Imagem 4" descr="ASSEMBLEIA DA REPÚBLIC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857232"/>
            <a:ext cx="14478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NADS.bmp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29586" y="285728"/>
            <a:ext cx="747713" cy="714380"/>
          </a:xfrm>
          <a:prstGeom prst="rect">
            <a:avLst/>
          </a:prstGeom>
        </p:spPr>
      </p:pic>
      <p:pic>
        <p:nvPicPr>
          <p:cNvPr id="5" name="Picture 2" descr="habitats_nova_are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86322"/>
            <a:ext cx="1428727" cy="12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5992"/>
            <a:ext cx="1428728" cy="129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t="4417" r="381"/>
          <a:stretch>
            <a:fillRect/>
          </a:stretch>
        </p:blipFill>
        <p:spPr bwMode="auto">
          <a:xfrm>
            <a:off x="0" y="1000108"/>
            <a:ext cx="1428728" cy="127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 descr="ANGOLA_eSQUEMA_SIG3.bmp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71876"/>
            <a:ext cx="1428728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_ags_map501109a6007540839279f4431a74427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428728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ixaDeTexto 9"/>
          <p:cNvSpPr txBox="1"/>
          <p:nvPr/>
        </p:nvSpPr>
        <p:spPr>
          <a:xfrm>
            <a:off x="1785918" y="142852"/>
            <a:ext cx="6000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Parecer sobre a</a:t>
            </a:r>
            <a:r>
              <a:rPr lang="pt-PT" sz="2000" b="1" cap="small" dirty="0" smtClean="0"/>
              <a:t> Proposta de Lei n.º 183/XII</a:t>
            </a:r>
            <a:endParaRPr lang="pt-PT" sz="2000" b="1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000232" y="1071546"/>
            <a:ext cx="685804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b="1" dirty="0" smtClean="0">
                <a:latin typeface="Arial" pitchFamily="34" charset="0"/>
                <a:cs typeface="Arial" pitchFamily="34" charset="0"/>
              </a:rPr>
              <a:t>v) Deficientes condições de contenção da transformação de solo rural em urbano e expansão de perímetros urbanos</a:t>
            </a:r>
          </a:p>
          <a:p>
            <a:pPr algn="just"/>
            <a:endParaRPr lang="pt-PT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PT" dirty="0" smtClean="0"/>
              <a:t> as condições </a:t>
            </a:r>
            <a:r>
              <a:rPr lang="pt-PT" dirty="0" err="1" smtClean="0"/>
              <a:t>efetivas</a:t>
            </a:r>
            <a:r>
              <a:rPr lang="pt-PT" dirty="0" smtClean="0"/>
              <a:t> de concretização do </a:t>
            </a:r>
            <a:r>
              <a:rPr lang="pt-PT" dirty="0" err="1" smtClean="0"/>
              <a:t>objetivo</a:t>
            </a:r>
            <a:r>
              <a:rPr lang="pt-PT" dirty="0" smtClean="0"/>
              <a:t> de contenção da transformação de solo rural em solo urbano e da expansão dos perímetros urbanos é um dos </a:t>
            </a:r>
            <a:r>
              <a:rPr lang="pt-PT" dirty="0" err="1" smtClean="0"/>
              <a:t>aspetos</a:t>
            </a:r>
            <a:r>
              <a:rPr lang="pt-PT" dirty="0" smtClean="0"/>
              <a:t> mais relevantes desta proposta de lei. Sendo verdade que as disposições mais densas sobre esta questão constituem matéria a integrar nos regimes jurídicos complementares, também é certo que a </a:t>
            </a:r>
            <a:r>
              <a:rPr lang="pt-PT" dirty="0" err="1" smtClean="0"/>
              <a:t>atual</a:t>
            </a:r>
            <a:r>
              <a:rPr lang="pt-PT" dirty="0" smtClean="0"/>
              <a:t> </a:t>
            </a:r>
            <a:r>
              <a:rPr lang="pt-PT" dirty="0" err="1" smtClean="0"/>
              <a:t>redação</a:t>
            </a:r>
            <a:r>
              <a:rPr lang="pt-PT" dirty="0" smtClean="0"/>
              <a:t> da proposta de lei suscita dúvidas, por indefinição ou aparente excesso de abertura a soluções contrárias àquele </a:t>
            </a:r>
            <a:r>
              <a:rPr lang="pt-PT" dirty="0" err="1" smtClean="0"/>
              <a:t>objetivo</a:t>
            </a:r>
            <a:r>
              <a:rPr lang="pt-PT" dirty="0" smtClean="0"/>
              <a:t>, que merecem ponderação </a:t>
            </a:r>
            <a:r>
              <a:rPr lang="pt-PT" sz="1200" dirty="0" smtClean="0"/>
              <a:t>(vide cruzamento </a:t>
            </a:r>
            <a:r>
              <a:rPr lang="pt-PT" sz="1200" dirty="0" err="1" smtClean="0"/>
              <a:t>Art</a:t>
            </a:r>
            <a:r>
              <a:rPr lang="pt-PT" sz="1200" dirty="0" smtClean="0"/>
              <a:t> 10º e 82º </a:t>
            </a:r>
            <a:r>
              <a:rPr lang="pt-PT" sz="1200" dirty="0" err="1" smtClean="0"/>
              <a:t>pgs</a:t>
            </a:r>
            <a:r>
              <a:rPr lang="pt-PT" sz="1200" dirty="0" smtClean="0"/>
              <a:t> 4-5 Parecer CNADS)</a:t>
            </a:r>
            <a:r>
              <a:rPr lang="pt-PT" sz="1000" dirty="0" smtClean="0"/>
              <a:t>. </a:t>
            </a:r>
          </a:p>
          <a:p>
            <a:pPr algn="just">
              <a:buFont typeface="Arial" pitchFamily="34" charset="0"/>
              <a:buChar char="•"/>
            </a:pPr>
            <a:endParaRPr lang="pt-PT" dirty="0" smtClean="0"/>
          </a:p>
          <a:p>
            <a:pPr algn="just">
              <a:buFont typeface="Arial" pitchFamily="34" charset="0"/>
              <a:buChar char="•"/>
            </a:pPr>
            <a:r>
              <a:rPr lang="pt-PT" dirty="0" smtClean="0"/>
              <a:t> articulação com instrumentos fiscais sobre imobiliário a necessitar de ponderação/clarificação </a:t>
            </a:r>
            <a:r>
              <a:rPr lang="pt-PT" sz="1100" dirty="0" smtClean="0"/>
              <a:t>(vide </a:t>
            </a:r>
            <a:r>
              <a:rPr lang="pt-PT" sz="1100" dirty="0" err="1" smtClean="0"/>
              <a:t>pgs</a:t>
            </a:r>
            <a:r>
              <a:rPr lang="pt-PT" sz="1100" dirty="0" smtClean="0"/>
              <a:t>. 11-14 Parecer CNADS)</a:t>
            </a:r>
            <a:r>
              <a:rPr lang="pt-PT" sz="1000" dirty="0" smtClean="0"/>
              <a:t>.</a:t>
            </a:r>
          </a:p>
          <a:p>
            <a:pPr algn="just"/>
            <a:endParaRPr lang="pt-PT" dirty="0" smtClean="0"/>
          </a:p>
          <a:p>
            <a:pPr algn="just"/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NADS.bmp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29586" y="285728"/>
            <a:ext cx="747713" cy="714380"/>
          </a:xfrm>
          <a:prstGeom prst="rect">
            <a:avLst/>
          </a:prstGeom>
        </p:spPr>
      </p:pic>
      <p:pic>
        <p:nvPicPr>
          <p:cNvPr id="5" name="Picture 2" descr="habitats_nova_are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86322"/>
            <a:ext cx="1428727" cy="12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5992"/>
            <a:ext cx="1428728" cy="129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t="4417" r="381"/>
          <a:stretch>
            <a:fillRect/>
          </a:stretch>
        </p:blipFill>
        <p:spPr bwMode="auto">
          <a:xfrm>
            <a:off x="0" y="1000108"/>
            <a:ext cx="1428728" cy="127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 descr="ANGOLA_eSQUEMA_SIG3.bmp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71876"/>
            <a:ext cx="1428728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_ags_map501109a6007540839279f4431a74427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428728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ixaDeTexto 9"/>
          <p:cNvSpPr txBox="1"/>
          <p:nvPr/>
        </p:nvSpPr>
        <p:spPr>
          <a:xfrm>
            <a:off x="1785918" y="142852"/>
            <a:ext cx="6000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Parecer sobre a</a:t>
            </a:r>
            <a:r>
              <a:rPr lang="pt-PT" sz="2000" b="1" cap="small" dirty="0" smtClean="0"/>
              <a:t> Proposta de Lei n.º 183/XII</a:t>
            </a:r>
            <a:endParaRPr lang="pt-PT" sz="2000" b="1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1714480" y="1071546"/>
            <a:ext cx="678661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b="1" dirty="0" smtClean="0">
                <a:latin typeface="Arial" pitchFamily="34" charset="0"/>
                <a:cs typeface="Arial" pitchFamily="34" charset="0"/>
              </a:rPr>
              <a:t>vi) Promoção da simplificação, segurança jurídica e </a:t>
            </a:r>
            <a:r>
              <a:rPr lang="pt-PT" b="1" dirty="0" err="1" smtClean="0">
                <a:latin typeface="Arial" pitchFamily="34" charset="0"/>
                <a:cs typeface="Arial" pitchFamily="34" charset="0"/>
              </a:rPr>
              <a:t>proteção</a:t>
            </a:r>
            <a:r>
              <a:rPr lang="pt-PT" b="1" dirty="0" smtClean="0">
                <a:latin typeface="Arial" pitchFamily="34" charset="0"/>
                <a:cs typeface="Arial" pitchFamily="34" charset="0"/>
              </a:rPr>
              <a:t> da confiança</a:t>
            </a:r>
          </a:p>
          <a:p>
            <a:pPr algn="just"/>
            <a:endParaRPr lang="pt-PT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PT" dirty="0" smtClean="0"/>
              <a:t>a expectativa de os planos </a:t>
            </a:r>
            <a:r>
              <a:rPr lang="pt-PT" dirty="0" err="1" smtClean="0"/>
              <a:t>diretores</a:t>
            </a:r>
            <a:r>
              <a:rPr lang="pt-PT" dirty="0" smtClean="0"/>
              <a:t> municipais (ou intermunicipais, caso existam) poderem funcionar como “plano único” para o cidadão, quando a verdade é que os planos de pormenor e os planos de urbanização, justamente os que têm maior densidade dispositiva em termos de normas vinculativas dos particulares, não serão integrados no plano </a:t>
            </a:r>
            <a:r>
              <a:rPr lang="pt-PT" dirty="0" err="1" smtClean="0"/>
              <a:t>diretor</a:t>
            </a:r>
            <a:r>
              <a:rPr lang="pt-PT" dirty="0" smtClean="0"/>
              <a:t>, caso a sua aprovação seja posterior à entrada em vigor deste último;</a:t>
            </a:r>
          </a:p>
          <a:p>
            <a:pPr algn="just">
              <a:buFont typeface="Arial" pitchFamily="34" charset="0"/>
              <a:buChar char="•"/>
            </a:pPr>
            <a:endParaRPr lang="pt-PT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PT" dirty="0" smtClean="0">
                <a:latin typeface="Arial" pitchFamily="34" charset="0"/>
                <a:cs typeface="Arial" pitchFamily="34" charset="0"/>
              </a:rPr>
              <a:t>a proposta de lei é escassa quanto à prevenção e redução de riscos </a:t>
            </a:r>
            <a:r>
              <a:rPr lang="pt-PT" dirty="0" err="1" smtClean="0">
                <a:latin typeface="Arial" pitchFamily="34" charset="0"/>
                <a:cs typeface="Arial" pitchFamily="34" charset="0"/>
              </a:rPr>
              <a:t>coletivos</a:t>
            </a:r>
            <a:r>
              <a:rPr lang="pt-PT" dirty="0" smtClean="0">
                <a:latin typeface="Arial" pitchFamily="34" charset="0"/>
                <a:cs typeface="Arial" pitchFamily="34" charset="0"/>
              </a:rPr>
              <a:t> e omissa quer em relação à redistribuição de encargos e benefícios neste domínio quer no que toca à responsabilização civil e criminal.</a:t>
            </a:r>
            <a:endParaRPr lang="pt-PT" b="1" dirty="0" smtClean="0">
              <a:latin typeface="Arial" pitchFamily="34" charset="0"/>
              <a:cs typeface="Arial" pitchFamily="34" charset="0"/>
            </a:endParaRPr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NADS.bmp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29586" y="285728"/>
            <a:ext cx="747713" cy="714380"/>
          </a:xfrm>
          <a:prstGeom prst="rect">
            <a:avLst/>
          </a:prstGeom>
        </p:spPr>
      </p:pic>
      <p:pic>
        <p:nvPicPr>
          <p:cNvPr id="5" name="Picture 2" descr="habitats_nova_are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86322"/>
            <a:ext cx="1428727" cy="12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5992"/>
            <a:ext cx="1428728" cy="129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t="4417" r="381"/>
          <a:stretch>
            <a:fillRect/>
          </a:stretch>
        </p:blipFill>
        <p:spPr bwMode="auto">
          <a:xfrm>
            <a:off x="0" y="1000108"/>
            <a:ext cx="1428728" cy="127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 descr="ANGOLA_eSQUEMA_SIG3.bmp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71876"/>
            <a:ext cx="1428728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_ags_map501109a6007540839279f4431a74427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428728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ixaDeTexto 9"/>
          <p:cNvSpPr txBox="1"/>
          <p:nvPr/>
        </p:nvSpPr>
        <p:spPr>
          <a:xfrm>
            <a:off x="1785918" y="142852"/>
            <a:ext cx="6000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Parecer sobre a</a:t>
            </a:r>
            <a:r>
              <a:rPr lang="pt-PT" sz="2000" b="1" cap="small" dirty="0" smtClean="0"/>
              <a:t> Proposta de Lei n.º 183/XII</a:t>
            </a:r>
            <a:endParaRPr lang="pt-PT" sz="2000" b="1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1571604" y="1000108"/>
            <a:ext cx="71438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b="1" dirty="0" err="1" smtClean="0">
                <a:cs typeface="Arial" pitchFamily="34" charset="0"/>
              </a:rPr>
              <a:t>vii</a:t>
            </a:r>
            <a:r>
              <a:rPr lang="pt-PT" b="1" dirty="0" smtClean="0">
                <a:cs typeface="Arial" pitchFamily="34" charset="0"/>
              </a:rPr>
              <a:t>) Complexidade e exequibilidade do processo de transposição de </a:t>
            </a:r>
            <a:r>
              <a:rPr lang="pt-PT" b="1" dirty="0" err="1" smtClean="0">
                <a:cs typeface="Arial" pitchFamily="34" charset="0"/>
              </a:rPr>
              <a:t>PEOT´s</a:t>
            </a:r>
            <a:r>
              <a:rPr lang="pt-PT" b="1" dirty="0" smtClean="0">
                <a:cs typeface="Arial" pitchFamily="34" charset="0"/>
              </a:rPr>
              <a:t> para PDM ou </a:t>
            </a:r>
            <a:r>
              <a:rPr lang="pt-PT" b="1" dirty="0" err="1" smtClean="0">
                <a:cs typeface="Arial" pitchFamily="34" charset="0"/>
              </a:rPr>
              <a:t>PDIM’s</a:t>
            </a:r>
            <a:endParaRPr lang="pt-PT" b="1" dirty="0" smtClean="0">
              <a:cs typeface="Arial" pitchFamily="34" charset="0"/>
            </a:endParaRPr>
          </a:p>
          <a:p>
            <a:pPr algn="just"/>
            <a:endParaRPr lang="pt-PT" b="1" dirty="0" smtClean="0"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PT" dirty="0" smtClean="0"/>
              <a:t>complexidade do processo de transposição das normas vinculativas de particulares dos </a:t>
            </a:r>
            <a:r>
              <a:rPr lang="pt-PT" dirty="0" err="1" smtClean="0"/>
              <a:t>PEOT’s</a:t>
            </a:r>
            <a:r>
              <a:rPr lang="pt-PT" dirty="0" smtClean="0"/>
              <a:t> para os planos </a:t>
            </a:r>
            <a:r>
              <a:rPr lang="pt-PT" dirty="0" err="1" smtClean="0"/>
              <a:t>diretores</a:t>
            </a:r>
            <a:r>
              <a:rPr lang="pt-PT" dirty="0" smtClean="0"/>
              <a:t> municipais e intermunicipais. Os procedimentos propostos e a calendarização prevista suscitam sérias dúvidas. </a:t>
            </a:r>
          </a:p>
          <a:p>
            <a:pPr algn="just"/>
            <a:endParaRPr lang="pt-PT" dirty="0" smtClean="0"/>
          </a:p>
          <a:p>
            <a:pPr algn="just">
              <a:buFont typeface="Arial" pitchFamily="34" charset="0"/>
              <a:buChar char="•"/>
            </a:pPr>
            <a:r>
              <a:rPr lang="pt-PT" dirty="0" smtClean="0"/>
              <a:t> levanta-se questão fundamental: a “dissolução” dos </a:t>
            </a:r>
            <a:r>
              <a:rPr lang="pt-PT" dirty="0" err="1" smtClean="0"/>
              <a:t>PEOT’s</a:t>
            </a:r>
            <a:r>
              <a:rPr lang="pt-PT" dirty="0" smtClean="0"/>
              <a:t> em “</a:t>
            </a:r>
            <a:r>
              <a:rPr lang="pt-PT" dirty="0" err="1" smtClean="0"/>
              <a:t>Programas</a:t>
            </a:r>
            <a:r>
              <a:rPr lang="pt-PT" dirty="0" err="1" smtClean="0">
                <a:cs typeface="Arial" pitchFamily="34" charset="0"/>
              </a:rPr>
              <a:t>“</a:t>
            </a:r>
            <a:r>
              <a:rPr lang="pt-PT" dirty="0" smtClean="0">
                <a:cs typeface="Arial" pitchFamily="34" charset="0"/>
              </a:rPr>
              <a:t>. Ora, a verdadeira justificação da existência de PEOT (em particular, POAP, POOC, POE e POA) corresponde ao dever do Estado salvaguardar os “bens comuns”, em particular o património natural e paisagístico (decorrendo precisamente da LBA 11/87), numa visão nacional ou regional (Regiões Autónomas), que ultrapassa em muito a lógica municipal ou intermunicipal. </a:t>
            </a:r>
          </a:p>
          <a:p>
            <a:pPr algn="just"/>
            <a:endParaRPr lang="pt-PT" b="1" dirty="0" smtClean="0">
              <a:cs typeface="Arial" pitchFamily="34" charset="0"/>
            </a:endParaRPr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NADS.bmp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29586" y="285728"/>
            <a:ext cx="747713" cy="714380"/>
          </a:xfrm>
          <a:prstGeom prst="rect">
            <a:avLst/>
          </a:prstGeom>
        </p:spPr>
      </p:pic>
      <p:pic>
        <p:nvPicPr>
          <p:cNvPr id="5" name="Picture 2" descr="habitats_nova_are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86322"/>
            <a:ext cx="1428727" cy="12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5992"/>
            <a:ext cx="1428728" cy="129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t="4417" r="381"/>
          <a:stretch>
            <a:fillRect/>
          </a:stretch>
        </p:blipFill>
        <p:spPr bwMode="auto">
          <a:xfrm>
            <a:off x="0" y="1000108"/>
            <a:ext cx="1428728" cy="127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 descr="ANGOLA_eSQUEMA_SIG3.bmp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71876"/>
            <a:ext cx="1428728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_ags_map501109a6007540839279f4431a74427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428728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ixaDeTexto 9"/>
          <p:cNvSpPr txBox="1"/>
          <p:nvPr/>
        </p:nvSpPr>
        <p:spPr>
          <a:xfrm>
            <a:off x="1785918" y="142852"/>
            <a:ext cx="6000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Parecer sobre a</a:t>
            </a:r>
            <a:r>
              <a:rPr lang="pt-PT" sz="2000" b="1" cap="small" dirty="0" smtClean="0"/>
              <a:t> Proposta de Lei n.º 183/XII</a:t>
            </a:r>
            <a:endParaRPr lang="pt-PT" sz="2000" b="1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1857356" y="1500174"/>
            <a:ext cx="62151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3. Recomendação Final</a:t>
            </a:r>
          </a:p>
          <a:p>
            <a:endParaRPr lang="pt-PT" dirty="0" smtClean="0"/>
          </a:p>
          <a:p>
            <a:pPr algn="just"/>
            <a:r>
              <a:rPr lang="pt-PT" dirty="0" smtClean="0"/>
              <a:t>O CNADS, reiterando a convicção na oportunidade da iniciativa e partilhando os princípios básicos subjacentes e consensuais na sociedade, recomenda vivamente um aprofundamento e ponderação da proposta em função das fragilidades apontadas, remetendo para as sugestões indicadas no parecer e manifestando a disponibilidade para colaboração subsequente.</a:t>
            </a: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NADS.bmp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29586" y="285728"/>
            <a:ext cx="747713" cy="714380"/>
          </a:xfrm>
          <a:prstGeom prst="rect">
            <a:avLst/>
          </a:prstGeom>
        </p:spPr>
      </p:pic>
      <p:pic>
        <p:nvPicPr>
          <p:cNvPr id="5" name="Picture 2" descr="habitats_nova_are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86322"/>
            <a:ext cx="1428727" cy="12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5992"/>
            <a:ext cx="1428728" cy="129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t="4417" r="381"/>
          <a:stretch>
            <a:fillRect/>
          </a:stretch>
        </p:blipFill>
        <p:spPr bwMode="auto">
          <a:xfrm>
            <a:off x="0" y="1000108"/>
            <a:ext cx="1428728" cy="127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 descr="ANGOLA_eSQUEMA_SIG3.bmp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71876"/>
            <a:ext cx="1428728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_ags_map501109a6007540839279f4431a74427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428728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ixaDeTexto 9"/>
          <p:cNvSpPr txBox="1"/>
          <p:nvPr/>
        </p:nvSpPr>
        <p:spPr>
          <a:xfrm>
            <a:off x="1785918" y="142852"/>
            <a:ext cx="6000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Parecer sobre a</a:t>
            </a:r>
            <a:r>
              <a:rPr lang="pt-PT" sz="2000" b="1" cap="small" dirty="0" smtClean="0"/>
              <a:t> Proposta de Lei n.º 183/XII</a:t>
            </a:r>
            <a:endParaRPr lang="pt-PT" sz="2000" b="1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3071802" y="2285992"/>
            <a:ext cx="35004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 smtClean="0"/>
              <a:t>FIM</a:t>
            </a:r>
          </a:p>
          <a:p>
            <a:pPr algn="ctr"/>
            <a:r>
              <a:rPr lang="pt-PT" sz="3200" dirty="0" smtClean="0"/>
              <a:t>Obrigado</a:t>
            </a:r>
            <a:endParaRPr lang="pt-PT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NADS.bmp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29586" y="285728"/>
            <a:ext cx="747713" cy="714380"/>
          </a:xfrm>
          <a:prstGeom prst="rect">
            <a:avLst/>
          </a:prstGeom>
        </p:spPr>
      </p:pic>
      <p:pic>
        <p:nvPicPr>
          <p:cNvPr id="5" name="Picture 2" descr="habitats_nova_are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86322"/>
            <a:ext cx="1428727" cy="12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5992"/>
            <a:ext cx="1428728" cy="129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t="4417" r="381"/>
          <a:stretch>
            <a:fillRect/>
          </a:stretch>
        </p:blipFill>
        <p:spPr bwMode="auto">
          <a:xfrm>
            <a:off x="0" y="1000108"/>
            <a:ext cx="1428728" cy="127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 descr="ANGOLA_eSQUEMA_SIG3.bmp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71876"/>
            <a:ext cx="1428728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_ags_map501109a6007540839279f4431a74427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428728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ixaDeTexto 9"/>
          <p:cNvSpPr txBox="1"/>
          <p:nvPr/>
        </p:nvSpPr>
        <p:spPr>
          <a:xfrm>
            <a:off x="1785918" y="142852"/>
            <a:ext cx="6000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Parecer sobre a</a:t>
            </a:r>
            <a:r>
              <a:rPr lang="pt-PT" sz="2000" b="1" cap="small" dirty="0" smtClean="0"/>
              <a:t> Proposta de Lei n.º 183/XII</a:t>
            </a:r>
            <a:endParaRPr lang="pt-PT" sz="2000" b="1" dirty="0"/>
          </a:p>
        </p:txBody>
      </p:sp>
      <p:sp>
        <p:nvSpPr>
          <p:cNvPr id="11" name="Rectângulo 10"/>
          <p:cNvSpPr/>
          <p:nvPr/>
        </p:nvSpPr>
        <p:spPr>
          <a:xfrm>
            <a:off x="1500166" y="1000108"/>
            <a:ext cx="7286676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2000" b="1" dirty="0" smtClean="0">
                <a:cs typeface="Arial" pitchFamily="34" charset="0"/>
              </a:rPr>
              <a:t>1. Considerações Prévias</a:t>
            </a:r>
          </a:p>
          <a:p>
            <a:pPr algn="just">
              <a:buNone/>
            </a:pPr>
            <a:r>
              <a:rPr lang="pt-PT" dirty="0" smtClean="0">
                <a:cs typeface="Arial" pitchFamily="34" charset="0"/>
              </a:rPr>
              <a:t>O CNADS saúda a presente iniciativa legislativa, que visa uma gestão do território com base em princípios que reúnem hoje um consenso alargado na sociedade portuguesa: </a:t>
            </a:r>
          </a:p>
          <a:p>
            <a:pPr algn="just">
              <a:buNone/>
            </a:pPr>
            <a:r>
              <a:rPr lang="pt-PT" dirty="0" smtClean="0">
                <a:cs typeface="Arial" pitchFamily="34" charset="0"/>
              </a:rPr>
              <a:t>i) Melhor integração das políticas ambientais nas políticas de ordenamento do território e de urbanismo; </a:t>
            </a:r>
          </a:p>
          <a:p>
            <a:pPr algn="just">
              <a:buNone/>
            </a:pPr>
            <a:r>
              <a:rPr lang="pt-PT" dirty="0" err="1" smtClean="0">
                <a:cs typeface="Arial" pitchFamily="34" charset="0"/>
              </a:rPr>
              <a:t>ii</a:t>
            </a:r>
            <a:r>
              <a:rPr lang="pt-PT" dirty="0" smtClean="0">
                <a:cs typeface="Arial" pitchFamily="34" charset="0"/>
              </a:rPr>
              <a:t>) Melhor articulação do ordenamento do território com os instrumentos fiscais que incidem sobre o imobiliário enquanto instrumentos de política de solos;</a:t>
            </a:r>
          </a:p>
          <a:p>
            <a:pPr algn="just">
              <a:buNone/>
            </a:pPr>
            <a:r>
              <a:rPr lang="pt-PT" dirty="0" smtClean="0">
                <a:cs typeface="Arial" pitchFamily="34" charset="0"/>
              </a:rPr>
              <a:t> </a:t>
            </a:r>
            <a:r>
              <a:rPr lang="pt-PT" dirty="0" err="1" smtClean="0">
                <a:cs typeface="Arial" pitchFamily="34" charset="0"/>
              </a:rPr>
              <a:t>iii</a:t>
            </a:r>
            <a:r>
              <a:rPr lang="pt-PT" dirty="0" smtClean="0">
                <a:cs typeface="Arial" pitchFamily="34" charset="0"/>
              </a:rPr>
              <a:t>) Maior disciplina dos processos de criação de solo urbano; </a:t>
            </a:r>
          </a:p>
          <a:p>
            <a:pPr algn="just">
              <a:buNone/>
            </a:pPr>
            <a:r>
              <a:rPr lang="pt-PT" dirty="0" err="1" smtClean="0">
                <a:cs typeface="Arial" pitchFamily="34" charset="0"/>
              </a:rPr>
              <a:t>iv</a:t>
            </a:r>
            <a:r>
              <a:rPr lang="pt-PT" dirty="0" smtClean="0">
                <a:cs typeface="Arial" pitchFamily="34" charset="0"/>
              </a:rPr>
              <a:t>) Reforço da capacidade de intervenção no solo por parte do Estado, das Regiões Autónomas e das autarquias locais; </a:t>
            </a:r>
          </a:p>
          <a:p>
            <a:pPr algn="just">
              <a:buNone/>
            </a:pPr>
            <a:r>
              <a:rPr lang="pt-PT" dirty="0" smtClean="0">
                <a:cs typeface="Arial" pitchFamily="34" charset="0"/>
              </a:rPr>
              <a:t>v) Reforço da cooperação intermunicipal;</a:t>
            </a:r>
          </a:p>
          <a:p>
            <a:pPr algn="just">
              <a:buNone/>
            </a:pPr>
            <a:r>
              <a:rPr lang="pt-PT" dirty="0" smtClean="0">
                <a:cs typeface="Arial" pitchFamily="34" charset="0"/>
              </a:rPr>
              <a:t>vi) Promoção da simplificação, segurança jurídica e </a:t>
            </a:r>
            <a:r>
              <a:rPr lang="pt-PT" dirty="0" err="1" smtClean="0">
                <a:cs typeface="Arial" pitchFamily="34" charset="0"/>
              </a:rPr>
              <a:t>proteção</a:t>
            </a:r>
            <a:r>
              <a:rPr lang="pt-PT" dirty="0" smtClean="0">
                <a:cs typeface="Arial" pitchFamily="34" charset="0"/>
              </a:rPr>
              <a:t> da confiança; </a:t>
            </a:r>
          </a:p>
          <a:p>
            <a:pPr algn="just">
              <a:buNone/>
            </a:pPr>
            <a:r>
              <a:rPr lang="pt-PT" dirty="0" err="1" smtClean="0">
                <a:cs typeface="Arial" pitchFamily="34" charset="0"/>
              </a:rPr>
              <a:t>vii</a:t>
            </a:r>
            <a:r>
              <a:rPr lang="pt-PT" dirty="0" smtClean="0">
                <a:cs typeface="Arial" pitchFamily="34" charset="0"/>
              </a:rPr>
              <a:t>) Agilização do funcionamento do sistema de planeamento e melhoria das condições da sua operatividade. </a:t>
            </a:r>
          </a:p>
          <a:p>
            <a:pPr algn="just">
              <a:buNone/>
            </a:pPr>
            <a:endParaRPr lang="pt-PT" dirty="0" smtClean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NADS.bmp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29586" y="285728"/>
            <a:ext cx="747713" cy="714380"/>
          </a:xfrm>
          <a:prstGeom prst="rect">
            <a:avLst/>
          </a:prstGeom>
        </p:spPr>
      </p:pic>
      <p:pic>
        <p:nvPicPr>
          <p:cNvPr id="5" name="Picture 2" descr="habitats_nova_are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86322"/>
            <a:ext cx="1428727" cy="12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5992"/>
            <a:ext cx="1428728" cy="129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t="4417" r="381"/>
          <a:stretch>
            <a:fillRect/>
          </a:stretch>
        </p:blipFill>
        <p:spPr bwMode="auto">
          <a:xfrm>
            <a:off x="0" y="1000108"/>
            <a:ext cx="1428728" cy="127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 descr="ANGOLA_eSQUEMA_SIG3.bmp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71876"/>
            <a:ext cx="1428728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_ags_map501109a6007540839279f4431a74427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428728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ixaDeTexto 9"/>
          <p:cNvSpPr txBox="1"/>
          <p:nvPr/>
        </p:nvSpPr>
        <p:spPr>
          <a:xfrm>
            <a:off x="1785918" y="142852"/>
            <a:ext cx="6000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Parecer sobre a</a:t>
            </a:r>
            <a:r>
              <a:rPr lang="pt-PT" sz="2000" b="1" cap="small" dirty="0" smtClean="0"/>
              <a:t> Proposta de Lei n.º 183/XII</a:t>
            </a:r>
            <a:endParaRPr lang="pt-PT" sz="2000" b="1" dirty="0"/>
          </a:p>
        </p:txBody>
      </p:sp>
      <p:sp>
        <p:nvSpPr>
          <p:cNvPr id="12" name="Rectangle 11"/>
          <p:cNvSpPr/>
          <p:nvPr/>
        </p:nvSpPr>
        <p:spPr>
          <a:xfrm>
            <a:off x="1571604" y="1142984"/>
            <a:ext cx="69294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b="1" dirty="0" smtClean="0">
                <a:latin typeface="Arial" pitchFamily="34" charset="0"/>
                <a:cs typeface="Arial" pitchFamily="34" charset="0"/>
              </a:rPr>
              <a:t>1. Considerações Prévias (II)</a:t>
            </a:r>
          </a:p>
          <a:p>
            <a:pPr algn="just"/>
            <a:endParaRPr lang="pt-PT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pt-PT" dirty="0" smtClean="0"/>
              <a:t>O CNADS saúda a revisão da designada Lei de Solos, subscreve genericamente o conjunto de orientações expressas na exposição de motivos que acompanha a Proposta de Lei n.º 183/XII e congratula-se, em especial, com a introdução de uma secção específica sobre o regime económico e financeiro numa Lei de Bases da Política Pública de Solos, de Ordenamento do Território e de Urbanismo, convicto de que as disposições aí consagradas contribuirão para aumentar a capacidade de execução do sistema de gestão territorial.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00166" y="4643446"/>
            <a:ext cx="73581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dirty="0" smtClean="0"/>
              <a:t>Contudo, justificar-se-ia que a preparação desta proposta de lei tivesse sido precedida pela elaboração, pela </a:t>
            </a:r>
            <a:r>
              <a:rPr lang="pt-PT" dirty="0" err="1" smtClean="0"/>
              <a:t>Direção-Geral</a:t>
            </a:r>
            <a:r>
              <a:rPr lang="pt-PT" dirty="0" smtClean="0"/>
              <a:t> do Território, de um Relatório sobre o Estado do Ordenamento do Território Nacional,  a eficácia e/ou fragilidades da Lei 48/98, 15 anos após a sua entrada em vigor.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NADS.bmp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29586" y="285728"/>
            <a:ext cx="747713" cy="714380"/>
          </a:xfrm>
          <a:prstGeom prst="rect">
            <a:avLst/>
          </a:prstGeom>
        </p:spPr>
      </p:pic>
      <p:pic>
        <p:nvPicPr>
          <p:cNvPr id="5" name="Picture 2" descr="habitats_nova_are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86322"/>
            <a:ext cx="1428727" cy="12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5992"/>
            <a:ext cx="1428728" cy="129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t="4417" r="381"/>
          <a:stretch>
            <a:fillRect/>
          </a:stretch>
        </p:blipFill>
        <p:spPr bwMode="auto">
          <a:xfrm>
            <a:off x="0" y="1000108"/>
            <a:ext cx="1428728" cy="127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 descr="ANGOLA_eSQUEMA_SIG3.bmp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71876"/>
            <a:ext cx="1428728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_ags_map501109a6007540839279f4431a74427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428728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ixaDeTexto 9"/>
          <p:cNvSpPr txBox="1"/>
          <p:nvPr/>
        </p:nvSpPr>
        <p:spPr>
          <a:xfrm>
            <a:off x="1785918" y="142852"/>
            <a:ext cx="6000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Parecer sobre a</a:t>
            </a:r>
            <a:r>
              <a:rPr lang="pt-PT" sz="2000" b="1" cap="small" dirty="0" smtClean="0"/>
              <a:t> Proposta de Lei n.º 183/XII</a:t>
            </a:r>
            <a:endParaRPr lang="pt-PT" sz="2000" b="1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1714480" y="1000108"/>
            <a:ext cx="72866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b="1" dirty="0" smtClean="0">
                <a:cs typeface="Arial" pitchFamily="34" charset="0"/>
              </a:rPr>
              <a:t>2.  Análise da proposta</a:t>
            </a:r>
          </a:p>
          <a:p>
            <a:pPr algn="just"/>
            <a:endParaRPr lang="pt-PT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pt-PT" dirty="0" smtClean="0">
                <a:cs typeface="Arial" pitchFamily="34" charset="0"/>
              </a:rPr>
              <a:t>Da análise efectuada resultam 7 fragilidades fundamentais:</a:t>
            </a:r>
          </a:p>
          <a:p>
            <a:pPr algn="just"/>
            <a:endParaRPr lang="pt-PT" dirty="0" smtClean="0">
              <a:cs typeface="Arial" pitchFamily="34" charset="0"/>
            </a:endParaRPr>
          </a:p>
          <a:p>
            <a:pPr marL="400050" indent="-400050" algn="just">
              <a:buAutoNum type="romanLcParenR"/>
            </a:pPr>
            <a:r>
              <a:rPr lang="pt-PT" dirty="0" smtClean="0">
                <a:cs typeface="Arial" pitchFamily="34" charset="0"/>
              </a:rPr>
              <a:t>Deficiente conceito de solo e seu uso;</a:t>
            </a:r>
          </a:p>
          <a:p>
            <a:pPr marL="400050" indent="-400050" algn="just">
              <a:buAutoNum type="romanLcParenR"/>
            </a:pPr>
            <a:r>
              <a:rPr lang="pt-PT" dirty="0" smtClean="0">
                <a:cs typeface="Arial" pitchFamily="34" charset="0"/>
              </a:rPr>
              <a:t>Visão excessivamente </a:t>
            </a:r>
            <a:r>
              <a:rPr lang="pt-PT" dirty="0" err="1" smtClean="0">
                <a:cs typeface="Arial" pitchFamily="34" charset="0"/>
              </a:rPr>
              <a:t>urbanocêntrica</a:t>
            </a:r>
            <a:r>
              <a:rPr lang="pt-PT" dirty="0" smtClean="0">
                <a:cs typeface="Arial" pitchFamily="34" charset="0"/>
              </a:rPr>
              <a:t>, não integrada e (ecos)sistémica;</a:t>
            </a:r>
          </a:p>
          <a:p>
            <a:pPr marL="400050" indent="-400050" algn="just">
              <a:buAutoNum type="romanLcParenR"/>
            </a:pPr>
            <a:r>
              <a:rPr lang="pt-PT" dirty="0" smtClean="0">
                <a:cs typeface="Arial" pitchFamily="34" charset="0"/>
              </a:rPr>
              <a:t>Excessiva densificação da componente solos face à ausência de conceitos programáticos em Ordenamento do Território e Planeamento;</a:t>
            </a:r>
          </a:p>
          <a:p>
            <a:pPr marL="400050" indent="-400050" algn="just">
              <a:buAutoNum type="romanLcParenR"/>
            </a:pPr>
            <a:r>
              <a:rPr lang="pt-PT" dirty="0" smtClean="0">
                <a:cs typeface="Arial" pitchFamily="34" charset="0"/>
              </a:rPr>
              <a:t>Desarticulação com legislação conexa, em particular com o espaço marítimo;</a:t>
            </a:r>
          </a:p>
          <a:p>
            <a:pPr marL="400050" indent="-400050" algn="just">
              <a:buAutoNum type="romanLcParenR"/>
            </a:pPr>
            <a:r>
              <a:rPr lang="pt-PT" dirty="0" smtClean="0">
                <a:cs typeface="Arial" pitchFamily="34" charset="0"/>
              </a:rPr>
              <a:t>Deficientes condições de contenção da transformação de solo rural em urbano e expansão de perímetros urbanos;</a:t>
            </a:r>
          </a:p>
          <a:p>
            <a:pPr marL="400050" indent="-400050" algn="just">
              <a:buAutoNum type="romanLcParenR"/>
            </a:pPr>
            <a:r>
              <a:rPr lang="pt-PT" dirty="0" smtClean="0">
                <a:cs typeface="Arial" pitchFamily="34" charset="0"/>
              </a:rPr>
              <a:t>Deficiente coerência do objectivo “Plano Único” podendo redundar num sistema mais complexo e inseguro;</a:t>
            </a:r>
          </a:p>
          <a:p>
            <a:pPr marL="400050" indent="-400050" algn="just">
              <a:buAutoNum type="romanLcParenR"/>
            </a:pPr>
            <a:r>
              <a:rPr lang="pt-PT" dirty="0" smtClean="0">
                <a:cs typeface="Arial" pitchFamily="34" charset="0"/>
              </a:rPr>
              <a:t>Complexidade e exequibilidade do processo de transposição de </a:t>
            </a:r>
            <a:r>
              <a:rPr lang="pt-PT" dirty="0" err="1" smtClean="0">
                <a:cs typeface="Arial" pitchFamily="34" charset="0"/>
              </a:rPr>
              <a:t>PEOT´s</a:t>
            </a:r>
            <a:r>
              <a:rPr lang="pt-PT" dirty="0" smtClean="0">
                <a:cs typeface="Arial" pitchFamily="34" charset="0"/>
              </a:rPr>
              <a:t> para PDM ou </a:t>
            </a:r>
            <a:r>
              <a:rPr lang="pt-PT" dirty="0" err="1" smtClean="0">
                <a:cs typeface="Arial" pitchFamily="34" charset="0"/>
              </a:rPr>
              <a:t>PDIM’s</a:t>
            </a:r>
            <a:r>
              <a:rPr lang="pt-PT" dirty="0" smtClean="0">
                <a:cs typeface="Arial" pitchFamily="34" charset="0"/>
              </a:rPr>
              <a:t>.</a:t>
            </a:r>
          </a:p>
          <a:p>
            <a:pPr algn="just"/>
            <a:endParaRPr lang="pt-PT" dirty="0" smtClean="0"/>
          </a:p>
          <a:p>
            <a:pPr algn="just"/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NADS.bmp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29586" y="285728"/>
            <a:ext cx="747713" cy="714380"/>
          </a:xfrm>
          <a:prstGeom prst="rect">
            <a:avLst/>
          </a:prstGeom>
        </p:spPr>
      </p:pic>
      <p:pic>
        <p:nvPicPr>
          <p:cNvPr id="5" name="Picture 2" descr="habitats_nova_are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86322"/>
            <a:ext cx="1428727" cy="12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5992"/>
            <a:ext cx="1428728" cy="129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t="4417" r="381"/>
          <a:stretch>
            <a:fillRect/>
          </a:stretch>
        </p:blipFill>
        <p:spPr bwMode="auto">
          <a:xfrm>
            <a:off x="0" y="1000108"/>
            <a:ext cx="1428728" cy="127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 descr="ANGOLA_eSQUEMA_SIG3.bmp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71876"/>
            <a:ext cx="1428728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_ags_map501109a6007540839279f4431a74427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428728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ixaDeTexto 9"/>
          <p:cNvSpPr txBox="1"/>
          <p:nvPr/>
        </p:nvSpPr>
        <p:spPr>
          <a:xfrm>
            <a:off x="1785918" y="142852"/>
            <a:ext cx="6000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Parecer sobre a</a:t>
            </a:r>
            <a:r>
              <a:rPr lang="pt-PT" sz="2000" b="1" cap="small" dirty="0" smtClean="0"/>
              <a:t> Proposta de Lei n.º 183/XII</a:t>
            </a:r>
            <a:endParaRPr lang="pt-PT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643174" y="2428868"/>
            <a:ext cx="5429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0" b="1" dirty="0" smtClean="0"/>
              <a:t>CONCRETIZANDO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NADS.bmp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29586" y="285728"/>
            <a:ext cx="747713" cy="714380"/>
          </a:xfrm>
          <a:prstGeom prst="rect">
            <a:avLst/>
          </a:prstGeom>
        </p:spPr>
      </p:pic>
      <p:pic>
        <p:nvPicPr>
          <p:cNvPr id="5" name="Picture 2" descr="habitats_nova_are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86322"/>
            <a:ext cx="1428727" cy="12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85992"/>
            <a:ext cx="1428728" cy="129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/>
          <a:srcRect t="4417" r="381"/>
          <a:stretch>
            <a:fillRect/>
          </a:stretch>
        </p:blipFill>
        <p:spPr bwMode="auto">
          <a:xfrm>
            <a:off x="0" y="1000108"/>
            <a:ext cx="1428728" cy="127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 descr="ANGOLA_eSQUEMA_SIG3.bmp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571876"/>
            <a:ext cx="1428728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_ags_map501109a6007540839279f4431a74427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428728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ixaDeTexto 9"/>
          <p:cNvSpPr txBox="1"/>
          <p:nvPr/>
        </p:nvSpPr>
        <p:spPr>
          <a:xfrm>
            <a:off x="1785918" y="142852"/>
            <a:ext cx="6000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Parecer sobre a</a:t>
            </a:r>
            <a:r>
              <a:rPr lang="pt-PT" sz="2000" b="1" cap="small" dirty="0" smtClean="0"/>
              <a:t> Proposta de Lei n.º 183/XII</a:t>
            </a:r>
            <a:endParaRPr lang="pt-PT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071670" y="2071678"/>
            <a:ext cx="571504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i) Conceito de solo</a:t>
            </a:r>
          </a:p>
          <a:p>
            <a:pPr algn="just"/>
            <a:r>
              <a:rPr lang="pt-PT" dirty="0" smtClean="0"/>
              <a:t>conceito de solo </a:t>
            </a:r>
            <a:r>
              <a:rPr lang="pt-PT" dirty="0" err="1" smtClean="0"/>
              <a:t>adotado</a:t>
            </a:r>
            <a:r>
              <a:rPr lang="pt-PT" dirty="0" smtClean="0"/>
              <a:t>, reduzido, no essencial, a um espaço para usos em contraste com o conceito abrangente </a:t>
            </a:r>
            <a:r>
              <a:rPr lang="pt-PT" dirty="0" err="1" smtClean="0"/>
              <a:t>adotado</a:t>
            </a:r>
            <a:r>
              <a:rPr lang="pt-PT" dirty="0" smtClean="0"/>
              <a:t> na «Estratégia temática de protecção do solo» [COM(2006) 231 final], onde este é definido como um recurso limitado, perecível, não renovável e base de toda a vida terrestre. </a:t>
            </a:r>
            <a:r>
              <a:rPr lang="pt-PT" dirty="0" smtClean="0">
                <a:latin typeface="Arial" pitchFamily="34" charset="0"/>
                <a:cs typeface="Arial" pitchFamily="34" charset="0"/>
              </a:rPr>
              <a:t>U</a:t>
            </a:r>
            <a:r>
              <a:rPr lang="pt-PT" dirty="0" smtClean="0"/>
              <a:t>ma política de solos deve incluir a sua </a:t>
            </a:r>
            <a:r>
              <a:rPr lang="pt-PT" dirty="0" err="1" smtClean="0"/>
              <a:t>proteção</a:t>
            </a:r>
            <a:r>
              <a:rPr lang="pt-PT" dirty="0" smtClean="0"/>
              <a:t> e a manutenção das suas várias funções ambientais, económicas, sociais e culturais </a:t>
            </a:r>
            <a:r>
              <a:rPr lang="pt-PT" sz="1200" dirty="0" smtClean="0"/>
              <a:t>(vide pg.3 Parecer CNADS).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NADS.bmp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29586" y="285728"/>
            <a:ext cx="747713" cy="714380"/>
          </a:xfrm>
          <a:prstGeom prst="rect">
            <a:avLst/>
          </a:prstGeom>
        </p:spPr>
      </p:pic>
      <p:pic>
        <p:nvPicPr>
          <p:cNvPr id="5" name="Picture 2" descr="habitats_nova_are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86322"/>
            <a:ext cx="1428727" cy="12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5992"/>
            <a:ext cx="1428728" cy="129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t="4417" r="381"/>
          <a:stretch>
            <a:fillRect/>
          </a:stretch>
        </p:blipFill>
        <p:spPr bwMode="auto">
          <a:xfrm>
            <a:off x="0" y="1000108"/>
            <a:ext cx="1428728" cy="127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 descr="ANGOLA_eSQUEMA_SIG3.bmp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71876"/>
            <a:ext cx="1428728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_ags_map501109a6007540839279f4431a74427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428728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ixaDeTexto 9"/>
          <p:cNvSpPr txBox="1"/>
          <p:nvPr/>
        </p:nvSpPr>
        <p:spPr>
          <a:xfrm>
            <a:off x="1785918" y="142852"/>
            <a:ext cx="6000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Parecer sobre a</a:t>
            </a:r>
            <a:r>
              <a:rPr lang="pt-PT" sz="2000" b="1" cap="small" dirty="0" smtClean="0"/>
              <a:t> Proposta de Lei n.º 183/XII</a:t>
            </a:r>
            <a:endParaRPr lang="pt-PT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785918" y="1214422"/>
            <a:ext cx="62865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err="1" smtClean="0">
                <a:latin typeface="Arial" pitchFamily="34" charset="0"/>
                <a:cs typeface="Arial" pitchFamily="34" charset="0"/>
              </a:rPr>
              <a:t>ii</a:t>
            </a:r>
            <a:r>
              <a:rPr lang="pt-PT" b="1" dirty="0" smtClean="0">
                <a:latin typeface="Arial" pitchFamily="34" charset="0"/>
                <a:cs typeface="Arial" pitchFamily="34" charset="0"/>
              </a:rPr>
              <a:t>) Visão Urbanística </a:t>
            </a:r>
          </a:p>
          <a:p>
            <a:endParaRPr lang="pt-PT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pt-PT" dirty="0" smtClean="0">
                <a:latin typeface="Arial" pitchFamily="34" charset="0"/>
                <a:cs typeface="Arial" pitchFamily="34" charset="0"/>
              </a:rPr>
              <a:t>Abordagem excessivamente “urbanística”, focada na gestão do solo </a:t>
            </a:r>
            <a:r>
              <a:rPr lang="pt-PT" dirty="0" err="1" smtClean="0">
                <a:latin typeface="Arial" pitchFamily="34" charset="0"/>
                <a:cs typeface="Arial" pitchFamily="34" charset="0"/>
              </a:rPr>
              <a:t>´urbano`</a:t>
            </a:r>
            <a:r>
              <a:rPr lang="pt-PT" dirty="0" smtClean="0">
                <a:latin typeface="Arial" pitchFamily="34" charset="0"/>
                <a:cs typeface="Arial" pitchFamily="34" charset="0"/>
              </a:rPr>
              <a:t> em detrimento dos solos </a:t>
            </a:r>
            <a:r>
              <a:rPr lang="pt-PT" dirty="0" err="1" smtClean="0">
                <a:latin typeface="Arial" pitchFamily="34" charset="0"/>
                <a:cs typeface="Arial" pitchFamily="34" charset="0"/>
              </a:rPr>
              <a:t>´rústicos`</a:t>
            </a:r>
            <a:r>
              <a:rPr lang="pt-PT" dirty="0" smtClean="0">
                <a:latin typeface="Arial" pitchFamily="34" charset="0"/>
                <a:cs typeface="Arial" pitchFamily="34" charset="0"/>
              </a:rPr>
              <a:t> e, mais ainda, </a:t>
            </a:r>
            <a:r>
              <a:rPr lang="pt-PT" dirty="0" smtClean="0"/>
              <a:t>de uma visão sistémica e integrada do território numa </a:t>
            </a:r>
            <a:r>
              <a:rPr lang="pt-PT" dirty="0" err="1" smtClean="0"/>
              <a:t>ótica</a:t>
            </a:r>
            <a:r>
              <a:rPr lang="pt-PT" dirty="0" smtClean="0"/>
              <a:t> </a:t>
            </a:r>
            <a:r>
              <a:rPr lang="pt-PT" dirty="0" err="1" smtClean="0"/>
              <a:t>urbano-rural</a:t>
            </a:r>
            <a:r>
              <a:rPr lang="pt-PT" dirty="0" smtClean="0"/>
              <a:t> (ecossistemas, por exemplo).</a:t>
            </a:r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Necessidade de regular, em sede de legislação complementar, a demonstração das necessidades de reclassificação do solo e a viabilidade técnico-económica das operações e, ainda, de criar dispositivos, eficientes e publicamente escrutináveis, de monitorização do grau de execução das obras de urbanização programadas. </a:t>
            </a:r>
          </a:p>
          <a:p>
            <a:pPr algn="just"/>
            <a:endParaRPr lang="en-US" dirty="0" smtClean="0"/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NADS.bmp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29586" y="285728"/>
            <a:ext cx="747713" cy="714380"/>
          </a:xfrm>
          <a:prstGeom prst="rect">
            <a:avLst/>
          </a:prstGeom>
        </p:spPr>
      </p:pic>
      <p:pic>
        <p:nvPicPr>
          <p:cNvPr id="5" name="Picture 2" descr="habitats_nova_are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86322"/>
            <a:ext cx="1428727" cy="12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5992"/>
            <a:ext cx="1428728" cy="129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t="4417" r="381"/>
          <a:stretch>
            <a:fillRect/>
          </a:stretch>
        </p:blipFill>
        <p:spPr bwMode="auto">
          <a:xfrm>
            <a:off x="0" y="1000108"/>
            <a:ext cx="1428728" cy="127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 descr="ANGOLA_eSQUEMA_SIG3.bmp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71876"/>
            <a:ext cx="1428728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_ags_map501109a6007540839279f4431a74427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428728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ixaDeTexto 9"/>
          <p:cNvSpPr txBox="1"/>
          <p:nvPr/>
        </p:nvSpPr>
        <p:spPr>
          <a:xfrm>
            <a:off x="1785918" y="142852"/>
            <a:ext cx="6000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Parecer sobre a</a:t>
            </a:r>
            <a:r>
              <a:rPr lang="pt-PT" sz="2000" b="1" cap="small" dirty="0" smtClean="0"/>
              <a:t> Proposta de Lei n.º 183/XII</a:t>
            </a:r>
            <a:endParaRPr lang="pt-PT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571604" y="1071546"/>
            <a:ext cx="72866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b="1" dirty="0" err="1" smtClean="0">
                <a:latin typeface="Arial" pitchFamily="34" charset="0"/>
                <a:cs typeface="Arial" pitchFamily="34" charset="0"/>
              </a:rPr>
              <a:t>iii</a:t>
            </a:r>
            <a:r>
              <a:rPr lang="pt-PT" b="1" dirty="0" smtClean="0">
                <a:latin typeface="Arial" pitchFamily="34" charset="0"/>
                <a:cs typeface="Arial" pitchFamily="34" charset="0"/>
              </a:rPr>
              <a:t>)  Excessiva densificação da componente solos </a:t>
            </a:r>
          </a:p>
          <a:p>
            <a:pPr algn="just"/>
            <a:r>
              <a:rPr lang="pt-PT" dirty="0" smtClean="0"/>
              <a:t>Ausência de pressupostos e princípios programáticos claros no que se refere a várias das matérias de ordenamento do território e urbanismo. Esta opção tem várias consequências negativas:  </a:t>
            </a:r>
          </a:p>
          <a:p>
            <a:pPr algn="just">
              <a:buFont typeface="Arial" pitchFamily="34" charset="0"/>
              <a:buChar char="•"/>
            </a:pPr>
            <a:r>
              <a:rPr lang="pt-PT" dirty="0" smtClean="0"/>
              <a:t> componente de coordenação de políticas públicas com incidência num mesmo território e de </a:t>
            </a:r>
            <a:r>
              <a:rPr lang="pt-PT" dirty="0" err="1" smtClean="0"/>
              <a:t>governança</a:t>
            </a:r>
            <a:r>
              <a:rPr lang="pt-PT" dirty="0" smtClean="0"/>
              <a:t>  territorial menos inovadora, face a contexto europeu e internacional e do que a própria Lei n.º 48/98; </a:t>
            </a:r>
          </a:p>
          <a:p>
            <a:pPr algn="just">
              <a:buFont typeface="Arial" pitchFamily="34" charset="0"/>
              <a:buChar char="•"/>
            </a:pPr>
            <a:r>
              <a:rPr lang="pt-PT" dirty="0" smtClean="0"/>
              <a:t> estrutura da proposta de lei desequilibrada, agravada pela marginalidade atribuída às matérias cadastrais, opção tanto mais singular quanto o regime aplicável ao registo cadastral é um dos três regimes jurídicos que irão complementar esta lei de bases </a:t>
            </a:r>
            <a:r>
              <a:rPr lang="pt-PT" sz="1200" dirty="0" smtClean="0"/>
              <a:t>(vide RCM 56/2012). </a:t>
            </a:r>
          </a:p>
          <a:p>
            <a:pPr algn="just">
              <a:buFont typeface="Arial" pitchFamily="34" charset="0"/>
              <a:buChar char="•"/>
            </a:pPr>
            <a:r>
              <a:rPr lang="pt-PT" dirty="0" smtClean="0"/>
              <a:t> enviesamento </a:t>
            </a:r>
            <a:r>
              <a:rPr lang="pt-PT" dirty="0" err="1" smtClean="0"/>
              <a:t>urbanístico-regulamentar</a:t>
            </a:r>
            <a:r>
              <a:rPr lang="pt-PT" dirty="0" smtClean="0"/>
              <a:t> leva a que nem sempre se diferencie convenientemente o que é do âmbito de uma lei de bases, do que deve integrar os regimes jurídicos complementares.</a:t>
            </a:r>
          </a:p>
          <a:p>
            <a:pPr algn="just"/>
            <a:endParaRPr lang="en-US" dirty="0" smtClean="0"/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CNADS.bmp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29586" y="285728"/>
            <a:ext cx="747713" cy="714380"/>
          </a:xfrm>
          <a:prstGeom prst="rect">
            <a:avLst/>
          </a:prstGeom>
        </p:spPr>
      </p:pic>
      <p:pic>
        <p:nvPicPr>
          <p:cNvPr id="5" name="Picture 2" descr="habitats_nova_are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86322"/>
            <a:ext cx="1428727" cy="12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5992"/>
            <a:ext cx="1428728" cy="1296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t="4417" r="381"/>
          <a:stretch>
            <a:fillRect/>
          </a:stretch>
        </p:blipFill>
        <p:spPr bwMode="auto">
          <a:xfrm>
            <a:off x="0" y="1000108"/>
            <a:ext cx="1428728" cy="127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7" descr="ANGOLA_eSQUEMA_SIG3.bmp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71876"/>
            <a:ext cx="1428728" cy="1160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0" descr="_ags_map501109a6007540839279f4431a74427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428728" cy="100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ixaDeTexto 9"/>
          <p:cNvSpPr txBox="1"/>
          <p:nvPr/>
        </p:nvSpPr>
        <p:spPr>
          <a:xfrm>
            <a:off x="1785918" y="142852"/>
            <a:ext cx="6000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000" b="1" dirty="0" smtClean="0"/>
              <a:t>Parecer sobre a</a:t>
            </a:r>
            <a:r>
              <a:rPr lang="pt-PT" sz="2000" b="1" cap="small" dirty="0" smtClean="0"/>
              <a:t> Proposta de Lei n.º 183/XII</a:t>
            </a:r>
            <a:endParaRPr lang="pt-PT" sz="2000" b="1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1857356" y="1428736"/>
            <a:ext cx="650085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b="1" dirty="0" err="1" smtClean="0">
                <a:latin typeface="Arial" pitchFamily="34" charset="0"/>
                <a:cs typeface="Arial" pitchFamily="34" charset="0"/>
              </a:rPr>
              <a:t>iv</a:t>
            </a:r>
            <a:r>
              <a:rPr lang="pt-PT" b="1" dirty="0" smtClean="0">
                <a:latin typeface="Arial" pitchFamily="34" charset="0"/>
                <a:cs typeface="Arial" pitchFamily="34" charset="0"/>
              </a:rPr>
              <a:t>) Desarticulação com legislação conexa, em particular com o espaço marítimo e ambiente:</a:t>
            </a:r>
          </a:p>
          <a:p>
            <a:endParaRPr lang="pt-PT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pt-PT" dirty="0" smtClean="0"/>
              <a:t> com a proposta de lei que estabelece as bases do Ordenamento e da Gestão do Espaço Marítimo Nacional (PPL 133/XII) e </a:t>
            </a:r>
            <a:r>
              <a:rPr lang="pt-PT" dirty="0" err="1" smtClean="0"/>
              <a:t>respetivo</a:t>
            </a:r>
            <a:r>
              <a:rPr lang="pt-PT" dirty="0" smtClean="0"/>
              <a:t> SGT, </a:t>
            </a:r>
          </a:p>
          <a:p>
            <a:pPr algn="just">
              <a:buFont typeface="Arial" pitchFamily="34" charset="0"/>
              <a:buChar char="•"/>
            </a:pPr>
            <a:r>
              <a:rPr lang="pt-PT" dirty="0" smtClean="0"/>
              <a:t> com a Lei de Bases do Ambiente (mesmo com proposta(s) apresentada(s) à AR); </a:t>
            </a:r>
          </a:p>
          <a:p>
            <a:pPr algn="just">
              <a:buFont typeface="Arial" pitchFamily="34" charset="0"/>
              <a:buChar char="•"/>
            </a:pPr>
            <a:r>
              <a:rPr lang="pt-PT" dirty="0" smtClean="0"/>
              <a:t> omissão do relacionamento PNPOT vs PNPA;</a:t>
            </a:r>
          </a:p>
          <a:p>
            <a:pPr algn="just">
              <a:buFont typeface="Arial" pitchFamily="34" charset="0"/>
              <a:buChar char="•"/>
            </a:pPr>
            <a:r>
              <a:rPr lang="pt-PT" dirty="0" smtClean="0"/>
              <a:t> não esclarece as relações de articulação e complementaridade que devem existir com legislação tão relevante para as matérias de solos, ordenamento do território e urbanismo como o Código das Expropriações, o Regime Jurídico da Reabilitação Urbana, o Regime Jurídico dos Registos e Notariado ou, mesmo, a Lei das Finanças Locais.</a:t>
            </a: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fluência">
  <a:themeElements>
    <a:clrScheme name="Confluê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fluê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fluê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Sessao xmlns="http://schemas.microsoft.com/sharepoint/v3">3ª</Sessao>
    <SiglaOrgao xmlns="http://schemas.microsoft.com/sharepoint/v3">CAOTPL</SiglaOrgao>
    <DesignacaoTipoIniciativa xmlns="http://schemas.microsoft.com/sharepoint/v3">Proposta de Lei</DesignacaoTipoIniciativa>
    <PublicarInternet xmlns="http://schemas.microsoft.com/sharepoint/v3">true</PublicarInternet>
    <TipoDocumento xmlns="http://schemas.microsoft.com/sharepoint/v3">Parecer</TipoDocumento>
    <Legislatura xmlns="http://schemas.microsoft.com/sharepoint/v3">XII</Legislatura>
    <DataDocumento xmlns="http://schemas.microsoft.com/sharepoint/v3">2014-02-20T00:00:00+00:00</DataDocumento>
    <TipoIniciativa xmlns="http://schemas.microsoft.com/sharepoint/v3">P</TipoIniciativa>
    <NRIniciativa xmlns="http://schemas.microsoft.com/sharepoint/v3">183</NRIniciativa>
    <IDIniciativa xmlns="http://schemas.microsoft.com/sharepoint/v3">38024</IDIniciativa>
    <NROrgao xmlns="http://schemas.microsoft.com/sharepoint/v3">11</NROrgao>
    <IDOrgao xmlns="http://schemas.microsoft.com/sharepoint/v3">3520</IDOrgao>
    <NROrdem xmlns="http://schemas.microsoft.com/sharepoint/v3">0</NROrdem>
    <IDFase xmlns="http://schemas.microsoft.com/sharepoint/v3">294357</IDFas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 Iniciativa Comissão" ma:contentTypeID="0x01010035B001969F5945C5A4C19D8C381FDCD5006C029959DEEEDF418CF7942DABA669EA" ma:contentTypeVersion="" ma:contentTypeDescription="Documento Iniciativa Comissão" ma:contentTypeScope="" ma:versionID="ad858490564534eb0ee913cf5be6eac1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c7d9fbe5e19c196d577e9f631dee5883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DataDocumento"/>
                <xsd:element ref="ns1:NROrdem"/>
                <xsd:element ref="ns1:DesignacaoTipoIniciativa"/>
                <xsd:element ref="ns1:IDIniciativa"/>
                <xsd:element ref="ns1:IDOrgao"/>
                <xsd:element ref="ns1:Legislatura"/>
                <xsd:element ref="ns1:NRIniciativa"/>
                <xsd:element ref="ns1:IDFase"/>
                <xsd:element ref="ns1:NROrgao"/>
                <xsd:element ref="ns1:PublicarInternet"/>
                <xsd:element ref="ns1:Sessao"/>
                <xsd:element ref="ns1:SiglaOrgao"/>
                <xsd:element ref="ns1:TipoDocumento"/>
                <xsd:element ref="ns1:TipoIniciativa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DataDocumento" ma:index="8" ma:displayName="Data Documento" ma:format="DateOnly" ma:internalName="DataDocumento">
      <xsd:simpleType>
        <xsd:restriction base="dms:DateTime"/>
      </xsd:simpleType>
    </xsd:element>
    <xsd:element name="NROrdem" ma:index="9" ma:displayName="NR. Ordem" ma:decimals="0" ma:internalName="NROrdem" ma:percentage="FALSE">
      <xsd:simpleType>
        <xsd:restriction base="dms:Number"/>
      </xsd:simpleType>
    </xsd:element>
    <xsd:element name="DesignacaoTipoIniciativa" ma:index="10" ma:displayName="Designação Tipo Iniciativa" ma:internalName="DesignacaoTipoIniciativa">
      <xsd:simpleType>
        <xsd:restriction base="dms:Text"/>
      </xsd:simpleType>
    </xsd:element>
    <xsd:element name="IDIniciativa" ma:index="11" ma:displayName="ID Iniciativa" ma:decimals="0" ma:internalName="IDIniciativa" ma:percentage="FALSE">
      <xsd:simpleType>
        <xsd:restriction base="dms:Number"/>
      </xsd:simpleType>
    </xsd:element>
    <xsd:element name="IDOrgao" ma:index="12" ma:displayName="ID Órgão" ma:decimals="0" ma:internalName="IDOrgao" ma:percentage="FALSE">
      <xsd:simpleType>
        <xsd:restriction base="dms:Number"/>
      </xsd:simpleType>
    </xsd:element>
    <xsd:element name="Legislatura" ma:index="13" ma:displayName="Legislatura" ma:default="XI" ma:internalName="Legislatura">
      <xsd:simpleType>
        <xsd:restriction base="dms:Choice">
          <xsd:enumeration value="XX"/>
          <xsd:enumeration value="XIX"/>
          <xsd:enumeration value="XVIII"/>
          <xsd:enumeration value="XVII"/>
          <xsd:enumeration value="XVI"/>
          <xsd:enumeration value="XV"/>
          <xsd:enumeration value="XIV"/>
          <xsd:enumeration value="XIII"/>
          <xsd:enumeration value="XII"/>
          <xsd:enumeration value="XI"/>
          <xsd:enumeration value="X"/>
          <xsd:enumeration value="IX"/>
          <xsd:enumeration value="VIII"/>
          <xsd:enumeration value="VII"/>
          <xsd:enumeration value="VI"/>
          <xsd:enumeration value="V"/>
          <xsd:enumeration value="IV"/>
          <xsd:enumeration value="III"/>
          <xsd:enumeration value="II"/>
          <xsd:enumeration value="I"/>
        </xsd:restriction>
      </xsd:simpleType>
    </xsd:element>
    <xsd:element name="NRIniciativa" ma:index="14" ma:displayName="Número Iniciativa" ma:decimals="0" ma:internalName="NRIniciativa" ma:percentage="FALSE">
      <xsd:simpleType>
        <xsd:restriction base="dms:Number"/>
      </xsd:simpleType>
    </xsd:element>
    <xsd:element name="IDFase" ma:index="15" ma:displayName="ID Fase" ma:internalName="IDFase">
      <xsd:simpleType>
        <xsd:restriction base="dms:Text"/>
      </xsd:simpleType>
    </xsd:element>
    <xsd:element name="NROrgao" ma:index="16" ma:displayName="Número Órgão" ma:decimals="0" ma:internalName="NROrgao" ma:percentage="FALSE">
      <xsd:simpleType>
        <xsd:restriction base="dms:Number"/>
      </xsd:simpleType>
    </xsd:element>
    <xsd:element name="PublicarInternet" ma:index="17" ma:displayName="Publicar Internet" ma:default="0" ma:internalName="PublicarInternet">
      <xsd:simpleType>
        <xsd:restriction base="dms:Boolean"/>
      </xsd:simpleType>
    </xsd:element>
    <xsd:element name="Sessao" ma:index="18" ma:displayName="Sessão Legislativa" ma:internalName="Sessao">
      <xsd:simpleType>
        <xsd:restriction base="dms:Choice">
          <xsd:enumeration value="1ª"/>
          <xsd:enumeration value="2ª"/>
          <xsd:enumeration value="3ª"/>
          <xsd:enumeration value="4ª"/>
        </xsd:restriction>
      </xsd:simpleType>
    </xsd:element>
    <xsd:element name="SiglaOrgao" ma:index="19" ma:displayName="Sigla Órgão" ma:internalName="SiglaOrgao">
      <xsd:simpleType>
        <xsd:restriction base="dms:Text"/>
      </xsd:simpleType>
    </xsd:element>
    <xsd:element name="TipoDocumento" ma:index="20" ma:displayName="Tipo Documento" ma:internalName="TipoDocumento">
      <xsd:simpleType>
        <xsd:restriction base="dms:Text"/>
      </xsd:simpleType>
    </xsd:element>
    <xsd:element name="TipoIniciativa" ma:index="21" ma:displayName="Tipo Iniciativa" ma:internalName="TipoIniciativa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2DA1817-CEEB-4A7E-8DD8-CF8976E80837}"/>
</file>

<file path=customXml/itemProps2.xml><?xml version="1.0" encoding="utf-8"?>
<ds:datastoreItem xmlns:ds="http://schemas.openxmlformats.org/officeDocument/2006/customXml" ds:itemID="{A66D78BA-4B16-474A-9C81-48DB9FB81CDA}"/>
</file>

<file path=customXml/itemProps3.xml><?xml version="1.0" encoding="utf-8"?>
<ds:datastoreItem xmlns:ds="http://schemas.openxmlformats.org/officeDocument/2006/customXml" ds:itemID="{7A286ECD-D278-4A7E-B449-F010EEFF659E}"/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404</TotalTime>
  <Words>1454</Words>
  <Application>Microsoft Office PowerPoint</Application>
  <PresentationFormat>Apresentação no Ecrã (4:3)</PresentationFormat>
  <Paragraphs>85</Paragraphs>
  <Slides>14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14</vt:i4>
      </vt:variant>
    </vt:vector>
  </HeadingPairs>
  <TitlesOfParts>
    <vt:vector size="15" baseType="lpstr">
      <vt:lpstr>Confluência</vt:lpstr>
      <vt:lpstr>Parecer sobre a Proposta de Lei n.º 183/XII - Proposta de Lei de Bases da Política Pública de Solos, de Ordenamento do Território e de Urbanismo 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  <vt:lpstr>Diapositivo 13</vt:lpstr>
      <vt:lpstr>Diapositivo 14</vt:lpstr>
    </vt:vector>
  </TitlesOfParts>
  <Company>EGA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da CNADS</dc:title>
  <dc:creator>José Guerreiro</dc:creator>
  <cp:lastModifiedBy>joserua</cp:lastModifiedBy>
  <cp:revision>76</cp:revision>
  <dcterms:created xsi:type="dcterms:W3CDTF">2014-01-29T17:33:42Z</dcterms:created>
  <dcterms:modified xsi:type="dcterms:W3CDTF">2014-02-13T14:15:44Z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0x01010035B001969F5945C5A4C19D8C381FDCD5006C029959DEEEDF418CF7942DABA669EA</vt:lpwstr>
  </property>
  <property fmtid="{D5CDD505-2E9C-101B-9397-08002B2CF9AE}" pid="3" name="Order">
    <vt:r8>62000</vt:r8>
  </property>
</Properties>
</file>