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8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13.xml" ContentType="application/vnd.openxmlformats-officedocument.presentationml.slide+xml"/>
  <Override PartName="/ppt/slides/slide12.xml" ContentType="application/vnd.openxmlformats-officedocument.presentationml.slide+xml"/>
  <Override PartName="/ppt/slides/slide11.xml" ContentType="application/vnd.openxmlformats-officedocument.presentationml.slide+xml"/>
  <Override PartName="/ppt/slides/slide10.xml" ContentType="application/vnd.openxmlformats-officedocument.presentationml.slide+xml"/>
  <Override PartName="/ppt/slides/slide1.xml" ContentType="application/vnd.openxmlformats-officedocument.presentationml.slide+xml"/>
  <Override PartName="/ppt/slides/slide9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charts/chart2.xml" ContentType="application/vnd.openxmlformats-officedocument.drawingml.chart+xml"/>
  <Override PartName="/ppt/charts/colors1.xml" ContentType="application/vnd.ms-office.chartcolorstyle+xml"/>
  <Override PartName="/ppt/charts/style1.xml" ContentType="application/vnd.ms-office.chartstyle+xml"/>
  <Override PartName="/ppt/charts/chart1.xml" ContentType="application/vnd.openxmlformats-officedocument.drawingml.chart+xml"/>
  <Override PartName="/ppt/theme/theme3.xml" ContentType="application/vnd.openxmlformats-officedocument.theme+xml"/>
  <Override PartName="/ppt/theme/theme2.xml" ContentType="application/vnd.openxmlformats-officedocument.theme+xml"/>
  <Override PartName="/ppt/theme/theme1.xml" ContentType="application/vnd.openxmlformats-officedocument.theme+xml"/>
  <Override PartName="/ppt/charts/colors2.xml" ContentType="application/vnd.ms-office.chartcolorstyle+xml"/>
  <Override PartName="/ppt/charts/style2.xml" ContentType="application/vnd.ms-office.chartstyle+xml"/>
  <Override PartName="/ppt/handoutMasters/handoutMaster1.xml" ContentType="application/vnd.openxmlformats-officedocument.presentationml.handoutMaster+xml"/>
  <Override PartName="/ppt/charts/chart3.xml" ContentType="application/vnd.openxmlformats-officedocument.drawingml.chart+xml"/>
  <Override PartName="/ppt/charts/colors4.xml" ContentType="application/vnd.ms-office.chartcolorstyle+xml"/>
  <Override PartName="/ppt/charts/style4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3.xml" ContentType="application/vnd.ms-office.chartstyl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6" r:id="rId1"/>
  </p:sldMasterIdLst>
  <p:notesMasterIdLst>
    <p:notesMasterId r:id="rId15"/>
  </p:notesMasterIdLst>
  <p:handoutMasterIdLst>
    <p:handoutMasterId r:id="rId16"/>
  </p:handoutMasterIdLst>
  <p:sldIdLst>
    <p:sldId id="257" r:id="rId2"/>
    <p:sldId id="260" r:id="rId3"/>
    <p:sldId id="261" r:id="rId4"/>
    <p:sldId id="259" r:id="rId5"/>
    <p:sldId id="262" r:id="rId6"/>
    <p:sldId id="264" r:id="rId7"/>
    <p:sldId id="263" r:id="rId8"/>
    <p:sldId id="265" r:id="rId9"/>
    <p:sldId id="266" r:id="rId10"/>
    <p:sldId id="269" r:id="rId11"/>
    <p:sldId id="267" r:id="rId12"/>
    <p:sldId id="258" r:id="rId13"/>
    <p:sldId id="268" r:id="rId14"/>
  </p:sldIdLst>
  <p:sldSz cx="12192000" cy="6858000"/>
  <p:notesSz cx="6858000" cy="9144000"/>
  <p:defaultTextStyle>
    <a:defPPr rtl="0"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átia Pontedeira" initials="CP" lastIdx="3" clrIdx="0">
    <p:extLst/>
  </p:cmAuthor>
  <p:cmAuthor id="2" name="Carolina Dias" initials="CD" lastIdx="5" clrIdx="1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68CB3"/>
    <a:srgbClr val="9BA8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0746" autoAdjust="0"/>
    <p:restoredTop sz="90409"/>
  </p:normalViewPr>
  <p:slideViewPr>
    <p:cSldViewPr snapToGrid="0">
      <p:cViewPr varScale="1">
        <p:scale>
          <a:sx n="92" d="100"/>
          <a:sy n="92" d="100"/>
        </p:scale>
        <p:origin x="192" y="3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24" d="100"/>
          <a:sy n="124" d="100"/>
        </p:scale>
        <p:origin x="4950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8" Type="http://schemas.openxmlformats.org/officeDocument/2006/relationships/slide" Target="slides/slide7.xml"/><Relationship Id="rId2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7" Type="http://schemas.openxmlformats.org/officeDocument/2006/relationships/slide" Target="slides/slide6.xml"/><Relationship Id="rId20" Type="http://schemas.openxmlformats.org/officeDocument/2006/relationships/theme" Target="theme/theme1.xml"/><Relationship Id="rId16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1" Type="http://schemas.openxmlformats.org/officeDocument/2006/relationships/slide" Target="slides/slide1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4" Type="http://schemas.openxmlformats.org/officeDocument/2006/relationships/customXml" Target="../customXml/item3.xml"/><Relationship Id="rId1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23" Type="http://schemas.openxmlformats.org/officeDocument/2006/relationships/customXml" Target="../customXml/item2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4" Type="http://schemas.openxmlformats.org/officeDocument/2006/relationships/slide" Target="slides/slide3.xml"/><Relationship Id="rId22" Type="http://schemas.openxmlformats.org/officeDocument/2006/relationships/customXml" Target="../customXml/item1.xml"/></Relationships>
</file>

<file path=ppt/charts/_rels/chart1.xml.rels><?xml version="1.0" encoding="UTF-8" standalone="yes"?>
<Relationships xmlns="http://schemas.openxmlformats.org/package/2006/relationships"><Relationship Id="rId1" Type="http://schemas.microsoft.com/office/2011/relationships/chartStyle" Target="style1.xml"/><Relationship Id="rId2" Type="http://schemas.microsoft.com/office/2011/relationships/chartColorStyle" Target="colors1.xml"/><Relationship Id="rId3" Type="http://schemas.openxmlformats.org/officeDocument/2006/relationships/oleObject" Target="file:///C:\Users\catia\Desktop\Base_OMA_2020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microsoft.com/office/2011/relationships/chartStyle" Target="style2.xml"/><Relationship Id="rId2" Type="http://schemas.microsoft.com/office/2011/relationships/chartColorStyle" Target="colors2.xml"/><Relationship Id="rId3" Type="http://schemas.openxmlformats.org/officeDocument/2006/relationships/oleObject" Target="file:///C:\Users\catia\Desktop\Base_OMA_2020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microsoft.com/office/2011/relationships/chartStyle" Target="style3.xml"/><Relationship Id="rId2" Type="http://schemas.microsoft.com/office/2011/relationships/chartColorStyle" Target="colors3.xml"/><Relationship Id="rId3" Type="http://schemas.openxmlformats.org/officeDocument/2006/relationships/oleObject" Target="file:///C:\Users\Camila%20Iglesias\Desktop\cadidaturas%20e%20projetos\OMA\Relat&#243;rio%202020\Base_OMA_2020_V1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microsoft.com/office/2011/relationships/chartStyle" Target="style4.xml"/><Relationship Id="rId2" Type="http://schemas.microsoft.com/office/2011/relationships/chartColorStyle" Target="colors4.xml"/><Relationship Id="rId3" Type="http://schemas.openxmlformats.org/officeDocument/2006/relationships/oleObject" Target="file:///C:\Users\catia\Desktop\Base_OMA_2020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P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'Outras análises'!$B$1</c:f>
              <c:strCache>
                <c:ptCount val="1"/>
                <c:pt idx="0">
                  <c:v>Totais</c:v>
                </c:pt>
              </c:strCache>
            </c:strRef>
          </c:tx>
          <c:spPr>
            <a:solidFill>
              <a:schemeClr val="accent1">
                <a:alpha val="70000"/>
              </a:schemeClr>
            </a:solidFill>
            <a:ln>
              <a:noFill/>
            </a:ln>
            <a:effectLst/>
          </c:spPr>
          <c:invertIfNegative val="0"/>
          <c:cat>
            <c:strRef>
              <c:f>'Outras análises'!$A$2:$A$13</c:f>
              <c:strCache>
                <c:ptCount val="12"/>
                <c:pt idx="0">
                  <c:v>Janeiro</c:v>
                </c:pt>
                <c:pt idx="1">
                  <c:v>Fevereiro</c:v>
                </c:pt>
                <c:pt idx="2">
                  <c:v>Março</c:v>
                </c:pt>
                <c:pt idx="3">
                  <c:v>Abril</c:v>
                </c:pt>
                <c:pt idx="4">
                  <c:v>Maio</c:v>
                </c:pt>
                <c:pt idx="5">
                  <c:v>Junho</c:v>
                </c:pt>
                <c:pt idx="6">
                  <c:v>Julho</c:v>
                </c:pt>
                <c:pt idx="7">
                  <c:v>Agosto</c:v>
                </c:pt>
                <c:pt idx="8">
                  <c:v>Setembro</c:v>
                </c:pt>
                <c:pt idx="9">
                  <c:v>Outubro</c:v>
                </c:pt>
                <c:pt idx="10">
                  <c:v>Novembro</c:v>
                </c:pt>
                <c:pt idx="11">
                  <c:v>Dezembro</c:v>
                </c:pt>
              </c:strCache>
            </c:strRef>
          </c:cat>
          <c:val>
            <c:numRef>
              <c:f>'Outras análises'!$B$2:$B$13</c:f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B5E-48F2-892F-96F28DEBEDC0}"/>
            </c:ext>
          </c:extLst>
        </c:ser>
        <c:ser>
          <c:idx val="1"/>
          <c:order val="1"/>
          <c:tx>
            <c:strRef>
              <c:f>'Outras análises'!$C$1</c:f>
              <c:strCache>
                <c:ptCount val="1"/>
                <c:pt idx="0">
                  <c:v>Assassinato</c:v>
                </c:pt>
              </c:strCache>
            </c:strRef>
          </c:tx>
          <c:spPr>
            <a:solidFill>
              <a:schemeClr val="accent2">
                <a:alpha val="7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'Outras análises'!$A$2:$A$13</c:f>
              <c:strCache>
                <c:ptCount val="12"/>
                <c:pt idx="0">
                  <c:v>Janeiro</c:v>
                </c:pt>
                <c:pt idx="1">
                  <c:v>Fevereiro</c:v>
                </c:pt>
                <c:pt idx="2">
                  <c:v>Março</c:v>
                </c:pt>
                <c:pt idx="3">
                  <c:v>Abril</c:v>
                </c:pt>
                <c:pt idx="4">
                  <c:v>Maio</c:v>
                </c:pt>
                <c:pt idx="5">
                  <c:v>Junho</c:v>
                </c:pt>
                <c:pt idx="6">
                  <c:v>Julho</c:v>
                </c:pt>
                <c:pt idx="7">
                  <c:v>Agosto</c:v>
                </c:pt>
                <c:pt idx="8">
                  <c:v>Setembro</c:v>
                </c:pt>
                <c:pt idx="9">
                  <c:v>Outubro</c:v>
                </c:pt>
                <c:pt idx="10">
                  <c:v>Novembro</c:v>
                </c:pt>
                <c:pt idx="11">
                  <c:v>Dezembro</c:v>
                </c:pt>
              </c:strCache>
            </c:strRef>
          </c:cat>
          <c:val>
            <c:numRef>
              <c:f>'Outras análises'!$C$2:$C$13</c:f>
              <c:numCache>
                <c:formatCode>General</c:formatCode>
                <c:ptCount val="12"/>
                <c:pt idx="0">
                  <c:v>1.0</c:v>
                </c:pt>
                <c:pt idx="1">
                  <c:v>2.0</c:v>
                </c:pt>
                <c:pt idx="2">
                  <c:v>1.0</c:v>
                </c:pt>
                <c:pt idx="3">
                  <c:v>1.0</c:v>
                </c:pt>
                <c:pt idx="4">
                  <c:v>4.0</c:v>
                </c:pt>
                <c:pt idx="5">
                  <c:v>0.0</c:v>
                </c:pt>
                <c:pt idx="6">
                  <c:v>2.0</c:v>
                </c:pt>
                <c:pt idx="7">
                  <c:v>1.0</c:v>
                </c:pt>
                <c:pt idx="8">
                  <c:v>1.0</c:v>
                </c:pt>
                <c:pt idx="9">
                  <c:v>0.0</c:v>
                </c:pt>
                <c:pt idx="10">
                  <c:v>4.0</c:v>
                </c:pt>
                <c:pt idx="11">
                  <c:v>0.0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0B5E-48F2-892F-96F28DEBEDC0}"/>
            </c:ext>
          </c:extLst>
        </c:ser>
        <c:ser>
          <c:idx val="2"/>
          <c:order val="2"/>
          <c:tx>
            <c:strRef>
              <c:f>'Outras análises'!$D$1</c:f>
              <c:strCache>
                <c:ptCount val="1"/>
                <c:pt idx="0">
                  <c:v>Femicídio</c:v>
                </c:pt>
              </c:strCache>
            </c:strRef>
          </c:tx>
          <c:spPr>
            <a:solidFill>
              <a:schemeClr val="accent3">
                <a:alpha val="7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'Outras análises'!$A$2:$A$13</c:f>
              <c:strCache>
                <c:ptCount val="12"/>
                <c:pt idx="0">
                  <c:v>Janeiro</c:v>
                </c:pt>
                <c:pt idx="1">
                  <c:v>Fevereiro</c:v>
                </c:pt>
                <c:pt idx="2">
                  <c:v>Março</c:v>
                </c:pt>
                <c:pt idx="3">
                  <c:v>Abril</c:v>
                </c:pt>
                <c:pt idx="4">
                  <c:v>Maio</c:v>
                </c:pt>
                <c:pt idx="5">
                  <c:v>Junho</c:v>
                </c:pt>
                <c:pt idx="6">
                  <c:v>Julho</c:v>
                </c:pt>
                <c:pt idx="7">
                  <c:v>Agosto</c:v>
                </c:pt>
                <c:pt idx="8">
                  <c:v>Setembro</c:v>
                </c:pt>
                <c:pt idx="9">
                  <c:v>Outubro</c:v>
                </c:pt>
                <c:pt idx="10">
                  <c:v>Novembro</c:v>
                </c:pt>
                <c:pt idx="11">
                  <c:v>Dezembro</c:v>
                </c:pt>
              </c:strCache>
            </c:strRef>
          </c:cat>
          <c:val>
            <c:numRef>
              <c:f>'Outras análises'!$D$2:$D$13</c:f>
              <c:numCache>
                <c:formatCode>General</c:formatCode>
                <c:ptCount val="12"/>
                <c:pt idx="0">
                  <c:v>1.0</c:v>
                </c:pt>
                <c:pt idx="1">
                  <c:v>1.0</c:v>
                </c:pt>
                <c:pt idx="2">
                  <c:v>1.0</c:v>
                </c:pt>
                <c:pt idx="3">
                  <c:v>1.0</c:v>
                </c:pt>
                <c:pt idx="4">
                  <c:v>1.0</c:v>
                </c:pt>
                <c:pt idx="5">
                  <c:v>0.0</c:v>
                </c:pt>
                <c:pt idx="6">
                  <c:v>2.0</c:v>
                </c:pt>
                <c:pt idx="7">
                  <c:v>2.0</c:v>
                </c:pt>
                <c:pt idx="8">
                  <c:v>1.0</c:v>
                </c:pt>
                <c:pt idx="9">
                  <c:v>2.0</c:v>
                </c:pt>
                <c:pt idx="10">
                  <c:v>5.0</c:v>
                </c:pt>
                <c:pt idx="11">
                  <c:v>1.0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0B5E-48F2-892F-96F28DEBED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25"/>
        <c:axId val="-2123937776"/>
        <c:axId val="-2110597344"/>
      </c:barChart>
      <c:catAx>
        <c:axId val="-2123937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587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none" spc="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-2110597344"/>
        <c:crosses val="autoZero"/>
        <c:auto val="1"/>
        <c:lblAlgn val="ctr"/>
        <c:lblOffset val="100"/>
        <c:noMultiLvlLbl val="0"/>
      </c:catAx>
      <c:valAx>
        <c:axId val="-2110597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spc="2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-2123937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P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7738-4BF4-A555-E03C43BAEBEB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7738-4BF4-A555-E03C43BAEBEB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7738-4BF4-A555-E03C43BAEBEB}"/>
              </c:ext>
            </c:extLst>
          </c:dPt>
          <c:dLbls>
            <c:dLbl>
              <c:idx val="0"/>
              <c:layout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33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C0180DF5-EB87-4373-B234-60025D01B71D}" type="CATEGORYNAME">
                      <a:rPr lang="en-US" smtClean="0"/>
                      <a:pPr>
                        <a:defRPr/>
                      </a:pPr>
                      <a:t>[NOME DA CATEGORIA]</a:t>
                    </a:fld>
                    <a:r>
                      <a:rPr lang="en-US" baseline="0" dirty="0"/>
                      <a:t>; </a:t>
                    </a:r>
                    <a:fld id="{AC955648-A0AD-4455-9BB2-52539A90321C}" type="VALUE">
                      <a:rPr lang="en-US" baseline="0"/>
                      <a:pPr>
                        <a:defRPr/>
                      </a:pPr>
                      <a:t>[VALOR]</a:t>
                    </a:fld>
                    <a:r>
                      <a:rPr lang="en-US" baseline="0" dirty="0"/>
                      <a:t>; </a:t>
                    </a:r>
                    <a:fld id="{D99701CB-7882-4724-BBC0-C43C8C74B8A7}" type="PERCENTAGE">
                      <a:rPr lang="en-US" baseline="0"/>
                      <a:pPr>
                        <a:defRPr/>
                      </a:pPr>
                      <a:t>[PORCENTAGEM]</a:t>
                    </a:fld>
                    <a:endParaRPr lang="en-US" baseline="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t-BR"/>
                </a:p>
              </c:txPr>
              <c:dLblPos val="outEnd"/>
              <c:showLegendKey val="0"/>
              <c:showVal val="1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7738-4BF4-A555-E03C43BAEBEB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t-BR"/>
                </a:p>
              </c:txPr>
              <c:dLblPos val="outEnd"/>
              <c:showLegendKey val="0"/>
              <c:showVal val="1"/>
              <c:showCatName val="1"/>
              <c:showSerName val="0"/>
              <c:showPercent val="1"/>
              <c:showBubbleSize val="0"/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t-BR"/>
                </a:p>
              </c:txPr>
              <c:dLblPos val="outEnd"/>
              <c:showLegendKey val="0"/>
              <c:showVal val="1"/>
              <c:showCatName val="1"/>
              <c:showSerName val="0"/>
              <c:showPercent val="1"/>
              <c:showBubbleSize val="0"/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'Femicídios íntimos'!$AS$28:$AS$30</c:f>
              <c:strCache>
                <c:ptCount val="3"/>
                <c:pt idx="0">
                  <c:v>Tentativa/efetiva separação</c:v>
                </c:pt>
                <c:pt idx="1">
                  <c:v>Não</c:v>
                </c:pt>
                <c:pt idx="2">
                  <c:v>Omisso</c:v>
                </c:pt>
              </c:strCache>
            </c:strRef>
          </c:cat>
          <c:val>
            <c:numRef>
              <c:f>'Femicídios íntimos'!$AT$28:$AT$30</c:f>
              <c:numCache>
                <c:formatCode>General</c:formatCode>
                <c:ptCount val="3"/>
                <c:pt idx="0">
                  <c:v>10.0</c:v>
                </c:pt>
                <c:pt idx="1">
                  <c:v>6.0</c:v>
                </c:pt>
                <c:pt idx="2">
                  <c:v>2.0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7738-4BF4-A555-E03C43BAEBEB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P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563216018860952"/>
          <c:y val="0.0265452293815386"/>
          <c:w val="0.943678400123099"/>
          <c:h val="0.63373994789863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'Outras análises'!$B$20</c:f>
              <c:strCache>
                <c:ptCount val="1"/>
                <c:pt idx="0">
                  <c:v>Totais</c:v>
                </c:pt>
              </c:strCache>
            </c:strRef>
          </c:tx>
          <c:spPr>
            <a:solidFill>
              <a:schemeClr val="accent1">
                <a:alpha val="70000"/>
              </a:schemeClr>
            </a:solidFill>
            <a:ln>
              <a:noFill/>
            </a:ln>
            <a:effectLst/>
          </c:spPr>
          <c:invertIfNegative val="0"/>
          <c:cat>
            <c:strRef>
              <c:f>'Outras análises'!$A$21:$A$32</c:f>
              <c:strCache>
                <c:ptCount val="12"/>
                <c:pt idx="0">
                  <c:v>Janeiro</c:v>
                </c:pt>
                <c:pt idx="1">
                  <c:v>Fevereiro</c:v>
                </c:pt>
                <c:pt idx="2">
                  <c:v>Março</c:v>
                </c:pt>
                <c:pt idx="3">
                  <c:v>Abril</c:v>
                </c:pt>
                <c:pt idx="4">
                  <c:v>Maio</c:v>
                </c:pt>
                <c:pt idx="5">
                  <c:v>Junho</c:v>
                </c:pt>
                <c:pt idx="6">
                  <c:v>Julho</c:v>
                </c:pt>
                <c:pt idx="7">
                  <c:v>Agosto</c:v>
                </c:pt>
                <c:pt idx="8">
                  <c:v>Setembro</c:v>
                </c:pt>
                <c:pt idx="9">
                  <c:v>Outubro</c:v>
                </c:pt>
                <c:pt idx="10">
                  <c:v>Novembro</c:v>
                </c:pt>
                <c:pt idx="11">
                  <c:v>Dezembro</c:v>
                </c:pt>
              </c:strCache>
            </c:strRef>
          </c:cat>
          <c:val>
            <c:numRef>
              <c:f>'Outras análises'!$B$21:$B$32</c:f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E126-4FF0-A8BF-DEE14DF2125C}"/>
            </c:ext>
          </c:extLst>
        </c:ser>
        <c:ser>
          <c:idx val="1"/>
          <c:order val="1"/>
          <c:tx>
            <c:strRef>
              <c:f>'Outras análises'!$C$20</c:f>
              <c:strCache>
                <c:ptCount val="1"/>
                <c:pt idx="0">
                  <c:v>Tentativa de assassinato</c:v>
                </c:pt>
              </c:strCache>
            </c:strRef>
          </c:tx>
          <c:spPr>
            <a:solidFill>
              <a:schemeClr val="accent2">
                <a:alpha val="7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'Outras análises'!$A$21:$A$32</c:f>
              <c:strCache>
                <c:ptCount val="12"/>
                <c:pt idx="0">
                  <c:v>Janeiro</c:v>
                </c:pt>
                <c:pt idx="1">
                  <c:v>Fevereiro</c:v>
                </c:pt>
                <c:pt idx="2">
                  <c:v>Março</c:v>
                </c:pt>
                <c:pt idx="3">
                  <c:v>Abril</c:v>
                </c:pt>
                <c:pt idx="4">
                  <c:v>Maio</c:v>
                </c:pt>
                <c:pt idx="5">
                  <c:v>Junho</c:v>
                </c:pt>
                <c:pt idx="6">
                  <c:v>Julho</c:v>
                </c:pt>
                <c:pt idx="7">
                  <c:v>Agosto</c:v>
                </c:pt>
                <c:pt idx="8">
                  <c:v>Setembro</c:v>
                </c:pt>
                <c:pt idx="9">
                  <c:v>Outubro</c:v>
                </c:pt>
                <c:pt idx="10">
                  <c:v>Novembro</c:v>
                </c:pt>
                <c:pt idx="11">
                  <c:v>Dezembro</c:v>
                </c:pt>
              </c:strCache>
            </c:strRef>
          </c:cat>
          <c:val>
            <c:numRef>
              <c:f>'Outras análises'!$C$21:$C$32</c:f>
              <c:numCache>
                <c:formatCode>General</c:formatCode>
                <c:ptCount val="12"/>
                <c:pt idx="0">
                  <c:v>1.0</c:v>
                </c:pt>
                <c:pt idx="1">
                  <c:v>0.0</c:v>
                </c:pt>
                <c:pt idx="2">
                  <c:v>0.0</c:v>
                </c:pt>
                <c:pt idx="3">
                  <c:v>0.0</c:v>
                </c:pt>
                <c:pt idx="4">
                  <c:v>1.0</c:v>
                </c:pt>
                <c:pt idx="5">
                  <c:v>0.0</c:v>
                </c:pt>
                <c:pt idx="6">
                  <c:v>1.0</c:v>
                </c:pt>
                <c:pt idx="7">
                  <c:v>1.0</c:v>
                </c:pt>
                <c:pt idx="8">
                  <c:v>0.0</c:v>
                </c:pt>
                <c:pt idx="9">
                  <c:v>1.0</c:v>
                </c:pt>
                <c:pt idx="10">
                  <c:v>1.0</c:v>
                </c:pt>
                <c:pt idx="11">
                  <c:v>0.0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E126-4FF0-A8BF-DEE14DF2125C}"/>
            </c:ext>
          </c:extLst>
        </c:ser>
        <c:ser>
          <c:idx val="2"/>
          <c:order val="2"/>
          <c:tx>
            <c:strRef>
              <c:f>'Outras análises'!$D$20</c:f>
              <c:strCache>
                <c:ptCount val="1"/>
                <c:pt idx="0">
                  <c:v>Tentativa de femicídio</c:v>
                </c:pt>
              </c:strCache>
            </c:strRef>
          </c:tx>
          <c:spPr>
            <a:solidFill>
              <a:schemeClr val="accent3">
                <a:alpha val="7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'Outras análises'!$A$21:$A$32</c:f>
              <c:strCache>
                <c:ptCount val="12"/>
                <c:pt idx="0">
                  <c:v>Janeiro</c:v>
                </c:pt>
                <c:pt idx="1">
                  <c:v>Fevereiro</c:v>
                </c:pt>
                <c:pt idx="2">
                  <c:v>Março</c:v>
                </c:pt>
                <c:pt idx="3">
                  <c:v>Abril</c:v>
                </c:pt>
                <c:pt idx="4">
                  <c:v>Maio</c:v>
                </c:pt>
                <c:pt idx="5">
                  <c:v>Junho</c:v>
                </c:pt>
                <c:pt idx="6">
                  <c:v>Julho</c:v>
                </c:pt>
                <c:pt idx="7">
                  <c:v>Agosto</c:v>
                </c:pt>
                <c:pt idx="8">
                  <c:v>Setembro</c:v>
                </c:pt>
                <c:pt idx="9">
                  <c:v>Outubro</c:v>
                </c:pt>
                <c:pt idx="10">
                  <c:v>Novembro</c:v>
                </c:pt>
                <c:pt idx="11">
                  <c:v>Dezembro</c:v>
                </c:pt>
              </c:strCache>
            </c:strRef>
          </c:cat>
          <c:val>
            <c:numRef>
              <c:f>'Outras análises'!$D$21:$D$32</c:f>
              <c:numCache>
                <c:formatCode>General</c:formatCode>
                <c:ptCount val="12"/>
                <c:pt idx="0">
                  <c:v>2.0</c:v>
                </c:pt>
                <c:pt idx="1">
                  <c:v>3.0</c:v>
                </c:pt>
                <c:pt idx="2">
                  <c:v>3.0</c:v>
                </c:pt>
                <c:pt idx="3">
                  <c:v>3.0</c:v>
                </c:pt>
                <c:pt idx="4">
                  <c:v>3.0</c:v>
                </c:pt>
                <c:pt idx="5">
                  <c:v>3.0</c:v>
                </c:pt>
                <c:pt idx="6">
                  <c:v>8.0</c:v>
                </c:pt>
                <c:pt idx="7">
                  <c:v>5.0</c:v>
                </c:pt>
                <c:pt idx="8">
                  <c:v>3.0</c:v>
                </c:pt>
                <c:pt idx="9">
                  <c:v>8.0</c:v>
                </c:pt>
                <c:pt idx="10">
                  <c:v>5.0</c:v>
                </c:pt>
                <c:pt idx="11">
                  <c:v>4.0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E126-4FF0-A8BF-DEE14DF212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25"/>
        <c:axId val="-2126071344"/>
        <c:axId val="-2117166848"/>
      </c:barChart>
      <c:catAx>
        <c:axId val="-2126071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587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none" spc="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-2117166848"/>
        <c:crosses val="autoZero"/>
        <c:auto val="1"/>
        <c:lblAlgn val="ctr"/>
        <c:lblOffset val="100"/>
        <c:noMultiLvlLbl val="0"/>
      </c:catAx>
      <c:valAx>
        <c:axId val="-2117166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spc="2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-2126071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P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2947287318741"/>
          <c:y val="0.190231481481482"/>
          <c:w val="0.954436055998039"/>
          <c:h val="0.62270040769989"/>
        </c:manualLayout>
      </c:layout>
      <c:lineChart>
        <c:grouping val="standard"/>
        <c:varyColors val="0"/>
        <c:ser>
          <c:idx val="0"/>
          <c:order val="0"/>
          <c:tx>
            <c:strRef>
              <c:f>'Análise comparativa '!$B$1</c:f>
              <c:strCache>
                <c:ptCount val="1"/>
                <c:pt idx="0">
                  <c:v>Assassinatos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dLbl>
              <c:idx val="3"/>
              <c:layout>
                <c:manualLayout>
                  <c:x val="-0.0295991855010704"/>
                  <c:y val="-0.0856135170603675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F6FD-420E-9BA8-9985685B30CC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6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highlight>
                        <a:srgbClr val="FFFF00"/>
                      </a:highlight>
                      <a:latin typeface="+mn-lt"/>
                      <a:ea typeface="+mn-ea"/>
                      <a:cs typeface="+mn-cs"/>
                    </a:defRPr>
                  </a:pPr>
                  <a:endParaRPr lang="pt-BR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'Análise comparativa '!$A$2:$A$18</c:f>
              <c:numCache>
                <c:formatCode>General</c:formatCode>
                <c:ptCount val="17"/>
                <c:pt idx="0">
                  <c:v>2004.0</c:v>
                </c:pt>
                <c:pt idx="1">
                  <c:v>2005.0</c:v>
                </c:pt>
                <c:pt idx="2">
                  <c:v>2006.0</c:v>
                </c:pt>
                <c:pt idx="3">
                  <c:v>2007.0</c:v>
                </c:pt>
                <c:pt idx="4">
                  <c:v>2008.0</c:v>
                </c:pt>
                <c:pt idx="5">
                  <c:v>2009.0</c:v>
                </c:pt>
                <c:pt idx="6">
                  <c:v>2010.0</c:v>
                </c:pt>
                <c:pt idx="7">
                  <c:v>2011.0</c:v>
                </c:pt>
                <c:pt idx="8">
                  <c:v>2012.0</c:v>
                </c:pt>
                <c:pt idx="9">
                  <c:v>2013.0</c:v>
                </c:pt>
                <c:pt idx="10">
                  <c:v>2014.0</c:v>
                </c:pt>
                <c:pt idx="11">
                  <c:v>2015.0</c:v>
                </c:pt>
                <c:pt idx="12">
                  <c:v>2016.0</c:v>
                </c:pt>
                <c:pt idx="13">
                  <c:v>2017.0</c:v>
                </c:pt>
                <c:pt idx="14">
                  <c:v>2018.0</c:v>
                </c:pt>
                <c:pt idx="15">
                  <c:v>2019.0</c:v>
                </c:pt>
                <c:pt idx="16">
                  <c:v>2020.0</c:v>
                </c:pt>
              </c:numCache>
            </c:numRef>
          </c:cat>
          <c:val>
            <c:numRef>
              <c:f>'Análise comparativa '!$B$2:$B$18</c:f>
              <c:numCache>
                <c:formatCode>General</c:formatCode>
                <c:ptCount val="17"/>
                <c:pt idx="0">
                  <c:v>40.0</c:v>
                </c:pt>
                <c:pt idx="1">
                  <c:v>34.0</c:v>
                </c:pt>
                <c:pt idx="2">
                  <c:v>36.0</c:v>
                </c:pt>
                <c:pt idx="3">
                  <c:v>22.0</c:v>
                </c:pt>
                <c:pt idx="4">
                  <c:v>46.0</c:v>
                </c:pt>
                <c:pt idx="5">
                  <c:v>29.0</c:v>
                </c:pt>
                <c:pt idx="6">
                  <c:v>44.0</c:v>
                </c:pt>
                <c:pt idx="7">
                  <c:v>27.0</c:v>
                </c:pt>
                <c:pt idx="8">
                  <c:v>42.0</c:v>
                </c:pt>
                <c:pt idx="9">
                  <c:v>38.0</c:v>
                </c:pt>
                <c:pt idx="10">
                  <c:v>45.0</c:v>
                </c:pt>
                <c:pt idx="11">
                  <c:v>30.0</c:v>
                </c:pt>
                <c:pt idx="12">
                  <c:v>22.0</c:v>
                </c:pt>
                <c:pt idx="13">
                  <c:v>20.0</c:v>
                </c:pt>
                <c:pt idx="14">
                  <c:v>28.0</c:v>
                </c:pt>
                <c:pt idx="15">
                  <c:v>31.0</c:v>
                </c:pt>
                <c:pt idx="16">
                  <c:v>35.0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F6FD-420E-9BA8-9985685B30CC}"/>
            </c:ext>
          </c:extLst>
        </c:ser>
        <c:ser>
          <c:idx val="1"/>
          <c:order val="1"/>
          <c:tx>
            <c:strRef>
              <c:f>'Análise comparativa '!$C$1</c:f>
              <c:strCache>
                <c:ptCount val="1"/>
                <c:pt idx="0">
                  <c:v>Femicídios íntimos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dLbl>
              <c:idx val="16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highlight>
                        <a:srgbClr val="FFFF00"/>
                      </a:highlight>
                      <a:latin typeface="+mn-lt"/>
                      <a:ea typeface="+mn-ea"/>
                      <a:cs typeface="+mn-cs"/>
                    </a:defRPr>
                  </a:pPr>
                  <a:endParaRPr lang="pt-BR"/>
                </a:p>
              </c:txPr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'Análise comparativa '!$A$2:$A$18</c:f>
              <c:numCache>
                <c:formatCode>General</c:formatCode>
                <c:ptCount val="17"/>
                <c:pt idx="0">
                  <c:v>2004.0</c:v>
                </c:pt>
                <c:pt idx="1">
                  <c:v>2005.0</c:v>
                </c:pt>
                <c:pt idx="2">
                  <c:v>2006.0</c:v>
                </c:pt>
                <c:pt idx="3">
                  <c:v>2007.0</c:v>
                </c:pt>
                <c:pt idx="4">
                  <c:v>2008.0</c:v>
                </c:pt>
                <c:pt idx="5">
                  <c:v>2009.0</c:v>
                </c:pt>
                <c:pt idx="6">
                  <c:v>2010.0</c:v>
                </c:pt>
                <c:pt idx="7">
                  <c:v>2011.0</c:v>
                </c:pt>
                <c:pt idx="8">
                  <c:v>2012.0</c:v>
                </c:pt>
                <c:pt idx="9">
                  <c:v>2013.0</c:v>
                </c:pt>
                <c:pt idx="10">
                  <c:v>2014.0</c:v>
                </c:pt>
                <c:pt idx="11">
                  <c:v>2015.0</c:v>
                </c:pt>
                <c:pt idx="12">
                  <c:v>2016.0</c:v>
                </c:pt>
                <c:pt idx="13">
                  <c:v>2017.0</c:v>
                </c:pt>
                <c:pt idx="14">
                  <c:v>2018.0</c:v>
                </c:pt>
                <c:pt idx="15">
                  <c:v>2019.0</c:v>
                </c:pt>
                <c:pt idx="16">
                  <c:v>2020.0</c:v>
                </c:pt>
              </c:numCache>
            </c:numRef>
          </c:cat>
          <c:val>
            <c:numRef>
              <c:f>'Análise comparativa '!$C$2:$C$18</c:f>
              <c:numCache>
                <c:formatCode>General</c:formatCode>
                <c:ptCount val="17"/>
                <c:pt idx="0">
                  <c:v>31.0</c:v>
                </c:pt>
                <c:pt idx="1">
                  <c:v>31.0</c:v>
                </c:pt>
                <c:pt idx="2">
                  <c:v>32.0</c:v>
                </c:pt>
                <c:pt idx="3">
                  <c:v>20.0</c:v>
                </c:pt>
                <c:pt idx="4">
                  <c:v>40.0</c:v>
                </c:pt>
                <c:pt idx="5">
                  <c:v>28.0</c:v>
                </c:pt>
                <c:pt idx="6">
                  <c:v>38.0</c:v>
                </c:pt>
                <c:pt idx="7">
                  <c:v>23.0</c:v>
                </c:pt>
                <c:pt idx="8">
                  <c:v>31.0</c:v>
                </c:pt>
                <c:pt idx="9">
                  <c:v>37.0</c:v>
                </c:pt>
                <c:pt idx="10">
                  <c:v>25.0</c:v>
                </c:pt>
                <c:pt idx="11">
                  <c:v>25.0</c:v>
                </c:pt>
                <c:pt idx="12">
                  <c:v>14.0</c:v>
                </c:pt>
                <c:pt idx="13">
                  <c:v>14.0</c:v>
                </c:pt>
                <c:pt idx="14">
                  <c:v>19.0</c:v>
                </c:pt>
                <c:pt idx="15">
                  <c:v>23.0</c:v>
                </c:pt>
                <c:pt idx="16">
                  <c:v>19.0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4-F6FD-420E-9BA8-9985685B30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2092213200"/>
        <c:axId val="-2117700704"/>
      </c:lineChart>
      <c:catAx>
        <c:axId val="-20922132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-2117700704"/>
        <c:crosses val="autoZero"/>
        <c:auto val="1"/>
        <c:lblAlgn val="ctr"/>
        <c:lblOffset val="100"/>
        <c:noMultiLvlLbl val="0"/>
      </c:catAx>
      <c:valAx>
        <c:axId val="-2117700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-2092213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587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 cap="none" spc="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>
            <a:alpha val="70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 baseline="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128" b="0" i="0" kern="1200" cap="none" spc="5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587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 spc="20" baseline="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587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 cap="none" spc="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>
            <a:alpha val="70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 baseline="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128" b="0" i="0" kern="1200" cap="none" spc="5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587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 spc="20" baseline="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EB928736-AA0B-442D-A1AF-8261F7034BF9}" type="datetime1">
              <a:rPr lang="pt-PT" smtClean="0"/>
              <a:t>06/05/21</a:t>
            </a:fld>
            <a:endParaRPr lang="en-US" dirty="0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ED92CB86-0DB9-4A70-B1CF-B23508471F6B}" type="slidenum">
              <a:rPr lang="en-US" smtClean="0"/>
              <a:t>‹n.º›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3557642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CD4F8076-E201-4AD9-9292-9CDC6E4C499D}" type="datetime1">
              <a:rPr lang="pt-PT" smtClean="0"/>
              <a:t>06/05/21</a:t>
            </a:fld>
            <a:endParaRPr lang="en-US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n-US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x-none"/>
              <a:t>Clique para editar os Estilos de texto do modelo global</a:t>
            </a:r>
            <a:endParaRPr lang="en-US"/>
          </a:p>
          <a:p>
            <a:pPr lvl="1" rtl="0"/>
            <a:r>
              <a:rPr lang="x-none"/>
              <a:t>Segundo nível</a:t>
            </a:r>
          </a:p>
          <a:p>
            <a:pPr lvl="2" rtl="0"/>
            <a:r>
              <a:rPr lang="x-none"/>
              <a:t>Terceiro nível</a:t>
            </a:r>
          </a:p>
          <a:p>
            <a:pPr lvl="3" rtl="0"/>
            <a:r>
              <a:rPr lang="x-none"/>
              <a:t>Quarto nível</a:t>
            </a:r>
          </a:p>
          <a:p>
            <a:pPr lvl="4" rtl="0"/>
            <a:r>
              <a:rPr lang="x-none"/>
              <a:t>Quinto nível</a:t>
            </a:r>
            <a:endParaRPr lang="en-US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9C2B151B-D7D1-48E5-8230-5AADBC794F88}" type="slidenum">
              <a:rPr lang="en-US" smtClean="0"/>
              <a:t>‹n.º›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859278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ângulo 9">
            <a:extLst>
              <a:ext uri="{FF2B5EF4-FFF2-40B4-BE49-F238E27FC236}">
                <a16:creationId xmlns:a16="http://schemas.microsoft.com/office/drawing/2014/main" xmlns="" id="{39E3965E-AC41-4711-9D10-E25ABB132D86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ítulo 1"/>
          <p:cNvSpPr>
            <a:spLocks noGrp="1"/>
          </p:cNvSpPr>
          <p:nvPr>
            <p:ph type="ctrTitle" hasCustomPrompt="1"/>
          </p:nvPr>
        </p:nvSpPr>
        <p:spPr>
          <a:xfrm>
            <a:off x="1097280" y="758952"/>
            <a:ext cx="10058400" cy="3566160"/>
          </a:xfrm>
        </p:spPr>
        <p:txBody>
          <a:bodyPr rtlCol="0" anchor="b">
            <a:normAutofit/>
          </a:bodyPr>
          <a:lstStyle>
            <a:lvl1pPr algn="l">
              <a:lnSpc>
                <a:spcPct val="90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x-none" dirty="0"/>
              <a:t>Clique para editar o estilo do título do Modelo Global</a:t>
            </a:r>
            <a:endParaRPr lang="en-U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00051" y="4645152"/>
            <a:ext cx="10058400" cy="1143000"/>
          </a:xfrm>
        </p:spPr>
        <p:txBody>
          <a:bodyPr lIns="91440" rIns="91440" rtlCol="0">
            <a:normAutofit/>
          </a:bodyPr>
          <a:lstStyle>
            <a:lvl1pPr marL="0" indent="0" algn="l">
              <a:buNone/>
              <a:defRPr sz="23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pPr rtl="0"/>
            <a:r>
              <a:rPr lang="pt-PT"/>
              <a:t>Clique para editar o estilo de subtítulo do Modelo Global</a:t>
            </a:r>
            <a:endParaRPr lang="en-US" dirty="0"/>
          </a:p>
        </p:txBody>
      </p:sp>
      <p:cxnSp>
        <p:nvCxnSpPr>
          <p:cNvPr id="9" name="Conexão Reta 8">
            <a:extLst>
              <a:ext uri="{FF2B5EF4-FFF2-40B4-BE49-F238E27FC236}">
                <a16:creationId xmlns:a16="http://schemas.microsoft.com/office/drawing/2014/main" xmlns="" id="{1F5DC8C3-BA5F-4EED-BB9A-A14272BD82A1}"/>
              </a:ext>
            </a:extLst>
          </p:cNvPr>
          <p:cNvCxnSpPr/>
          <p:nvPr/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xmlns="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CED0CAB-5C98-4633-8227-766380E8BC6E}" type="datetime1">
              <a:rPr lang="pt-PT" smtClean="0"/>
              <a:t>06/05/21</a:t>
            </a:fld>
            <a:endParaRPr lang="en-US" dirty="0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xmlns="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xmlns="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t>‹n.º›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83314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x-none" dirty="0"/>
              <a:t>Clique para editar o estilo do título do Modelo Global</a:t>
            </a:r>
            <a:endParaRPr lang="en-US" dirty="0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pt-PT"/>
              <a:t>Clique para editar os estilos do texto de Modelo Global</a:t>
            </a:r>
          </a:p>
          <a:p>
            <a:pPr lvl="1" rtl="0"/>
            <a:r>
              <a:rPr lang="pt-PT"/>
              <a:t>Segundo nível</a:t>
            </a:r>
          </a:p>
          <a:p>
            <a:pPr lvl="2" rtl="0"/>
            <a:r>
              <a:rPr lang="pt-PT"/>
              <a:t>Terceiro nível</a:t>
            </a:r>
          </a:p>
          <a:p>
            <a:pPr lvl="3" rtl="0"/>
            <a:r>
              <a:rPr lang="pt-PT"/>
              <a:t>Quarto nível</a:t>
            </a:r>
          </a:p>
          <a:p>
            <a:pPr lvl="4" rtl="0"/>
            <a:r>
              <a:rPr lang="pt-PT"/>
              <a:t>Quinto nível</a:t>
            </a:r>
            <a:endParaRPr lang="en-US" dirty="0"/>
          </a:p>
        </p:txBody>
      </p:sp>
      <p:sp>
        <p:nvSpPr>
          <p:cNvPr id="7" name="Marcador de Posição da Data 6">
            <a:extLst>
              <a:ext uri="{FF2B5EF4-FFF2-40B4-BE49-F238E27FC236}">
                <a16:creationId xmlns:a16="http://schemas.microsoft.com/office/drawing/2014/main" xmlns="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BC3D2EF-A9F1-401A-8C02-1662D96CBA0D}" type="datetime1">
              <a:rPr lang="pt-PT" smtClean="0"/>
              <a:t>06/05/21</a:t>
            </a:fld>
            <a:endParaRPr lang="en-US" dirty="0"/>
          </a:p>
        </p:txBody>
      </p:sp>
      <p:sp>
        <p:nvSpPr>
          <p:cNvPr id="8" name="Marcador de Posição do Rodapé 7">
            <a:extLst>
              <a:ext uri="{FF2B5EF4-FFF2-40B4-BE49-F238E27FC236}">
                <a16:creationId xmlns:a16="http://schemas.microsoft.com/office/drawing/2014/main" xmlns="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9" name="Marcador de Posição do Número do Diapositivo 8">
            <a:extLst>
              <a:ext uri="{FF2B5EF4-FFF2-40B4-BE49-F238E27FC236}">
                <a16:creationId xmlns:a16="http://schemas.microsoft.com/office/drawing/2014/main" xmlns="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t>‹n.º›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2670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cçã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ângulo 9">
            <a:extLst>
              <a:ext uri="{FF2B5EF4-FFF2-40B4-BE49-F238E27FC236}">
                <a16:creationId xmlns:a16="http://schemas.microsoft.com/office/drawing/2014/main" xmlns="" id="{A585C21A-8B93-4657-B5DF-7EAEAD3BE127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1097280" y="758952"/>
            <a:ext cx="10058400" cy="3566160"/>
          </a:xfrm>
        </p:spPr>
        <p:txBody>
          <a:bodyPr rtlCol="0" anchor="b" anchorCtr="0">
            <a:normAutofit/>
          </a:bodyPr>
          <a:lstStyle>
            <a:lvl1pPr>
              <a:lnSpc>
                <a:spcPct val="90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x-none" dirty="0"/>
              <a:t>Clique para editar o estilo do título do Modelo Global</a:t>
            </a:r>
            <a:endParaRPr lang="en-US" dirty="0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1097280" y="4663440"/>
            <a:ext cx="10058400" cy="1143000"/>
          </a:xfrm>
        </p:spPr>
        <p:txBody>
          <a:bodyPr lIns="91440" rIns="91440" rtlCol="0" anchor="t" anchorCtr="0">
            <a:normAutofit/>
          </a:bodyPr>
          <a:lstStyle>
            <a:lvl1pPr marL="0" indent="0">
              <a:buNone/>
              <a:defRPr sz="23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pt-PT"/>
              <a:t>Clique para editar os estilos do texto de Modelo Global</a:t>
            </a:r>
          </a:p>
        </p:txBody>
      </p:sp>
      <p:cxnSp>
        <p:nvCxnSpPr>
          <p:cNvPr id="9" name="Conexão Reta 8">
            <a:extLst>
              <a:ext uri="{FF2B5EF4-FFF2-40B4-BE49-F238E27FC236}">
                <a16:creationId xmlns:a16="http://schemas.microsoft.com/office/drawing/2014/main" xmlns="" id="{459DE2C1-4C52-40A3-8959-27B2C1BEBFF6}"/>
              </a:ext>
            </a:extLst>
          </p:cNvPr>
          <p:cNvCxnSpPr/>
          <p:nvPr/>
        </p:nvCxnSpPr>
        <p:spPr>
          <a:xfrm>
            <a:off x="1207658" y="4485132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Marcador de Posição da Data 6">
            <a:extLst>
              <a:ext uri="{FF2B5EF4-FFF2-40B4-BE49-F238E27FC236}">
                <a16:creationId xmlns:a16="http://schemas.microsoft.com/office/drawing/2014/main" xmlns="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7582FB0-8268-4450-AEFB-7C755E727544}" type="datetime1">
              <a:rPr lang="pt-PT" smtClean="0"/>
              <a:t>06/05/21</a:t>
            </a:fld>
            <a:endParaRPr lang="en-US" dirty="0"/>
          </a:p>
        </p:txBody>
      </p:sp>
      <p:sp>
        <p:nvSpPr>
          <p:cNvPr id="8" name="Marcador de Posição do Rodapé 7">
            <a:extLst>
              <a:ext uri="{FF2B5EF4-FFF2-40B4-BE49-F238E27FC236}">
                <a16:creationId xmlns:a16="http://schemas.microsoft.com/office/drawing/2014/main" xmlns="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11" name="Marcador de Posição do Número do Diapositivo 10">
            <a:extLst>
              <a:ext uri="{FF2B5EF4-FFF2-40B4-BE49-F238E27FC236}">
                <a16:creationId xmlns:a16="http://schemas.microsoft.com/office/drawing/2014/main" xmlns="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t>‹n.º›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41625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/>
          <p:cNvSpPr>
            <a:spLocks noGrp="1"/>
          </p:cNvSpPr>
          <p:nvPr>
            <p:ph type="title" hasCustomPrompt="1"/>
          </p:nvPr>
        </p:nvSpPr>
        <p:spPr>
          <a:xfrm>
            <a:off x="1097280" y="286603"/>
            <a:ext cx="10058400" cy="1450757"/>
          </a:xfrm>
        </p:spPr>
        <p:txBody>
          <a:bodyPr rtlCol="0"/>
          <a:lstStyle>
            <a:lvl1pPr>
              <a:defRPr/>
            </a:lvl1pPr>
          </a:lstStyle>
          <a:p>
            <a:pPr rtl="0"/>
            <a:r>
              <a:rPr lang="x-none" dirty="0"/>
              <a:t>Clique para editar o estilo do título do Modelo Global</a:t>
            </a:r>
            <a:endParaRPr lang="en-US" dirty="0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 hasCustomPrompt="1"/>
          </p:nvPr>
        </p:nvSpPr>
        <p:spPr>
          <a:xfrm>
            <a:off x="1097280" y="2120900"/>
            <a:ext cx="4639736" cy="3748193"/>
          </a:xfrm>
        </p:spPr>
        <p:txBody>
          <a:bodyPr rtlCol="0"/>
          <a:lstStyle>
            <a:lvl1pPr>
              <a:defRPr/>
            </a:lvl1pPr>
          </a:lstStyle>
          <a:p>
            <a:pPr lvl="0" rtl="0"/>
            <a:r>
              <a:rPr lang="x-none" dirty="0"/>
              <a:t>Clique para editar os Estilos de texto do modelo global</a:t>
            </a:r>
          </a:p>
          <a:p>
            <a:pPr lvl="1" rtl="0"/>
            <a:r>
              <a:rPr lang="x-none" dirty="0"/>
              <a:t>Segundo nível</a:t>
            </a:r>
          </a:p>
          <a:p>
            <a:pPr lvl="2" rtl="0"/>
            <a:r>
              <a:rPr lang="x-none" dirty="0"/>
              <a:t>Terceiro nível</a:t>
            </a:r>
          </a:p>
          <a:p>
            <a:pPr lvl="3" rtl="0"/>
            <a:r>
              <a:rPr lang="x-none" dirty="0"/>
              <a:t>Quarto nível</a:t>
            </a:r>
          </a:p>
          <a:p>
            <a:pPr lvl="4" rtl="0"/>
            <a:r>
              <a:rPr lang="x-none" dirty="0"/>
              <a:t>Quinto nível</a:t>
            </a:r>
            <a:endParaRPr lang="en-US" dirty="0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 hasCustomPrompt="1"/>
          </p:nvPr>
        </p:nvSpPr>
        <p:spPr>
          <a:xfrm>
            <a:off x="6515944" y="2120900"/>
            <a:ext cx="4639736" cy="3748194"/>
          </a:xfrm>
        </p:spPr>
        <p:txBody>
          <a:bodyPr rtlCol="0"/>
          <a:lstStyle>
            <a:lvl1pPr>
              <a:defRPr/>
            </a:lvl1pPr>
          </a:lstStyle>
          <a:p>
            <a:pPr lvl="0" rtl="0"/>
            <a:r>
              <a:rPr lang="x-none" dirty="0"/>
              <a:t>Clique para editar os Estilos de texto do modelo global</a:t>
            </a:r>
          </a:p>
          <a:p>
            <a:pPr lvl="1" rtl="0"/>
            <a:r>
              <a:rPr lang="x-none" dirty="0"/>
              <a:t>Segundo nível</a:t>
            </a:r>
          </a:p>
          <a:p>
            <a:pPr lvl="2" rtl="0"/>
            <a:r>
              <a:rPr lang="x-none" dirty="0"/>
              <a:t>Terceiro nível</a:t>
            </a:r>
          </a:p>
          <a:p>
            <a:pPr lvl="3" rtl="0"/>
            <a:r>
              <a:rPr lang="x-none" dirty="0"/>
              <a:t>Quarto nível</a:t>
            </a:r>
          </a:p>
          <a:p>
            <a:pPr lvl="4" rtl="0"/>
            <a:r>
              <a:rPr lang="x-none" dirty="0"/>
              <a:t>Quinto nível</a:t>
            </a:r>
            <a:endParaRPr lang="en-US" dirty="0"/>
          </a:p>
        </p:txBody>
      </p:sp>
      <p:sp>
        <p:nvSpPr>
          <p:cNvPr id="2" name="Marcador de Posição da Data 1">
            <a:extLst>
              <a:ext uri="{FF2B5EF4-FFF2-40B4-BE49-F238E27FC236}">
                <a16:creationId xmlns:a16="http://schemas.microsoft.com/office/drawing/2014/main" xmlns="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6E0A07F-0364-433A-B636-12526FBF2765}" type="datetime1">
              <a:rPr lang="pt-PT" smtClean="0"/>
              <a:t>06/05/21</a:t>
            </a:fld>
            <a:endParaRPr lang="en-US" dirty="0"/>
          </a:p>
        </p:txBody>
      </p:sp>
      <p:sp>
        <p:nvSpPr>
          <p:cNvPr id="9" name="Marcador de Posição do Rodapé 8">
            <a:extLst>
              <a:ext uri="{FF2B5EF4-FFF2-40B4-BE49-F238E27FC236}">
                <a16:creationId xmlns:a16="http://schemas.microsoft.com/office/drawing/2014/main" xmlns="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10" name="Marcador de Posição do Número do Diapositivo 9">
            <a:extLst>
              <a:ext uri="{FF2B5EF4-FFF2-40B4-BE49-F238E27FC236}">
                <a16:creationId xmlns:a16="http://schemas.microsoft.com/office/drawing/2014/main" xmlns="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t>‹n.º›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66630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ítulo 9"/>
          <p:cNvSpPr>
            <a:spLocks noGrp="1"/>
          </p:cNvSpPr>
          <p:nvPr>
            <p:ph type="title" hasCustomPrompt="1"/>
          </p:nvPr>
        </p:nvSpPr>
        <p:spPr>
          <a:xfrm>
            <a:off x="1097280" y="286603"/>
            <a:ext cx="10058400" cy="1450757"/>
          </a:xfrm>
        </p:spPr>
        <p:txBody>
          <a:bodyPr rtlCol="0"/>
          <a:lstStyle>
            <a:lvl1pPr>
              <a:defRPr/>
            </a:lvl1pPr>
          </a:lstStyle>
          <a:p>
            <a:pPr rtl="0"/>
            <a:r>
              <a:rPr lang="x-none" dirty="0"/>
              <a:t>Clique para editar o estilo do título do Modelo Global</a:t>
            </a:r>
            <a:endParaRPr lang="en-US" dirty="0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 hasCustomPrompt="1"/>
          </p:nvPr>
        </p:nvSpPr>
        <p:spPr>
          <a:xfrm>
            <a:off x="1097280" y="2057400"/>
            <a:ext cx="4639736" cy="736282"/>
          </a:xfrm>
        </p:spPr>
        <p:txBody>
          <a:bodyPr lIns="91440" rIns="91440" rtlCol="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x-none" dirty="0"/>
              <a:t>Clique para editar os estilos de texto do Modelo Global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 hasCustomPrompt="1"/>
          </p:nvPr>
        </p:nvSpPr>
        <p:spPr>
          <a:xfrm>
            <a:off x="1097280" y="2958274"/>
            <a:ext cx="4639736" cy="2910821"/>
          </a:xfrm>
        </p:spPr>
        <p:txBody>
          <a:bodyPr rtlCol="0"/>
          <a:lstStyle>
            <a:lvl1pPr>
              <a:defRPr/>
            </a:lvl1pPr>
          </a:lstStyle>
          <a:p>
            <a:pPr lvl="0" rtl="0"/>
            <a:r>
              <a:rPr lang="x-none" dirty="0"/>
              <a:t>Clique para editar os Estilos de texto do modelo global</a:t>
            </a:r>
          </a:p>
          <a:p>
            <a:pPr lvl="1" rtl="0"/>
            <a:r>
              <a:rPr lang="x-none" dirty="0"/>
              <a:t>Segundo nível</a:t>
            </a:r>
          </a:p>
          <a:p>
            <a:pPr lvl="2" rtl="0"/>
            <a:r>
              <a:rPr lang="x-none" dirty="0"/>
              <a:t>Terceiro nível</a:t>
            </a:r>
          </a:p>
          <a:p>
            <a:pPr lvl="3" rtl="0"/>
            <a:r>
              <a:rPr lang="x-none" dirty="0"/>
              <a:t>Quarto nível</a:t>
            </a:r>
          </a:p>
          <a:p>
            <a:pPr lvl="4" rtl="0"/>
            <a:r>
              <a:rPr lang="x-none" dirty="0"/>
              <a:t>Quinto nível</a:t>
            </a:r>
            <a:endParaRPr lang="en-US" dirty="0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 hasCustomPrompt="1"/>
          </p:nvPr>
        </p:nvSpPr>
        <p:spPr>
          <a:xfrm>
            <a:off x="6515944" y="2057400"/>
            <a:ext cx="4639736" cy="736282"/>
          </a:xfrm>
        </p:spPr>
        <p:txBody>
          <a:bodyPr lIns="91440" rIns="91440" rtlCol="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x-none" dirty="0"/>
              <a:t>Clique para editar os estilos de texto do Modelo Global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 hasCustomPrompt="1"/>
          </p:nvPr>
        </p:nvSpPr>
        <p:spPr>
          <a:xfrm>
            <a:off x="6515944" y="2958273"/>
            <a:ext cx="4639736" cy="2910821"/>
          </a:xfrm>
        </p:spPr>
        <p:txBody>
          <a:bodyPr rtlCol="0"/>
          <a:lstStyle>
            <a:lvl1pPr>
              <a:defRPr/>
            </a:lvl1pPr>
          </a:lstStyle>
          <a:p>
            <a:pPr lvl="0" rtl="0"/>
            <a:r>
              <a:rPr lang="x-none" dirty="0"/>
              <a:t>Clique para editar os estilos de texto do Modelo Global</a:t>
            </a:r>
          </a:p>
          <a:p>
            <a:pPr lvl="1" rtl="0"/>
            <a:r>
              <a:rPr lang="x-none" dirty="0"/>
              <a:t>Segundo nível</a:t>
            </a:r>
          </a:p>
          <a:p>
            <a:pPr lvl="2" rtl="0"/>
            <a:r>
              <a:rPr lang="x-none" dirty="0"/>
              <a:t>Terceiro nível</a:t>
            </a:r>
          </a:p>
          <a:p>
            <a:pPr lvl="3" rtl="0"/>
            <a:r>
              <a:rPr lang="x-none" dirty="0"/>
              <a:t>Quarto nível</a:t>
            </a:r>
          </a:p>
          <a:p>
            <a:pPr lvl="4" rtl="0"/>
            <a:r>
              <a:rPr lang="x-none" dirty="0"/>
              <a:t>Quinto nível</a:t>
            </a:r>
            <a:endParaRPr lang="en-US" dirty="0"/>
          </a:p>
        </p:txBody>
      </p:sp>
      <p:sp>
        <p:nvSpPr>
          <p:cNvPr id="2" name="Marcador de Posição da Data 1">
            <a:extLst>
              <a:ext uri="{FF2B5EF4-FFF2-40B4-BE49-F238E27FC236}">
                <a16:creationId xmlns:a16="http://schemas.microsoft.com/office/drawing/2014/main" xmlns="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25BCC9B-3D00-4038-B827-05429894F1D1}" type="datetime1">
              <a:rPr lang="pt-PT" smtClean="0"/>
              <a:t>06/05/21</a:t>
            </a:fld>
            <a:endParaRPr lang="en-US" dirty="0"/>
          </a:p>
        </p:txBody>
      </p:sp>
      <p:sp>
        <p:nvSpPr>
          <p:cNvPr id="11" name="Marcador de Posição do Rodapé 10">
            <a:extLst>
              <a:ext uri="{FF2B5EF4-FFF2-40B4-BE49-F238E27FC236}">
                <a16:creationId xmlns:a16="http://schemas.microsoft.com/office/drawing/2014/main" xmlns="" id="{D052F5BC-98E0-4D60-AD67-9547738B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12" name="Marcador de Posição do Número do Diapositivo 11">
            <a:extLst>
              <a:ext uri="{FF2B5EF4-FFF2-40B4-BE49-F238E27FC236}">
                <a16:creationId xmlns:a16="http://schemas.microsoft.com/office/drawing/2014/main" xmlns="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t>‹n.º›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81946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x-none" dirty="0"/>
              <a:t>Clique para editar o estilo do título do Modelo Global</a:t>
            </a:r>
            <a:endParaRPr lang="en-US" dirty="0"/>
          </a:p>
        </p:txBody>
      </p:sp>
      <p:sp>
        <p:nvSpPr>
          <p:cNvPr id="6" name="Marcador de Posição da Data 5">
            <a:extLst>
              <a:ext uri="{FF2B5EF4-FFF2-40B4-BE49-F238E27FC236}">
                <a16:creationId xmlns:a16="http://schemas.microsoft.com/office/drawing/2014/main" xmlns="" id="{7392073F-158F-44A3-8913-917AFF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E5B8D0D-025A-4217-B697-16EEC070DDC8}" type="datetime1">
              <a:rPr lang="pt-PT" smtClean="0"/>
              <a:t>06/05/21</a:t>
            </a:fld>
            <a:endParaRPr lang="en-US" dirty="0"/>
          </a:p>
        </p:txBody>
      </p:sp>
      <p:sp>
        <p:nvSpPr>
          <p:cNvPr id="7" name="Marcador de Posição do Rodapé 6">
            <a:extLst>
              <a:ext uri="{FF2B5EF4-FFF2-40B4-BE49-F238E27FC236}">
                <a16:creationId xmlns:a16="http://schemas.microsoft.com/office/drawing/2014/main" xmlns="" id="{EED72207-24CA-42B7-A975-2F8E41CB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8" name="Marcador de Posição do Número do Diapositivo 7">
            <a:extLst>
              <a:ext uri="{FF2B5EF4-FFF2-40B4-BE49-F238E27FC236}">
                <a16:creationId xmlns:a16="http://schemas.microsoft.com/office/drawing/2014/main" xmlns="" id="{D01080F2-251A-4B88-9A62-16F46D72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t>‹n.º›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1860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ângulo 9">
            <a:extLst>
              <a:ext uri="{FF2B5EF4-FFF2-40B4-BE49-F238E27FC236}">
                <a16:creationId xmlns:a16="http://schemas.microsoft.com/office/drawing/2014/main" xmlns="" id="{A8E9C91B-7EAD-4562-AB0E-DFB9663AECE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Marcador de Posição da Data 1">
            <a:extLst>
              <a:ext uri="{FF2B5EF4-FFF2-40B4-BE49-F238E27FC236}">
                <a16:creationId xmlns:a16="http://schemas.microsoft.com/office/drawing/2014/main" xmlns="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A763092-FB88-4F2E-B7A9-6AD9CA079CD0}" type="datetime1">
              <a:rPr lang="pt-PT" smtClean="0"/>
              <a:t>06/05/21</a:t>
            </a:fld>
            <a:endParaRPr lang="en-US" dirty="0"/>
          </a:p>
        </p:txBody>
      </p:sp>
      <p:sp>
        <p:nvSpPr>
          <p:cNvPr id="3" name="Marcador de Posição do Rodapé 2">
            <a:extLst>
              <a:ext uri="{FF2B5EF4-FFF2-40B4-BE49-F238E27FC236}">
                <a16:creationId xmlns:a16="http://schemas.microsoft.com/office/drawing/2014/main" xmlns="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xmlns="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t>‹n.º›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14226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>
            <a:extLst>
              <a:ext uri="{FF2B5EF4-FFF2-40B4-BE49-F238E27FC236}">
                <a16:creationId xmlns:a16="http://schemas.microsoft.com/office/drawing/2014/main" xmlns="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43466" y="786383"/>
            <a:ext cx="3517567" cy="2093975"/>
          </a:xfrm>
        </p:spPr>
        <p:txBody>
          <a:bodyPr rtlCol="0" anchor="b">
            <a:normAutofit/>
          </a:bodyPr>
          <a:lstStyle>
            <a:lvl1pPr>
              <a:lnSpc>
                <a:spcPct val="90000"/>
              </a:lnSpc>
              <a:defRPr sz="3600" b="0">
                <a:solidFill>
                  <a:srgbClr val="FFFFFF"/>
                </a:solidFill>
              </a:defRPr>
            </a:lvl1pPr>
          </a:lstStyle>
          <a:p>
            <a:pPr rtl="0"/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5458984" y="812799"/>
            <a:ext cx="5928344" cy="5294757"/>
          </a:xfrm>
        </p:spPr>
        <p:txBody>
          <a:bodyPr rtlCol="0"/>
          <a:lstStyle/>
          <a:p>
            <a:pPr lvl="0" rtl="0"/>
            <a:r>
              <a:rPr lang="pt-PT"/>
              <a:t>Clique para editar os estilos do texto de Modelo Global</a:t>
            </a:r>
          </a:p>
          <a:p>
            <a:pPr lvl="1" rtl="0"/>
            <a:r>
              <a:rPr lang="pt-PT"/>
              <a:t>Segundo nível</a:t>
            </a:r>
          </a:p>
          <a:p>
            <a:pPr lvl="2" rtl="0"/>
            <a:r>
              <a:rPr lang="pt-PT"/>
              <a:t>Terceiro nível</a:t>
            </a:r>
          </a:p>
          <a:p>
            <a:pPr lvl="3" rtl="0"/>
            <a:r>
              <a:rPr lang="pt-PT"/>
              <a:t>Quarto nível</a:t>
            </a:r>
          </a:p>
          <a:p>
            <a:pPr lvl="4" rtl="0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 hasCustomPrompt="1"/>
          </p:nvPr>
        </p:nvSpPr>
        <p:spPr>
          <a:xfrm>
            <a:off x="643465" y="3043050"/>
            <a:ext cx="3517567" cy="3064505"/>
          </a:xfrm>
        </p:spPr>
        <p:txBody>
          <a:bodyPr lIns="91440" rIns="91440" rtlCol="0"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x-none" dirty="0"/>
              <a:t>Clique para editar os estilos de texto do Modelo Global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>
          <a:xfrm>
            <a:off x="643464" y="6446520"/>
            <a:ext cx="3517568" cy="365125"/>
          </a:xfrm>
        </p:spPr>
        <p:txBody>
          <a:bodyPr rtlCol="0"/>
          <a:lstStyle>
            <a:lvl1pPr algn="l">
              <a:defRPr/>
            </a:lvl1pPr>
          </a:lstStyle>
          <a:p>
            <a:pPr rtl="0"/>
            <a:fld id="{E55777FD-C41C-4ED6-9788-E0BDB29FE28C}" type="datetime1">
              <a:rPr lang="pt-PT" smtClean="0"/>
              <a:t>06/05/21</a:t>
            </a:fld>
            <a:endParaRPr lang="en-US" dirty="0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>
          <a:xfrm>
            <a:off x="5458983" y="6446520"/>
            <a:ext cx="5334019" cy="365125"/>
          </a:xfrm>
        </p:spPr>
        <p:txBody>
          <a:bodyPr rtlCol="0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pPr rtl="0"/>
            <a:endParaRPr lang="en-US" dirty="0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3A98EE3D-8CD1-4C3F-BD1C-C98C9596463C}" type="slidenum">
              <a:rPr lang="en-US" smtClean="0"/>
              <a:pPr rtl="0"/>
              <a:t>‹n.º›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32822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>
            <a:extLst>
              <a:ext uri="{FF2B5EF4-FFF2-40B4-BE49-F238E27FC236}">
                <a16:creationId xmlns:a16="http://schemas.microsoft.com/office/drawing/2014/main" xmlns="" id="{DA134939-39C0-4522-A125-A13DFDA66490}"/>
              </a:ext>
            </a:extLst>
          </p:cNvPr>
          <p:cNvSpPr/>
          <p:nvPr/>
        </p:nvSpPr>
        <p:spPr>
          <a:xfrm>
            <a:off x="0" y="4578350"/>
            <a:ext cx="12188825" cy="227965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Marcador de Posição da Imagem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578350"/>
          </a:xfrm>
          <a:solidFill>
            <a:schemeClr val="bg1">
              <a:lumMod val="85000"/>
            </a:schemeClr>
          </a:solidFill>
        </p:spPr>
        <p:txBody>
          <a:bodyPr lIns="457200" tIns="457200" rtlCol="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pt-PT"/>
              <a:t>Clique no ícone para adicionar uma imagem</a:t>
            </a:r>
            <a:endParaRPr lang="en-US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97279" y="4799362"/>
            <a:ext cx="10113645" cy="743682"/>
          </a:xfrm>
        </p:spPr>
        <p:txBody>
          <a:bodyPr tIns="0" bIns="0" rtlCol="0" anchor="b">
            <a:noAutofit/>
          </a:bodyPr>
          <a:lstStyle>
            <a:lvl1pPr>
              <a:defRPr sz="3100" b="0">
                <a:solidFill>
                  <a:srgbClr val="FFFFFF"/>
                </a:solidFill>
              </a:defRPr>
            </a:lvl1pPr>
          </a:lstStyle>
          <a:p>
            <a:pPr rtl="0"/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097279" y="5715000"/>
            <a:ext cx="10113264" cy="609600"/>
          </a:xfrm>
        </p:spPr>
        <p:txBody>
          <a:bodyPr lIns="91440" tIns="0" rIns="91440" bIns="0" rtlCol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pt-PT"/>
              <a:t>Clique para editar os estilos do texto de Modelo Global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fld id="{E2C937DC-1FD7-45E0-8375-82F139FBDB0A}" type="datetime1">
              <a:rPr lang="pt-PT" smtClean="0"/>
              <a:t>06/05/21</a:t>
            </a:fld>
            <a:endParaRPr lang="en-US" dirty="0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</p:spPr>
        <p:txBody>
          <a:bodyPr rtlCol="0"/>
          <a:lstStyle/>
          <a:p>
            <a:pPr algn="l" rtl="0"/>
            <a:endParaRPr lang="en-US" dirty="0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t>‹n.º›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32677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x-none" dirty="0"/>
              <a:t>Clique para editar o estilo do título do Modelo Global</a:t>
            </a:r>
            <a:endParaRPr lang="en-US" dirty="0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 lIns="45720" tIns="0" rIns="45720" bIns="0" rtlCol="0"/>
          <a:lstStyle>
            <a:lvl1pPr>
              <a:defRPr/>
            </a:lvl1pPr>
          </a:lstStyle>
          <a:p>
            <a:pPr lvl="0" rtl="0"/>
            <a:r>
              <a:rPr lang="x-none" dirty="0"/>
              <a:t>Clique para editar os Estilos de texto do modelo global</a:t>
            </a:r>
          </a:p>
          <a:p>
            <a:pPr lvl="1" rtl="0"/>
            <a:r>
              <a:rPr lang="x-none" dirty="0"/>
              <a:t>Segundo nível</a:t>
            </a:r>
          </a:p>
          <a:p>
            <a:pPr lvl="2" rtl="0"/>
            <a:r>
              <a:rPr lang="x-none" dirty="0"/>
              <a:t>Terceiro nível</a:t>
            </a:r>
          </a:p>
          <a:p>
            <a:pPr lvl="3" rtl="0"/>
            <a:r>
              <a:rPr lang="x-none" dirty="0"/>
              <a:t>Quarto nível</a:t>
            </a:r>
          </a:p>
          <a:p>
            <a:pPr lvl="4" rtl="0"/>
            <a:r>
              <a:rPr lang="x-none" dirty="0"/>
              <a:t>Quinto nível</a:t>
            </a:r>
            <a:endParaRPr lang="en-US" dirty="0"/>
          </a:p>
        </p:txBody>
      </p:sp>
      <p:sp>
        <p:nvSpPr>
          <p:cNvPr id="7" name="Marcador de Posição da Data 6">
            <a:extLst>
              <a:ext uri="{FF2B5EF4-FFF2-40B4-BE49-F238E27FC236}">
                <a16:creationId xmlns:a16="http://schemas.microsoft.com/office/drawing/2014/main" xmlns="" id="{7D5506EE-1026-4F35-9ACC-BD05BE0F9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222BAA2-AC6B-4746-8053-EDC8606E535A}" type="datetime1">
              <a:rPr lang="pt-PT" smtClean="0"/>
              <a:t>06/05/21</a:t>
            </a:fld>
            <a:endParaRPr lang="en-US" dirty="0"/>
          </a:p>
        </p:txBody>
      </p:sp>
      <p:sp>
        <p:nvSpPr>
          <p:cNvPr id="8" name="Marcador de Posição do Rodapé 7">
            <a:extLst>
              <a:ext uri="{FF2B5EF4-FFF2-40B4-BE49-F238E27FC236}">
                <a16:creationId xmlns:a16="http://schemas.microsoft.com/office/drawing/2014/main" xmlns="" id="{B7696E5F-8D95-4450-AE52-5438E6EDE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9" name="Marcador de Posição do Número do Diapositivo 8">
            <a:extLst>
              <a:ext uri="{FF2B5EF4-FFF2-40B4-BE49-F238E27FC236}">
                <a16:creationId xmlns:a16="http://schemas.microsoft.com/office/drawing/2014/main" xmlns="" id="{999B2253-74CC-409E-BEB0-F8EFCFCB5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t>‹n.º›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22698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xmlns="" id="{E1B68A5B-D9FA-424B-A4EB-30E7223836B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ítulo Vertical 1"/>
          <p:cNvSpPr>
            <a:spLocks noGrp="1"/>
          </p:cNvSpPr>
          <p:nvPr>
            <p:ph type="title" orient="vert" hasCustomPrompt="1"/>
          </p:nvPr>
        </p:nvSpPr>
        <p:spPr>
          <a:xfrm>
            <a:off x="8724900" y="412302"/>
            <a:ext cx="2628900" cy="5759898"/>
          </a:xfrm>
        </p:spPr>
        <p:txBody>
          <a:bodyPr vert="eaVert" rtlCol="0"/>
          <a:lstStyle>
            <a:lvl1pPr>
              <a:defRPr/>
            </a:lvl1pPr>
          </a:lstStyle>
          <a:p>
            <a:pPr rtl="0"/>
            <a:r>
              <a:rPr lang="x-none" dirty="0"/>
              <a:t>Clique para editar o estilo do título do Modelo Global</a:t>
            </a:r>
            <a:endParaRPr lang="en-US" dirty="0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 rtlCol="0"/>
          <a:lstStyle/>
          <a:p>
            <a:pPr lvl="0" rtl="0"/>
            <a:r>
              <a:rPr lang="pt-PT"/>
              <a:t>Clique para editar os estilos do texto de Modelo Global</a:t>
            </a:r>
          </a:p>
          <a:p>
            <a:pPr lvl="1" rtl="0"/>
            <a:r>
              <a:rPr lang="pt-PT"/>
              <a:t>Segundo nível</a:t>
            </a:r>
          </a:p>
          <a:p>
            <a:pPr lvl="2" rtl="0"/>
            <a:r>
              <a:rPr lang="pt-PT"/>
              <a:t>Terceiro nível</a:t>
            </a:r>
          </a:p>
          <a:p>
            <a:pPr lvl="3" rtl="0"/>
            <a:r>
              <a:rPr lang="pt-PT"/>
              <a:t>Quarto nível</a:t>
            </a:r>
          </a:p>
          <a:p>
            <a:pPr lvl="4" rtl="0"/>
            <a:r>
              <a:rPr lang="pt-PT"/>
              <a:t>Quinto nível</a:t>
            </a:r>
            <a:endParaRPr lang="en-US" dirty="0"/>
          </a:p>
        </p:txBody>
      </p:sp>
      <p:sp>
        <p:nvSpPr>
          <p:cNvPr id="7" name="Marcador de Posição da Data 6">
            <a:extLst>
              <a:ext uri="{FF2B5EF4-FFF2-40B4-BE49-F238E27FC236}">
                <a16:creationId xmlns:a16="http://schemas.microsoft.com/office/drawing/2014/main" xmlns="" id="{AF33D6B0-F070-45C4-A472-19F432BE39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EDC9CF0-46A2-4AC7-9FA2-8EC67FAC0032}" type="datetime1">
              <a:rPr lang="pt-PT" smtClean="0"/>
              <a:t>06/05/21</a:t>
            </a:fld>
            <a:endParaRPr lang="en-US" dirty="0"/>
          </a:p>
        </p:txBody>
      </p:sp>
      <p:sp>
        <p:nvSpPr>
          <p:cNvPr id="8" name="Marcador de Posição do Rodapé 7">
            <a:extLst>
              <a:ext uri="{FF2B5EF4-FFF2-40B4-BE49-F238E27FC236}">
                <a16:creationId xmlns:a16="http://schemas.microsoft.com/office/drawing/2014/main" xmlns="" id="{9975399F-DAB2-410D-967F-ED17E6F79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10" name="Marcador de Posição do Número do Diapositivo 9">
            <a:extLst>
              <a:ext uri="{FF2B5EF4-FFF2-40B4-BE49-F238E27FC236}">
                <a16:creationId xmlns:a16="http://schemas.microsoft.com/office/drawing/2014/main" xmlns="" id="{F762A46F-6BE5-4D12-9412-5CA7672EA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t>‹n.º›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18272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>
              <a:ext uri="{FF2B5EF4-FFF2-40B4-BE49-F238E27FC236}">
                <a16:creationId xmlns:a16="http://schemas.microsoft.com/office/drawing/2014/main" xmlns="" id="{416A0E3C-60E6-4F39-BC55-5F7C224E1F7C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x-none" dirty="0"/>
              <a:t>Clique para editar o estilo do título do Modelo Global</a:t>
            </a:r>
            <a:endParaRPr lang="en-US" dirty="0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 rtl="0"/>
            <a:r>
              <a:rPr lang="x-none"/>
              <a:t>Clique para editar os Estilos de texto do modelo global</a:t>
            </a:r>
          </a:p>
          <a:p>
            <a:pPr lvl="1" rtl="0"/>
            <a:r>
              <a:rPr lang="x-none"/>
              <a:t>Segundo nível</a:t>
            </a:r>
          </a:p>
          <a:p>
            <a:pPr lvl="2" rtl="0"/>
            <a:r>
              <a:rPr lang="x-none"/>
              <a:t>Terceiro nível</a:t>
            </a:r>
          </a:p>
          <a:p>
            <a:pPr lvl="3" rtl="0"/>
            <a:r>
              <a:rPr lang="x-none"/>
              <a:t>Quarto nível</a:t>
            </a:r>
          </a:p>
          <a:p>
            <a:pPr lvl="4" rtl="0"/>
            <a:r>
              <a:rPr lang="x-none"/>
              <a:t>Quinto nível</a:t>
            </a:r>
            <a:endParaRPr lang="en-US" dirty="0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rgbClr val="FFFFFF"/>
                </a:solidFill>
              </a:defRPr>
            </a:lvl1pPr>
          </a:lstStyle>
          <a:p>
            <a:pPr rtl="0"/>
            <a:fld id="{1F5BAF06-A1C3-41CD-B482-A3F55490B9C6}" type="datetime1">
              <a:rPr lang="pt-PT" smtClean="0"/>
              <a:t>06/05/21</a:t>
            </a:fld>
            <a:endParaRPr lang="en-US" dirty="0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1097279" y="6446838"/>
            <a:ext cx="68182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rgbClr val="FFFFFF"/>
                </a:solidFill>
              </a:defRPr>
            </a:lvl1pPr>
          </a:lstStyle>
          <a:p>
            <a:pPr rtl="0"/>
            <a:endParaRPr lang="en-US" dirty="0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rgbClr val="FFFFFF"/>
                </a:solidFill>
              </a:defRPr>
            </a:lvl1pPr>
          </a:lstStyle>
          <a:p>
            <a:pPr rtl="0"/>
            <a:fld id="{3A98EE3D-8CD1-4C3F-BD1C-C98C9596463C}" type="slidenum">
              <a:rPr lang="en-US" smtClean="0"/>
              <a:t>‹n.º›</a:t>
            </a:fld>
            <a:endParaRPr lang="en-US" dirty="0"/>
          </a:p>
        </p:txBody>
      </p:sp>
      <p:cxnSp>
        <p:nvCxnSpPr>
          <p:cNvPr id="10" name="Conexão Reta 9">
            <a:extLst>
              <a:ext uri="{FF2B5EF4-FFF2-40B4-BE49-F238E27FC236}">
                <a16:creationId xmlns:a16="http://schemas.microsoft.com/office/drawing/2014/main" xmlns="" id="{C5025DAC-8B93-4160-B017-3A274A5828C0}"/>
              </a:ext>
            </a:extLst>
          </p:cNvPr>
          <p:cNvCxnSpPr/>
          <p:nvPr/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49822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47" r:id="rId3"/>
    <p:sldLayoutId id="2147483743" r:id="rId4"/>
    <p:sldLayoutId id="2147483738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700" i="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11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1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7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tângulo 21">
            <a:extLst>
              <a:ext uri="{FF2B5EF4-FFF2-40B4-BE49-F238E27FC236}">
                <a16:creationId xmlns:a16="http://schemas.microsoft.com/office/drawing/2014/main" xmlns="" id="{A9286AD2-18A9-4868-A4E3-7A2097A2081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1"/>
            <a:ext cx="12192001" cy="68579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xmlns="" id="{3B188651-6E4F-453D-B7CB-3A59A7339299}"/>
              </a:ext>
            </a:extLst>
          </p:cNvPr>
          <p:cNvSpPr/>
          <p:nvPr/>
        </p:nvSpPr>
        <p:spPr>
          <a:xfrm>
            <a:off x="672034" y="673304"/>
            <a:ext cx="10847932" cy="4952354"/>
          </a:xfrm>
          <a:prstGeom prst="rect">
            <a:avLst/>
          </a:prstGeom>
          <a:solidFill>
            <a:schemeClr val="accent1">
              <a:alpha val="2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78FD68DA-43BA-4508-8DE2-BA9BB7B2FA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86005" y="947628"/>
            <a:ext cx="9877856" cy="2664172"/>
          </a:xfrm>
        </p:spPr>
        <p:txBody>
          <a:bodyPr rtlCol="0">
            <a:normAutofit/>
          </a:bodyPr>
          <a:lstStyle/>
          <a:p>
            <a:pPr rtl="0"/>
            <a:r>
              <a:rPr lang="pt-PT" sz="7200" dirty="0"/>
              <a:t>Pandemia e femicídio em Portugal</a:t>
            </a:r>
            <a:endParaRPr lang="x-none" sz="7200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A8E9CFF2-3777-4FF4-A759-8491175B0B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76898" y="3570657"/>
            <a:ext cx="10015016" cy="630934"/>
          </a:xfrm>
        </p:spPr>
        <p:txBody>
          <a:bodyPr rtlCol="0">
            <a:normAutofit/>
          </a:bodyPr>
          <a:lstStyle/>
          <a:p>
            <a:pPr rtl="0"/>
            <a:r>
              <a:rPr lang="pt-PT" sz="1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</a:t>
            </a:r>
            <a:r>
              <a:rPr lang="x-none" sz="1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ados do observatório de mulheres assassinadas da UMAR</a:t>
            </a:r>
          </a:p>
        </p:txBody>
      </p:sp>
      <p:cxnSp>
        <p:nvCxnSpPr>
          <p:cNvPr id="24" name="Conexão Reta 23">
            <a:extLst>
              <a:ext uri="{FF2B5EF4-FFF2-40B4-BE49-F238E27FC236}">
                <a16:creationId xmlns:a16="http://schemas.microsoft.com/office/drawing/2014/main" xmlns="" id="{E7A7CD63-7EC3-44F3-95D0-595C4019FF2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5427754" y="4498925"/>
            <a:ext cx="5636107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Imagem 6">
            <a:extLst>
              <a:ext uri="{FF2B5EF4-FFF2-40B4-BE49-F238E27FC236}">
                <a16:creationId xmlns:a16="http://schemas.microsoft.com/office/drawing/2014/main" xmlns="" id="{14DC2A62-66C9-4B0F-9FFF-283B9F9CB9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5648" y="5815472"/>
            <a:ext cx="880879" cy="889443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xmlns="" id="{42EB8703-7EEE-4A4A-B4DF-FC260C0FD1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9215" y="5806213"/>
            <a:ext cx="989351" cy="898702"/>
          </a:xfrm>
          <a:prstGeom prst="rect">
            <a:avLst/>
          </a:prstGeom>
        </p:spPr>
      </p:pic>
      <p:sp>
        <p:nvSpPr>
          <p:cNvPr id="13" name="Subtítulo 2">
            <a:extLst>
              <a:ext uri="{FF2B5EF4-FFF2-40B4-BE49-F238E27FC236}">
                <a16:creationId xmlns:a16="http://schemas.microsoft.com/office/drawing/2014/main" xmlns="" id="{65CE8BC3-FE31-4E70-8332-966D3B4CCE55}"/>
              </a:ext>
            </a:extLst>
          </p:cNvPr>
          <p:cNvSpPr txBox="1">
            <a:spLocks/>
          </p:cNvSpPr>
          <p:nvPr/>
        </p:nvSpPr>
        <p:spPr>
          <a:xfrm>
            <a:off x="5636464" y="4559426"/>
            <a:ext cx="6342176" cy="6309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None/>
              <a:defRPr sz="2300" kern="1200" cap="all" spc="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1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Maria José Magalhães, presidente da UMAR</a:t>
            </a:r>
            <a:endParaRPr lang="x-none" sz="16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37378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78FD68DA-43BA-4508-8DE2-BA9BB7B2FA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9270" y="2257157"/>
            <a:ext cx="10058400" cy="1450757"/>
          </a:xfrm>
        </p:spPr>
        <p:txBody>
          <a:bodyPr rtlCol="0" anchor="b">
            <a:no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pt-PT" sz="2400" b="1" dirty="0"/>
              <a:t>UMAR</a:t>
            </a:r>
            <a:r>
              <a:rPr lang="pt-PT" sz="2400" dirty="0"/>
              <a:t> – União de Mulheres Alternativa e Resposta</a:t>
            </a:r>
            <a:br>
              <a:rPr lang="pt-PT" sz="2400" dirty="0"/>
            </a:br>
            <a:r>
              <a:rPr lang="pt-PT" sz="2400" dirty="0"/>
              <a:t/>
            </a:r>
            <a:br>
              <a:rPr lang="pt-PT" sz="2400" dirty="0"/>
            </a:br>
            <a:r>
              <a:rPr lang="pt-PT" sz="2400" dirty="0"/>
              <a:t/>
            </a:r>
            <a:br>
              <a:rPr lang="pt-PT" sz="2400" dirty="0"/>
            </a:br>
            <a:endParaRPr lang="x-none" sz="2400" dirty="0"/>
          </a:p>
        </p:txBody>
      </p:sp>
      <p:sp>
        <p:nvSpPr>
          <p:cNvPr id="10" name="Marcador de Posição do Texto 9">
            <a:extLst>
              <a:ext uri="{FF2B5EF4-FFF2-40B4-BE49-F238E27FC236}">
                <a16:creationId xmlns:a16="http://schemas.microsoft.com/office/drawing/2014/main" xmlns="" id="{0A3324E5-A87F-4EF2-BCB2-C52835D73A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74975" y="1173151"/>
            <a:ext cx="10058400" cy="826246"/>
          </a:xfrm>
        </p:spPr>
        <p:txBody>
          <a:bodyPr>
            <a:normAutofit/>
          </a:bodyPr>
          <a:lstStyle/>
          <a:p>
            <a:r>
              <a:rPr lang="pt-PT" sz="2800" dirty="0"/>
              <a:t>HISTÓRICO E LUTA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xmlns="" id="{3E9BD305-5831-4A4A-942C-CAA1655C7E0B}"/>
              </a:ext>
            </a:extLst>
          </p:cNvPr>
          <p:cNvSpPr txBox="1"/>
          <p:nvPr/>
        </p:nvSpPr>
        <p:spPr>
          <a:xfrm>
            <a:off x="1249270" y="2850853"/>
            <a:ext cx="10197875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pt-PT" sz="2400" b="1" spc="-5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OMA</a:t>
            </a:r>
            <a:r>
              <a:rPr lang="pt-PT" sz="2400" spc="-5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 – Observatório de Mulheres Assassinadas</a:t>
            </a:r>
            <a:br>
              <a:rPr lang="pt-PT" sz="2400" spc="-5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</a:br>
            <a:r>
              <a:rPr lang="pt-PT" sz="2400" spc="-5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Grupo de trabalho criado pela UMAR em 2004.</a:t>
            </a:r>
            <a:br>
              <a:rPr lang="pt-PT" sz="2400" spc="-5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</a:br>
            <a:r>
              <a:rPr lang="pt-PT" sz="2400" spc="-5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/>
            </a:r>
            <a:br>
              <a:rPr lang="pt-PT" sz="2400" spc="-5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</a:br>
            <a:r>
              <a:rPr lang="pt-PT" sz="2400" b="1" spc="-50" dirty="0">
                <a:solidFill>
                  <a:schemeClr val="accent3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Objetivos: </a:t>
            </a:r>
            <a:r>
              <a:rPr lang="pt-PT" sz="2400" spc="-5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/>
            </a:r>
            <a:br>
              <a:rPr lang="pt-PT" sz="2400" spc="-5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</a:br>
            <a:r>
              <a:rPr lang="pt-PT" sz="2400" spc="-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Desocultar</a:t>
            </a:r>
            <a:r>
              <a:rPr lang="pt-PT" sz="2400" spc="-5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 o assassinato de mulheres, em particular o femicídio; </a:t>
            </a:r>
            <a:br>
              <a:rPr lang="pt-PT" sz="2400" spc="-5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</a:br>
            <a:r>
              <a:rPr lang="pt-PT" sz="2400" spc="-5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Valorizar as mulheres vítimas desta forma de violência extrema;</a:t>
            </a:r>
            <a:br>
              <a:rPr lang="pt-PT" sz="2400" spc="-5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</a:br>
            <a:r>
              <a:rPr lang="pt-PT" sz="2400" spc="-5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Propor medidas que auxiliem na prevenção destes assassinatos. </a:t>
            </a:r>
          </a:p>
        </p:txBody>
      </p:sp>
    </p:spTree>
    <p:extLst>
      <p:ext uri="{BB962C8B-B14F-4D97-AF65-F5344CB8AC3E}">
        <p14:creationId xmlns:p14="http://schemas.microsoft.com/office/powerpoint/2010/main" val="39566997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78FD68DA-43BA-4508-8DE2-BA9BB7B2FA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9269" y="3005822"/>
            <a:ext cx="9752106" cy="1450757"/>
          </a:xfrm>
        </p:spPr>
        <p:txBody>
          <a:bodyPr rtlCol="0" anchor="b">
            <a:noAutofit/>
          </a:bodyPr>
          <a:lstStyle/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pt-PT" sz="2400" dirty="0"/>
              <a:t>Os dados recolhidos pelo OMA derivam da recolha sistemática de notícias publicadas na imprensa nacional. Poderão existir mulheres assassinadas cujas notícias não foram publicadas e, portanto, não foram contabilizadas pelo Observatório.</a:t>
            </a:r>
            <a:br>
              <a:rPr lang="pt-PT" sz="2400" dirty="0"/>
            </a:br>
            <a:r>
              <a:rPr lang="pt-PT" sz="2400" dirty="0"/>
              <a:t/>
            </a:r>
            <a:br>
              <a:rPr lang="pt-PT" sz="2400" dirty="0"/>
            </a:br>
            <a:r>
              <a:rPr lang="pt-PT" sz="2400" dirty="0"/>
              <a:t/>
            </a:r>
            <a:br>
              <a:rPr lang="pt-PT" sz="2400" dirty="0"/>
            </a:br>
            <a:endParaRPr lang="x-none" sz="2400" dirty="0"/>
          </a:p>
        </p:txBody>
      </p:sp>
      <p:sp>
        <p:nvSpPr>
          <p:cNvPr id="10" name="Marcador de Posição do Texto 9">
            <a:extLst>
              <a:ext uri="{FF2B5EF4-FFF2-40B4-BE49-F238E27FC236}">
                <a16:creationId xmlns:a16="http://schemas.microsoft.com/office/drawing/2014/main" xmlns="" id="{0A3324E5-A87F-4EF2-BCB2-C52835D73A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49269" y="1258876"/>
            <a:ext cx="10058400" cy="826246"/>
          </a:xfrm>
        </p:spPr>
        <p:txBody>
          <a:bodyPr>
            <a:normAutofit/>
          </a:bodyPr>
          <a:lstStyle/>
          <a:p>
            <a:r>
              <a:rPr lang="pt-PT" sz="2800" dirty="0"/>
              <a:t>METODOLOGIA DO OMA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xmlns="" id="{3E9BD305-5831-4A4A-942C-CAA1655C7E0B}"/>
              </a:ext>
            </a:extLst>
          </p:cNvPr>
          <p:cNvSpPr txBox="1"/>
          <p:nvPr/>
        </p:nvSpPr>
        <p:spPr>
          <a:xfrm>
            <a:off x="1249270" y="3646756"/>
            <a:ext cx="969346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pt-PT" sz="2400" spc="-5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Estão incluídos os dados de todas as mulheres que foram assassinadas intencionalmente em 2020.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xmlns="" id="{0460E5DF-072E-4B17-8741-B17EF4ECDF50}"/>
              </a:ext>
            </a:extLst>
          </p:cNvPr>
          <p:cNvSpPr txBox="1"/>
          <p:nvPr/>
        </p:nvSpPr>
        <p:spPr>
          <a:xfrm>
            <a:off x="1249270" y="4631298"/>
            <a:ext cx="975210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pt-PT" sz="2400" spc="-5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São considerados femicídios as mortes intencionais de mulheres em que no teor da notícia se perceba que decorreram como resultado da violência de género.</a:t>
            </a:r>
          </a:p>
        </p:txBody>
      </p:sp>
    </p:spTree>
    <p:extLst>
      <p:ext uri="{BB962C8B-B14F-4D97-AF65-F5344CB8AC3E}">
        <p14:creationId xmlns:p14="http://schemas.microsoft.com/office/powerpoint/2010/main" val="11683677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xmlns="" id="{C0D4E320-74BE-4C25-B19C-513441EE374C}"/>
              </a:ext>
            </a:extLst>
          </p:cNvPr>
          <p:cNvSpPr/>
          <p:nvPr/>
        </p:nvSpPr>
        <p:spPr>
          <a:xfrm>
            <a:off x="1099554" y="1988821"/>
            <a:ext cx="9992891" cy="1440180"/>
          </a:xfrm>
          <a:prstGeom prst="rect">
            <a:avLst/>
          </a:prstGeom>
          <a:solidFill>
            <a:schemeClr val="accent1">
              <a:lumMod val="60000"/>
              <a:lumOff val="40000"/>
              <a:alpha val="5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255E1F2F-E259-4EA8-9FFD-3A10AF541859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148715" y="1364933"/>
            <a:ext cx="9992890" cy="532448"/>
          </a:xfrm>
        </p:spPr>
        <p:txBody>
          <a:bodyPr rtlCol="0">
            <a:normAutofit/>
          </a:bodyPr>
          <a:lstStyle/>
          <a:p>
            <a:pPr rtl="0"/>
            <a:r>
              <a:rPr lang="pt-PT" sz="2800" cap="all" spc="200" dirty="0">
                <a:solidFill>
                  <a:schemeClr val="tx1"/>
                </a:solidFill>
              </a:rPr>
              <a:t>35 Mulheres assassinadas em 2020</a:t>
            </a:r>
            <a:endParaRPr lang="x-none" sz="2800" cap="all" spc="200" dirty="0">
              <a:solidFill>
                <a:schemeClr val="tx1"/>
              </a:solidFill>
            </a:endParaRPr>
          </a:p>
        </p:txBody>
      </p:sp>
      <p:sp>
        <p:nvSpPr>
          <p:cNvPr id="12" name="Subtítulo 2">
            <a:extLst>
              <a:ext uri="{FF2B5EF4-FFF2-40B4-BE49-F238E27FC236}">
                <a16:creationId xmlns:a16="http://schemas.microsoft.com/office/drawing/2014/main" xmlns="" id="{7C0BD853-B498-4A21-8B6C-2EAD6E27E289}"/>
              </a:ext>
            </a:extLst>
          </p:cNvPr>
          <p:cNvSpPr txBox="1">
            <a:spLocks/>
          </p:cNvSpPr>
          <p:nvPr/>
        </p:nvSpPr>
        <p:spPr>
          <a:xfrm>
            <a:off x="1148715" y="2083118"/>
            <a:ext cx="9641205" cy="1450757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11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1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7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3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3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3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pt-PT" sz="1800" cap="all" spc="200" dirty="0">
                <a:solidFill>
                  <a:schemeClr val="tx1"/>
                </a:solidFill>
              </a:rPr>
              <a:t>19 femicídios nas relações de intimidade</a:t>
            </a:r>
          </a:p>
          <a:p>
            <a:pPr>
              <a:lnSpc>
                <a:spcPct val="100000"/>
              </a:lnSpc>
            </a:pPr>
            <a:r>
              <a:rPr lang="pt-PT" sz="1800" cap="all" spc="200" dirty="0">
                <a:solidFill>
                  <a:schemeClr val="tx1"/>
                </a:solidFill>
              </a:rPr>
              <a:t>12 Assassinatos de familiares</a:t>
            </a:r>
          </a:p>
          <a:p>
            <a:pPr>
              <a:lnSpc>
                <a:spcPct val="100000"/>
              </a:lnSpc>
            </a:pPr>
            <a:r>
              <a:rPr lang="x-none" sz="1800" cap="all" spc="200" dirty="0">
                <a:solidFill>
                  <a:schemeClr val="tx1"/>
                </a:solidFill>
              </a:rPr>
              <a:t>3 Assassinatos noutros contextos</a:t>
            </a:r>
          </a:p>
        </p:txBody>
      </p:sp>
      <p:graphicFrame>
        <p:nvGraphicFramePr>
          <p:cNvPr id="19" name="Gráfico 18">
            <a:extLst>
              <a:ext uri="{FF2B5EF4-FFF2-40B4-BE49-F238E27FC236}">
                <a16:creationId xmlns:a16="http://schemas.microsoft.com/office/drawing/2014/main" xmlns="" id="{1E2C5EAB-CD31-410A-AA30-CC61E638817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89730419"/>
              </p:ext>
            </p:extLst>
          </p:nvPr>
        </p:nvGraphicFramePr>
        <p:xfrm>
          <a:off x="1148715" y="3948212"/>
          <a:ext cx="6200775" cy="27726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20" name="Agrupar 19">
            <a:extLst>
              <a:ext uri="{FF2B5EF4-FFF2-40B4-BE49-F238E27FC236}">
                <a16:creationId xmlns:a16="http://schemas.microsoft.com/office/drawing/2014/main" xmlns="" id="{420D8F9C-47A2-4A4B-AF4A-0FA46B506FC2}"/>
              </a:ext>
            </a:extLst>
          </p:cNvPr>
          <p:cNvGrpSpPr/>
          <p:nvPr/>
        </p:nvGrpSpPr>
        <p:grpSpPr>
          <a:xfrm>
            <a:off x="2409825" y="3628172"/>
            <a:ext cx="5082542" cy="2066071"/>
            <a:chOff x="4669154" y="3696752"/>
            <a:chExt cx="5354957" cy="2098258"/>
          </a:xfrm>
        </p:grpSpPr>
        <p:sp>
          <p:nvSpPr>
            <p:cNvPr id="17" name="Retângulo 16">
              <a:extLst>
                <a:ext uri="{FF2B5EF4-FFF2-40B4-BE49-F238E27FC236}">
                  <a16:creationId xmlns:a16="http://schemas.microsoft.com/office/drawing/2014/main" xmlns="" id="{5E98C8F5-9151-4BCE-BB48-EA7D5709A598}"/>
                </a:ext>
              </a:extLst>
            </p:cNvPr>
            <p:cNvSpPr/>
            <p:nvPr/>
          </p:nvSpPr>
          <p:spPr>
            <a:xfrm>
              <a:off x="4669154" y="3703320"/>
              <a:ext cx="5263515" cy="2091690"/>
            </a:xfrm>
            <a:prstGeom prst="rect">
              <a:avLst/>
            </a:prstGeom>
            <a:noFill/>
            <a:ln>
              <a:solidFill>
                <a:schemeClr val="accent3">
                  <a:lumMod val="7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8" name="CaixaDeTexto 17">
              <a:extLst>
                <a:ext uri="{FF2B5EF4-FFF2-40B4-BE49-F238E27FC236}">
                  <a16:creationId xmlns:a16="http://schemas.microsoft.com/office/drawing/2014/main" xmlns="" id="{2C7C0A0F-EEEF-4DDC-A4FF-E8784D8517BA}"/>
                </a:ext>
              </a:extLst>
            </p:cNvPr>
            <p:cNvSpPr txBox="1"/>
            <p:nvPr/>
          </p:nvSpPr>
          <p:spPr>
            <a:xfrm>
              <a:off x="8572501" y="3696752"/>
              <a:ext cx="145161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1600" cap="all" spc="200" dirty="0">
                  <a:solidFill>
                    <a:schemeClr val="accent3">
                      <a:lumMod val="50000"/>
                    </a:schemeClr>
                  </a:solidFill>
                </a:rPr>
                <a:t>Pandemia</a:t>
              </a:r>
            </a:p>
          </p:txBody>
        </p:sp>
      </p:grpSp>
      <p:sp>
        <p:nvSpPr>
          <p:cNvPr id="11" name="Retângulo 10">
            <a:extLst>
              <a:ext uri="{FF2B5EF4-FFF2-40B4-BE49-F238E27FC236}">
                <a16:creationId xmlns:a16="http://schemas.microsoft.com/office/drawing/2014/main" xmlns="" id="{3366F35F-E2D7-42C0-8DEB-22906A53E9B1}"/>
              </a:ext>
            </a:extLst>
          </p:cNvPr>
          <p:cNvSpPr/>
          <p:nvPr/>
        </p:nvSpPr>
        <p:spPr>
          <a:xfrm>
            <a:off x="7850504" y="4162524"/>
            <a:ext cx="3241941" cy="1563906"/>
          </a:xfrm>
          <a:prstGeom prst="rect">
            <a:avLst/>
          </a:prstGeom>
          <a:solidFill>
            <a:schemeClr val="accent1">
              <a:lumMod val="60000"/>
              <a:lumOff val="40000"/>
              <a:alpha val="5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sp>
        <p:nvSpPr>
          <p:cNvPr id="13" name="Subtítulo 2">
            <a:extLst>
              <a:ext uri="{FF2B5EF4-FFF2-40B4-BE49-F238E27FC236}">
                <a16:creationId xmlns:a16="http://schemas.microsoft.com/office/drawing/2014/main" xmlns="" id="{BCB6E9D9-0D56-4BE3-B73E-A70642279D8C}"/>
              </a:ext>
            </a:extLst>
          </p:cNvPr>
          <p:cNvSpPr txBox="1">
            <a:spLocks/>
          </p:cNvSpPr>
          <p:nvPr/>
        </p:nvSpPr>
        <p:spPr>
          <a:xfrm>
            <a:off x="7850504" y="4243486"/>
            <a:ext cx="3241941" cy="1450757"/>
          </a:xfrm>
          <a:prstGeom prst="rect">
            <a:avLst/>
          </a:prstGeom>
        </p:spPr>
        <p:txBody>
          <a:bodyPr vert="horz" lIns="0" tIns="45720" rIns="0" bIns="45720" rtlCol="0">
            <a:normAutofit fontScale="92500" lnSpcReduction="10000"/>
          </a:bodyPr>
          <a:lstStyle>
            <a:lvl1pPr marL="91440" indent="-91440" algn="l" defTabSz="914400" rtl="0" eaLnBrk="1" latinLnBrk="0" hangingPunct="1">
              <a:lnSpc>
                <a:spcPct val="11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1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7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3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3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3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pt-PT" sz="1200" cap="all" spc="200" dirty="0">
                <a:solidFill>
                  <a:schemeClr val="tx1"/>
                </a:solidFill>
              </a:rPr>
              <a:t>PANDEMIA:</a:t>
            </a:r>
          </a:p>
          <a:p>
            <a:pPr>
              <a:lnSpc>
                <a:spcPct val="100000"/>
              </a:lnSpc>
            </a:pPr>
            <a:r>
              <a:rPr lang="pt-PT" sz="1200" cap="all" spc="200" dirty="0">
                <a:solidFill>
                  <a:schemeClr val="tx1"/>
                </a:solidFill>
              </a:rPr>
              <a:t>17 femicídios nas relações de intimidade</a:t>
            </a:r>
          </a:p>
          <a:p>
            <a:pPr>
              <a:lnSpc>
                <a:spcPct val="100000"/>
              </a:lnSpc>
            </a:pPr>
            <a:r>
              <a:rPr lang="pt-PT" sz="1200" cap="all" spc="200" dirty="0">
                <a:solidFill>
                  <a:schemeClr val="tx1"/>
                </a:solidFill>
              </a:rPr>
              <a:t>12 Assassinatos de familiares</a:t>
            </a:r>
          </a:p>
          <a:p>
            <a:pPr>
              <a:lnSpc>
                <a:spcPct val="100000"/>
              </a:lnSpc>
            </a:pPr>
            <a:r>
              <a:rPr lang="x-none" sz="1200" cap="all" spc="200" dirty="0">
                <a:solidFill>
                  <a:schemeClr val="tx1"/>
                </a:solidFill>
              </a:rPr>
              <a:t>1 Assassinato noutros contextos</a:t>
            </a:r>
          </a:p>
        </p:txBody>
      </p:sp>
    </p:spTree>
    <p:extLst>
      <p:ext uri="{BB962C8B-B14F-4D97-AF65-F5344CB8AC3E}">
        <p14:creationId xmlns:p14="http://schemas.microsoft.com/office/powerpoint/2010/main" val="1131492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xmlns="" id="{C0D4E320-74BE-4C25-B19C-513441EE374C}"/>
              </a:ext>
            </a:extLst>
          </p:cNvPr>
          <p:cNvSpPr/>
          <p:nvPr/>
        </p:nvSpPr>
        <p:spPr>
          <a:xfrm>
            <a:off x="1148714" y="1988820"/>
            <a:ext cx="9992891" cy="1630779"/>
          </a:xfrm>
          <a:prstGeom prst="rect">
            <a:avLst/>
          </a:prstGeom>
          <a:solidFill>
            <a:schemeClr val="accent3">
              <a:lumMod val="60000"/>
              <a:lumOff val="40000"/>
              <a:alpha val="5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255E1F2F-E259-4EA8-9FFD-3A10AF541859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148715" y="1364933"/>
            <a:ext cx="9992890" cy="532448"/>
          </a:xfrm>
        </p:spPr>
        <p:txBody>
          <a:bodyPr rtlCol="0">
            <a:normAutofit/>
          </a:bodyPr>
          <a:lstStyle/>
          <a:p>
            <a:pPr rtl="0"/>
            <a:r>
              <a:rPr lang="pt-PT" sz="2800" cap="all" spc="200" dirty="0">
                <a:solidFill>
                  <a:schemeClr val="tx1"/>
                </a:solidFill>
              </a:rPr>
              <a:t>Femicídio nas relações de intimidade</a:t>
            </a:r>
            <a:endParaRPr lang="x-none" sz="2800" cap="all" spc="200" dirty="0">
              <a:solidFill>
                <a:schemeClr val="tx1"/>
              </a:solidFill>
            </a:endParaRPr>
          </a:p>
        </p:txBody>
      </p:sp>
      <p:sp>
        <p:nvSpPr>
          <p:cNvPr id="12" name="Subtítulo 2">
            <a:extLst>
              <a:ext uri="{FF2B5EF4-FFF2-40B4-BE49-F238E27FC236}">
                <a16:creationId xmlns:a16="http://schemas.microsoft.com/office/drawing/2014/main" xmlns="" id="{7C0BD853-B498-4A21-8B6C-2EAD6E27E289}"/>
              </a:ext>
            </a:extLst>
          </p:cNvPr>
          <p:cNvSpPr txBox="1">
            <a:spLocks/>
          </p:cNvSpPr>
          <p:nvPr/>
        </p:nvSpPr>
        <p:spPr>
          <a:xfrm>
            <a:off x="1343024" y="2260281"/>
            <a:ext cx="9992891" cy="1450757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11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1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7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3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3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3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800" cap="all" spc="200" dirty="0">
                <a:solidFill>
                  <a:schemeClr val="tx1"/>
                </a:solidFill>
              </a:rPr>
              <a:t>Em 8 casos de femicídio, a violência prévia era conhecida por terceiros;</a:t>
            </a:r>
          </a:p>
          <a:p>
            <a:endParaRPr lang="pt-PT" sz="2800" cap="all" spc="200" dirty="0">
              <a:solidFill>
                <a:schemeClr val="tx1"/>
              </a:solidFill>
            </a:endParaRPr>
          </a:p>
          <a:p>
            <a:endParaRPr lang="x-none" sz="2800" cap="all" spc="200" dirty="0">
              <a:solidFill>
                <a:schemeClr val="tx1"/>
              </a:solidFill>
            </a:endParaRP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xmlns="" id="{DAAC24F1-292A-43E5-8DB3-B9B615250021}"/>
              </a:ext>
            </a:extLst>
          </p:cNvPr>
          <p:cNvSpPr/>
          <p:nvPr/>
        </p:nvSpPr>
        <p:spPr>
          <a:xfrm>
            <a:off x="1148714" y="3982499"/>
            <a:ext cx="9992891" cy="1630779"/>
          </a:xfrm>
          <a:prstGeom prst="rect">
            <a:avLst/>
          </a:prstGeom>
          <a:solidFill>
            <a:schemeClr val="accent3">
              <a:lumMod val="60000"/>
              <a:lumOff val="40000"/>
              <a:alpha val="5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sp>
        <p:nvSpPr>
          <p:cNvPr id="7" name="Subtítulo 2">
            <a:extLst>
              <a:ext uri="{FF2B5EF4-FFF2-40B4-BE49-F238E27FC236}">
                <a16:creationId xmlns:a16="http://schemas.microsoft.com/office/drawing/2014/main" xmlns="" id="{8730251B-54C5-419A-AE97-CA008CD1C0C0}"/>
              </a:ext>
            </a:extLst>
          </p:cNvPr>
          <p:cNvSpPr txBox="1">
            <a:spLocks/>
          </p:cNvSpPr>
          <p:nvPr/>
        </p:nvSpPr>
        <p:spPr>
          <a:xfrm>
            <a:off x="1343024" y="4253960"/>
            <a:ext cx="9992891" cy="1450757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11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1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7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3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3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3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800" cap="all" spc="200" dirty="0">
                <a:solidFill>
                  <a:schemeClr val="tx1"/>
                </a:solidFill>
              </a:rPr>
              <a:t>Em 3 casos de femicídio, existia denúncia prévia feita às autoridades.</a:t>
            </a:r>
          </a:p>
          <a:p>
            <a:endParaRPr lang="pt-PT" sz="2800" cap="all" spc="200" dirty="0">
              <a:solidFill>
                <a:schemeClr val="tx1"/>
              </a:solidFill>
            </a:endParaRPr>
          </a:p>
          <a:p>
            <a:endParaRPr lang="x-none" sz="2800" cap="all" spc="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8894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255E1F2F-E259-4EA8-9FFD-3A10AF541859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148715" y="1364933"/>
            <a:ext cx="9992890" cy="532448"/>
          </a:xfrm>
        </p:spPr>
        <p:txBody>
          <a:bodyPr rtlCol="0">
            <a:normAutofit/>
          </a:bodyPr>
          <a:lstStyle/>
          <a:p>
            <a:pPr rtl="0"/>
            <a:r>
              <a:rPr lang="pt-PT" sz="2800" cap="all" spc="200" dirty="0">
                <a:solidFill>
                  <a:schemeClr val="tx1"/>
                </a:solidFill>
              </a:rPr>
              <a:t>Femicídio nas relações de intimidade</a:t>
            </a:r>
            <a:endParaRPr lang="x-none" sz="2800" cap="all" spc="200" dirty="0">
              <a:solidFill>
                <a:schemeClr val="tx1"/>
              </a:solidFill>
            </a:endParaRPr>
          </a:p>
        </p:txBody>
      </p:sp>
      <p:sp>
        <p:nvSpPr>
          <p:cNvPr id="7" name="Subtítulo 2">
            <a:extLst>
              <a:ext uri="{FF2B5EF4-FFF2-40B4-BE49-F238E27FC236}">
                <a16:creationId xmlns:a16="http://schemas.microsoft.com/office/drawing/2014/main" xmlns="" id="{8730251B-54C5-419A-AE97-CA008CD1C0C0}"/>
              </a:ext>
            </a:extLst>
          </p:cNvPr>
          <p:cNvSpPr txBox="1">
            <a:spLocks/>
          </p:cNvSpPr>
          <p:nvPr/>
        </p:nvSpPr>
        <p:spPr>
          <a:xfrm>
            <a:off x="1148714" y="2147506"/>
            <a:ext cx="7963535" cy="532449"/>
          </a:xfrm>
          <a:prstGeom prst="rect">
            <a:avLst/>
          </a:prstGeom>
        </p:spPr>
        <p:txBody>
          <a:bodyPr vert="horz" lIns="0" tIns="45720" rIns="0" bIns="45720" rtlCol="0">
            <a:normAutofit fontScale="92500" lnSpcReduction="10000"/>
          </a:bodyPr>
          <a:lstStyle>
            <a:lvl1pPr marL="91440" indent="-91440" algn="l" defTabSz="914400" rtl="0" eaLnBrk="1" latinLnBrk="0" hangingPunct="1">
              <a:lnSpc>
                <a:spcPct val="11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1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7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3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3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3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r>
              <a:rPr lang="pt-PT" sz="2800" cap="all" spc="200" dirty="0">
                <a:solidFill>
                  <a:schemeClr val="tx1"/>
                </a:solidFill>
              </a:rPr>
              <a:t>  Tentativa ou efetiva separação</a:t>
            </a:r>
          </a:p>
          <a:p>
            <a:pPr>
              <a:buFont typeface="Wingdings" panose="05000000000000000000" pitchFamily="2" charset="2"/>
              <a:buChar char="§"/>
            </a:pPr>
            <a:endParaRPr lang="pt-PT" sz="2800" cap="all" spc="200" dirty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endParaRPr lang="x-none" sz="2800" cap="all" spc="200" dirty="0">
              <a:solidFill>
                <a:schemeClr val="tx1"/>
              </a:solidFill>
            </a:endParaRPr>
          </a:p>
        </p:txBody>
      </p:sp>
      <p:graphicFrame>
        <p:nvGraphicFramePr>
          <p:cNvPr id="8" name="Gráfico 7">
            <a:extLst>
              <a:ext uri="{FF2B5EF4-FFF2-40B4-BE49-F238E27FC236}">
                <a16:creationId xmlns:a16="http://schemas.microsoft.com/office/drawing/2014/main" xmlns="" id="{8C89D55A-E7DC-45E6-92F1-EDCF9A830D3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63595603"/>
              </p:ext>
            </p:extLst>
          </p:nvPr>
        </p:nvGraphicFramePr>
        <p:xfrm>
          <a:off x="2863579" y="2699345"/>
          <a:ext cx="6343651" cy="3225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Subtítulo 2">
            <a:extLst>
              <a:ext uri="{FF2B5EF4-FFF2-40B4-BE49-F238E27FC236}">
                <a16:creationId xmlns:a16="http://schemas.microsoft.com/office/drawing/2014/main" xmlns="" id="{5A4B084E-71F2-4E83-B54F-AC49487EA167}"/>
              </a:ext>
            </a:extLst>
          </p:cNvPr>
          <p:cNvSpPr txBox="1">
            <a:spLocks/>
          </p:cNvSpPr>
          <p:nvPr/>
        </p:nvSpPr>
        <p:spPr>
          <a:xfrm>
            <a:off x="1148714" y="5835951"/>
            <a:ext cx="9925253" cy="532449"/>
          </a:xfrm>
          <a:prstGeom prst="rect">
            <a:avLst/>
          </a:prstGeom>
        </p:spPr>
        <p:txBody>
          <a:bodyPr vert="horz" lIns="0" tIns="45720" rIns="0" bIns="45720" rtlCol="0">
            <a:normAutofit fontScale="55000" lnSpcReduction="20000"/>
          </a:bodyPr>
          <a:lstStyle>
            <a:lvl1pPr marL="91440" indent="-91440" algn="l" defTabSz="914400" rtl="0" eaLnBrk="1" latinLnBrk="0" hangingPunct="1">
              <a:lnSpc>
                <a:spcPct val="11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1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7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3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3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3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v"/>
            </a:pPr>
            <a:r>
              <a:rPr lang="pt-PT" sz="2500" cap="all" spc="200" dirty="0">
                <a:solidFill>
                  <a:schemeClr val="tx1"/>
                </a:solidFill>
              </a:rPr>
              <a:t> Em </a:t>
            </a:r>
            <a:r>
              <a:rPr lang="pt-PT" sz="2500" cap="all" spc="200" dirty="0">
                <a:solidFill>
                  <a:schemeClr val="tx1"/>
                </a:solidFill>
                <a:highlight>
                  <a:srgbClr val="C0C0C0"/>
                </a:highlight>
              </a:rPr>
              <a:t>1 caso</a:t>
            </a:r>
            <a:r>
              <a:rPr lang="pt-PT" sz="2500" cap="all" spc="200" dirty="0">
                <a:solidFill>
                  <a:schemeClr val="tx1"/>
                </a:solidFill>
              </a:rPr>
              <a:t> a tentativa de separação não se aplica, uma vez que se trata de femicídio no âmbito de uma relação de intimidade pretendida pelo ofensor.</a:t>
            </a:r>
          </a:p>
          <a:p>
            <a:pPr>
              <a:buFont typeface="Wingdings" panose="05000000000000000000" pitchFamily="2" charset="2"/>
              <a:buChar char="§"/>
            </a:pPr>
            <a:endParaRPr lang="x-none" sz="2800" cap="all" spc="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9602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xmlns="" id="{C0D4E320-74BE-4C25-B19C-513441EE374C}"/>
              </a:ext>
            </a:extLst>
          </p:cNvPr>
          <p:cNvSpPr/>
          <p:nvPr/>
        </p:nvSpPr>
        <p:spPr>
          <a:xfrm>
            <a:off x="1148714" y="1988820"/>
            <a:ext cx="9992891" cy="1630779"/>
          </a:xfrm>
          <a:prstGeom prst="rect">
            <a:avLst/>
          </a:prstGeom>
          <a:solidFill>
            <a:schemeClr val="accent2">
              <a:lumMod val="60000"/>
              <a:lumOff val="40000"/>
              <a:alpha val="5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255E1F2F-E259-4EA8-9FFD-3A10AF541859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148715" y="1364933"/>
            <a:ext cx="9992890" cy="532448"/>
          </a:xfrm>
        </p:spPr>
        <p:txBody>
          <a:bodyPr rtlCol="0">
            <a:normAutofit/>
          </a:bodyPr>
          <a:lstStyle/>
          <a:p>
            <a:pPr rtl="0"/>
            <a:r>
              <a:rPr lang="pt-PT" sz="2800" cap="all" spc="200" dirty="0">
                <a:solidFill>
                  <a:schemeClr val="tx1"/>
                </a:solidFill>
              </a:rPr>
              <a:t>Assassinato em contexto familiar</a:t>
            </a:r>
            <a:endParaRPr lang="x-none" sz="2800" cap="all" spc="200" dirty="0">
              <a:solidFill>
                <a:schemeClr val="tx1"/>
              </a:solidFill>
            </a:endParaRPr>
          </a:p>
        </p:txBody>
      </p:sp>
      <p:sp>
        <p:nvSpPr>
          <p:cNvPr id="12" name="Subtítulo 2">
            <a:extLst>
              <a:ext uri="{FF2B5EF4-FFF2-40B4-BE49-F238E27FC236}">
                <a16:creationId xmlns:a16="http://schemas.microsoft.com/office/drawing/2014/main" xmlns="" id="{7C0BD853-B498-4A21-8B6C-2EAD6E27E289}"/>
              </a:ext>
            </a:extLst>
          </p:cNvPr>
          <p:cNvSpPr txBox="1">
            <a:spLocks/>
          </p:cNvSpPr>
          <p:nvPr/>
        </p:nvSpPr>
        <p:spPr>
          <a:xfrm>
            <a:off x="1343024" y="2260281"/>
            <a:ext cx="9992891" cy="1450757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11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1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7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3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3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3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800" cap="all" spc="200" dirty="0">
                <a:solidFill>
                  <a:schemeClr val="tx1"/>
                </a:solidFill>
              </a:rPr>
              <a:t>Em 4 casos de assassinato em contexto familiar, a violência prévia era conhecida por terceiros;</a:t>
            </a:r>
          </a:p>
          <a:p>
            <a:endParaRPr lang="pt-PT" sz="2800" cap="all" spc="200" dirty="0">
              <a:solidFill>
                <a:schemeClr val="tx1"/>
              </a:solidFill>
            </a:endParaRPr>
          </a:p>
          <a:p>
            <a:endParaRPr lang="x-none" sz="2800" cap="all" spc="200" dirty="0">
              <a:solidFill>
                <a:schemeClr val="tx1"/>
              </a:solidFill>
            </a:endParaRP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xmlns="" id="{DAAC24F1-292A-43E5-8DB3-B9B615250021}"/>
              </a:ext>
            </a:extLst>
          </p:cNvPr>
          <p:cNvSpPr/>
          <p:nvPr/>
        </p:nvSpPr>
        <p:spPr>
          <a:xfrm>
            <a:off x="1148714" y="3982499"/>
            <a:ext cx="9992891" cy="1630779"/>
          </a:xfrm>
          <a:prstGeom prst="rect">
            <a:avLst/>
          </a:prstGeom>
          <a:solidFill>
            <a:schemeClr val="accent2">
              <a:lumMod val="60000"/>
              <a:lumOff val="40000"/>
              <a:alpha val="5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sp>
        <p:nvSpPr>
          <p:cNvPr id="7" name="Subtítulo 2">
            <a:extLst>
              <a:ext uri="{FF2B5EF4-FFF2-40B4-BE49-F238E27FC236}">
                <a16:creationId xmlns:a16="http://schemas.microsoft.com/office/drawing/2014/main" xmlns="" id="{8730251B-54C5-419A-AE97-CA008CD1C0C0}"/>
              </a:ext>
            </a:extLst>
          </p:cNvPr>
          <p:cNvSpPr txBox="1">
            <a:spLocks/>
          </p:cNvSpPr>
          <p:nvPr/>
        </p:nvSpPr>
        <p:spPr>
          <a:xfrm>
            <a:off x="1343024" y="4253960"/>
            <a:ext cx="9992891" cy="1450757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11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1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7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3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3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3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800" cap="all" spc="200" dirty="0">
                <a:solidFill>
                  <a:schemeClr val="tx1"/>
                </a:solidFill>
              </a:rPr>
              <a:t>Em 1 caso, existia denúncia prévia feita às autoridades.</a:t>
            </a:r>
          </a:p>
          <a:p>
            <a:endParaRPr lang="pt-PT" sz="2800" cap="all" spc="200" dirty="0">
              <a:solidFill>
                <a:schemeClr val="tx1"/>
              </a:solidFill>
            </a:endParaRPr>
          </a:p>
          <a:p>
            <a:endParaRPr lang="x-none" sz="2800" cap="all" spc="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60029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255E1F2F-E259-4EA8-9FFD-3A10AF541859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148715" y="1364933"/>
            <a:ext cx="9992890" cy="532448"/>
          </a:xfrm>
        </p:spPr>
        <p:txBody>
          <a:bodyPr rtlCol="0">
            <a:normAutofit fontScale="92500" lnSpcReduction="10000"/>
          </a:bodyPr>
          <a:lstStyle/>
          <a:p>
            <a:pPr rtl="0"/>
            <a:r>
              <a:rPr lang="pt-PT" sz="2800" cap="all" spc="200" dirty="0">
                <a:solidFill>
                  <a:schemeClr val="tx1"/>
                </a:solidFill>
              </a:rPr>
              <a:t>56 tentativas de assassinato</a:t>
            </a:r>
          </a:p>
          <a:p>
            <a:pPr rtl="0"/>
            <a:endParaRPr lang="x-none" sz="2800" cap="all" spc="200" dirty="0">
              <a:solidFill>
                <a:schemeClr val="tx1"/>
              </a:solidFill>
            </a:endParaRPr>
          </a:p>
        </p:txBody>
      </p:sp>
      <p:sp>
        <p:nvSpPr>
          <p:cNvPr id="6" name="Subtítulo 2">
            <a:extLst>
              <a:ext uri="{FF2B5EF4-FFF2-40B4-BE49-F238E27FC236}">
                <a16:creationId xmlns:a16="http://schemas.microsoft.com/office/drawing/2014/main" xmlns="" id="{78B9BC45-CF35-4B6F-8AA8-25DF95D0A794}"/>
              </a:ext>
            </a:extLst>
          </p:cNvPr>
          <p:cNvSpPr txBox="1">
            <a:spLocks/>
          </p:cNvSpPr>
          <p:nvPr/>
        </p:nvSpPr>
        <p:spPr>
          <a:xfrm>
            <a:off x="1251867" y="1973323"/>
            <a:ext cx="9889738" cy="581281"/>
          </a:xfrm>
          <a:prstGeom prst="rect">
            <a:avLst/>
          </a:prstGeom>
        </p:spPr>
        <p:txBody>
          <a:bodyPr vert="horz" lIns="0" tIns="45720" rIns="0" bIns="45720" rtlCol="0">
            <a:normAutofit fontScale="85000" lnSpcReduction="10000"/>
          </a:bodyPr>
          <a:lstStyle>
            <a:lvl1pPr marL="91440" indent="-91440" algn="l" defTabSz="914400" rtl="0" eaLnBrk="1" latinLnBrk="0" hangingPunct="1">
              <a:lnSpc>
                <a:spcPct val="11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1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7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3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3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3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PT" sz="1800" b="1" cap="all" spc="200" dirty="0">
                <a:solidFill>
                  <a:schemeClr val="tx1"/>
                </a:solidFill>
              </a:rPr>
              <a:t>50 tentativas de femicídio nas relações de intimidade e 6 tentativas noutros contextos</a:t>
            </a:r>
          </a:p>
          <a:p>
            <a:pPr marL="0" indent="0">
              <a:buNone/>
            </a:pPr>
            <a:endParaRPr lang="x-none" sz="2800" cap="all" spc="200" dirty="0">
              <a:solidFill>
                <a:schemeClr val="tx1"/>
              </a:solidFill>
            </a:endParaRPr>
          </a:p>
        </p:txBody>
      </p:sp>
      <p:graphicFrame>
        <p:nvGraphicFramePr>
          <p:cNvPr id="9" name="Gráfico 8">
            <a:extLst>
              <a:ext uri="{FF2B5EF4-FFF2-40B4-BE49-F238E27FC236}">
                <a16:creationId xmlns:a16="http://schemas.microsoft.com/office/drawing/2014/main" xmlns="" id="{21C8EC41-36A7-4170-BCB8-33A19C3EA51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03431395"/>
              </p:ext>
            </p:extLst>
          </p:nvPr>
        </p:nvGraphicFramePr>
        <p:xfrm>
          <a:off x="1148715" y="2988946"/>
          <a:ext cx="7414260" cy="32461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10" name="Agrupar 9">
            <a:extLst>
              <a:ext uri="{FF2B5EF4-FFF2-40B4-BE49-F238E27FC236}">
                <a16:creationId xmlns:a16="http://schemas.microsoft.com/office/drawing/2014/main" xmlns="" id="{A6A38FF5-AF2E-4136-A446-F924DA2019FB}"/>
              </a:ext>
            </a:extLst>
          </p:cNvPr>
          <p:cNvGrpSpPr/>
          <p:nvPr/>
        </p:nvGrpSpPr>
        <p:grpSpPr>
          <a:xfrm>
            <a:off x="2763874" y="2816642"/>
            <a:ext cx="5953406" cy="2384008"/>
            <a:chOff x="4669154" y="3696752"/>
            <a:chExt cx="5354957" cy="2098258"/>
          </a:xfrm>
        </p:grpSpPr>
        <p:sp>
          <p:nvSpPr>
            <p:cNvPr id="11" name="Retângulo 10">
              <a:extLst>
                <a:ext uri="{FF2B5EF4-FFF2-40B4-BE49-F238E27FC236}">
                  <a16:creationId xmlns:a16="http://schemas.microsoft.com/office/drawing/2014/main" xmlns="" id="{FA4D3005-19A9-4E71-9698-690EF1A97BD6}"/>
                </a:ext>
              </a:extLst>
            </p:cNvPr>
            <p:cNvSpPr/>
            <p:nvPr/>
          </p:nvSpPr>
          <p:spPr>
            <a:xfrm>
              <a:off x="4669154" y="3703320"/>
              <a:ext cx="5263515" cy="2091690"/>
            </a:xfrm>
            <a:prstGeom prst="rect">
              <a:avLst/>
            </a:prstGeom>
            <a:noFill/>
            <a:ln>
              <a:solidFill>
                <a:schemeClr val="accent3">
                  <a:lumMod val="7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2" name="CaixaDeTexto 11">
              <a:extLst>
                <a:ext uri="{FF2B5EF4-FFF2-40B4-BE49-F238E27FC236}">
                  <a16:creationId xmlns:a16="http://schemas.microsoft.com/office/drawing/2014/main" xmlns="" id="{9D7F91AA-9EF2-45FD-867F-0B292EFA7D77}"/>
                </a:ext>
              </a:extLst>
            </p:cNvPr>
            <p:cNvSpPr txBox="1"/>
            <p:nvPr/>
          </p:nvSpPr>
          <p:spPr>
            <a:xfrm>
              <a:off x="8828492" y="3696752"/>
              <a:ext cx="1195619" cy="2305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1600" cap="all" spc="200" dirty="0">
                  <a:solidFill>
                    <a:schemeClr val="accent3">
                      <a:lumMod val="50000"/>
                    </a:schemeClr>
                  </a:solidFill>
                </a:rPr>
                <a:t>Pandemia</a:t>
              </a:r>
            </a:p>
          </p:txBody>
        </p:sp>
      </p:grpSp>
      <p:sp>
        <p:nvSpPr>
          <p:cNvPr id="14" name="Subtítulo 2">
            <a:extLst>
              <a:ext uri="{FF2B5EF4-FFF2-40B4-BE49-F238E27FC236}">
                <a16:creationId xmlns:a16="http://schemas.microsoft.com/office/drawing/2014/main" xmlns="" id="{32A93FE3-06EF-4BE4-B61C-427D816A99E9}"/>
              </a:ext>
            </a:extLst>
          </p:cNvPr>
          <p:cNvSpPr txBox="1">
            <a:spLocks/>
          </p:cNvSpPr>
          <p:nvPr/>
        </p:nvSpPr>
        <p:spPr>
          <a:xfrm>
            <a:off x="8911309" y="3853339"/>
            <a:ext cx="2533650" cy="1517334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11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1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7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3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3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3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PT" sz="1100" b="1" cap="all" spc="200" dirty="0">
                <a:solidFill>
                  <a:schemeClr val="tx1"/>
                </a:solidFill>
              </a:rPr>
              <a:t>PANDEMIA:</a:t>
            </a:r>
          </a:p>
          <a:p>
            <a:pPr marL="0" indent="0">
              <a:buNone/>
            </a:pPr>
            <a:r>
              <a:rPr lang="pt-PT" sz="1100" b="1" cap="all" spc="200" dirty="0">
                <a:solidFill>
                  <a:schemeClr val="tx1"/>
                </a:solidFill>
              </a:rPr>
              <a:t>45 tentativas de femicídio nas relações de intimidade</a:t>
            </a:r>
          </a:p>
          <a:p>
            <a:pPr marL="0" indent="0">
              <a:buNone/>
            </a:pPr>
            <a:r>
              <a:rPr lang="pt-PT" sz="1100" b="1" cap="all" spc="200" dirty="0">
                <a:solidFill>
                  <a:schemeClr val="tx1"/>
                </a:solidFill>
              </a:rPr>
              <a:t>e 5 tentativas noutros contextos</a:t>
            </a:r>
          </a:p>
          <a:p>
            <a:pPr marL="0" indent="0">
              <a:buNone/>
            </a:pPr>
            <a:endParaRPr lang="x-none" sz="2800" cap="all" spc="200" dirty="0">
              <a:solidFill>
                <a:schemeClr val="tx1"/>
              </a:solidFill>
            </a:endParaRP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xmlns="" id="{32728D0C-78D0-4C5E-AAF9-125B7705EF28}"/>
              </a:ext>
            </a:extLst>
          </p:cNvPr>
          <p:cNvSpPr/>
          <p:nvPr/>
        </p:nvSpPr>
        <p:spPr>
          <a:xfrm>
            <a:off x="8761766" y="3643888"/>
            <a:ext cx="2832735" cy="1563906"/>
          </a:xfrm>
          <a:prstGeom prst="rect">
            <a:avLst/>
          </a:prstGeom>
          <a:solidFill>
            <a:schemeClr val="accent1">
              <a:lumMod val="60000"/>
              <a:lumOff val="40000"/>
              <a:alpha val="5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685133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xmlns="" id="{C0D4E320-74BE-4C25-B19C-513441EE374C}"/>
              </a:ext>
            </a:extLst>
          </p:cNvPr>
          <p:cNvSpPr/>
          <p:nvPr/>
        </p:nvSpPr>
        <p:spPr>
          <a:xfrm>
            <a:off x="1148714" y="1988820"/>
            <a:ext cx="9992891" cy="1630779"/>
          </a:xfrm>
          <a:prstGeom prst="rect">
            <a:avLst/>
          </a:prstGeom>
          <a:solidFill>
            <a:schemeClr val="accent3">
              <a:lumMod val="60000"/>
              <a:lumOff val="40000"/>
              <a:alpha val="5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255E1F2F-E259-4EA8-9FFD-3A10AF541859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148715" y="1364933"/>
            <a:ext cx="9992890" cy="532448"/>
          </a:xfrm>
        </p:spPr>
        <p:txBody>
          <a:bodyPr rtlCol="0">
            <a:normAutofit/>
          </a:bodyPr>
          <a:lstStyle/>
          <a:p>
            <a:pPr rtl="0"/>
            <a:r>
              <a:rPr lang="pt-PT" sz="2800" b="1" cap="all" spc="200" dirty="0">
                <a:solidFill>
                  <a:schemeClr val="tx1"/>
                </a:solidFill>
              </a:rPr>
              <a:t>Tentativas de femicídio</a:t>
            </a:r>
            <a:endParaRPr lang="x-none" sz="2800" b="1" cap="all" spc="200" dirty="0">
              <a:solidFill>
                <a:schemeClr val="tx1"/>
              </a:solidFill>
            </a:endParaRPr>
          </a:p>
        </p:txBody>
      </p:sp>
      <p:sp>
        <p:nvSpPr>
          <p:cNvPr id="12" name="Subtítulo 2">
            <a:extLst>
              <a:ext uri="{FF2B5EF4-FFF2-40B4-BE49-F238E27FC236}">
                <a16:creationId xmlns:a16="http://schemas.microsoft.com/office/drawing/2014/main" xmlns="" id="{7C0BD853-B498-4A21-8B6C-2EAD6E27E289}"/>
              </a:ext>
            </a:extLst>
          </p:cNvPr>
          <p:cNvSpPr txBox="1">
            <a:spLocks/>
          </p:cNvSpPr>
          <p:nvPr/>
        </p:nvSpPr>
        <p:spPr>
          <a:xfrm>
            <a:off x="1343024" y="2260281"/>
            <a:ext cx="9992891" cy="1450757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11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1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7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3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3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3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800" cap="all" spc="200" dirty="0">
                <a:solidFill>
                  <a:schemeClr val="tx1"/>
                </a:solidFill>
              </a:rPr>
              <a:t>Em 6 casos de tentativa de femicídio, a violência prévia era conhecida por terceiros;</a:t>
            </a:r>
          </a:p>
          <a:p>
            <a:endParaRPr lang="pt-PT" sz="2800" cap="all" spc="200" dirty="0">
              <a:solidFill>
                <a:schemeClr val="tx1"/>
              </a:solidFill>
            </a:endParaRPr>
          </a:p>
          <a:p>
            <a:endParaRPr lang="x-none" sz="2800" cap="all" spc="200" dirty="0">
              <a:solidFill>
                <a:schemeClr val="tx1"/>
              </a:solidFill>
            </a:endParaRP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xmlns="" id="{DAAC24F1-292A-43E5-8DB3-B9B615250021}"/>
              </a:ext>
            </a:extLst>
          </p:cNvPr>
          <p:cNvSpPr/>
          <p:nvPr/>
        </p:nvSpPr>
        <p:spPr>
          <a:xfrm>
            <a:off x="1148714" y="3982499"/>
            <a:ext cx="9992891" cy="1630779"/>
          </a:xfrm>
          <a:prstGeom prst="rect">
            <a:avLst/>
          </a:prstGeom>
          <a:solidFill>
            <a:schemeClr val="accent3">
              <a:lumMod val="60000"/>
              <a:lumOff val="40000"/>
              <a:alpha val="5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sp>
        <p:nvSpPr>
          <p:cNvPr id="7" name="Subtítulo 2">
            <a:extLst>
              <a:ext uri="{FF2B5EF4-FFF2-40B4-BE49-F238E27FC236}">
                <a16:creationId xmlns:a16="http://schemas.microsoft.com/office/drawing/2014/main" xmlns="" id="{8730251B-54C5-419A-AE97-CA008CD1C0C0}"/>
              </a:ext>
            </a:extLst>
          </p:cNvPr>
          <p:cNvSpPr txBox="1">
            <a:spLocks/>
          </p:cNvSpPr>
          <p:nvPr/>
        </p:nvSpPr>
        <p:spPr>
          <a:xfrm>
            <a:off x="1343024" y="4253960"/>
            <a:ext cx="9992891" cy="1450757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11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1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7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3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3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3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800" cap="all" spc="200" dirty="0">
                <a:solidFill>
                  <a:schemeClr val="tx1"/>
                </a:solidFill>
              </a:rPr>
              <a:t>Em 5 casos de tentativa de femicídio, existia denúncia prévia feita às autoridades.</a:t>
            </a:r>
          </a:p>
          <a:p>
            <a:endParaRPr lang="pt-PT" sz="2800" cap="all" spc="200" dirty="0">
              <a:solidFill>
                <a:schemeClr val="tx1"/>
              </a:solidFill>
            </a:endParaRPr>
          </a:p>
          <a:p>
            <a:endParaRPr lang="x-none" sz="2800" cap="all" spc="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26270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255E1F2F-E259-4EA8-9FFD-3A10AF541859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148715" y="1364933"/>
            <a:ext cx="9992890" cy="532448"/>
          </a:xfrm>
        </p:spPr>
        <p:txBody>
          <a:bodyPr rtlCol="0">
            <a:normAutofit/>
          </a:bodyPr>
          <a:lstStyle/>
          <a:p>
            <a:pPr rtl="0"/>
            <a:r>
              <a:rPr lang="pt-PT" sz="2800" b="1" cap="all" spc="200" dirty="0">
                <a:solidFill>
                  <a:schemeClr val="tx1"/>
                </a:solidFill>
              </a:rPr>
              <a:t>Mulheres assassinadas entre 2004 e 2020</a:t>
            </a:r>
            <a:endParaRPr lang="x-none" sz="2800" b="1" cap="all" spc="200" dirty="0">
              <a:solidFill>
                <a:schemeClr val="tx1"/>
              </a:solidFill>
            </a:endParaRPr>
          </a:p>
        </p:txBody>
      </p:sp>
      <p:graphicFrame>
        <p:nvGraphicFramePr>
          <p:cNvPr id="10" name="Gráfico 9">
            <a:extLst>
              <a:ext uri="{FF2B5EF4-FFF2-40B4-BE49-F238E27FC236}">
                <a16:creationId xmlns:a16="http://schemas.microsoft.com/office/drawing/2014/main" xmlns="" id="{A5E8FEAB-7311-4239-9FDB-87C10F6A367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13067060"/>
              </p:ext>
            </p:extLst>
          </p:nvPr>
        </p:nvGraphicFramePr>
        <p:xfrm>
          <a:off x="1263650" y="1631157"/>
          <a:ext cx="9664700" cy="45802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7861037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255E1F2F-E259-4EA8-9FFD-3A10AF5418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1199" y="2401570"/>
            <a:ext cx="3913616" cy="2261870"/>
          </a:xfrm>
        </p:spPr>
        <p:txBody>
          <a:bodyPr rtlCol="0">
            <a:normAutofit/>
          </a:bodyPr>
          <a:lstStyle/>
          <a:p>
            <a:pPr marL="0" indent="0" algn="ctr" rtl="0">
              <a:buNone/>
            </a:pPr>
            <a:r>
              <a:rPr lang="pt-PT" sz="2800" b="1" cap="all" spc="200" dirty="0">
                <a:solidFill>
                  <a:schemeClr val="bg1"/>
                </a:solidFill>
              </a:rPr>
              <a:t>REFLEXÃO</a:t>
            </a:r>
          </a:p>
          <a:p>
            <a:pPr marL="0" indent="0" algn="ctr" rtl="0">
              <a:buNone/>
            </a:pPr>
            <a:r>
              <a:rPr lang="pt-PT" sz="2800" b="1" cap="all" spc="200" dirty="0">
                <a:solidFill>
                  <a:schemeClr val="bg1"/>
                </a:solidFill>
              </a:rPr>
              <a:t>E</a:t>
            </a:r>
          </a:p>
          <a:p>
            <a:pPr marL="0" indent="0" algn="ctr" rtl="0">
              <a:buNone/>
            </a:pPr>
            <a:r>
              <a:rPr lang="pt-PT" sz="2800" b="1" cap="all" spc="200" dirty="0">
                <a:solidFill>
                  <a:schemeClr val="bg1"/>
                </a:solidFill>
              </a:rPr>
              <a:t>recomendações</a:t>
            </a:r>
            <a:endParaRPr lang="x-none" sz="2800" b="1" cap="all" spc="200" dirty="0">
              <a:solidFill>
                <a:schemeClr val="bg1"/>
              </a:solidFill>
            </a:endParaRPr>
          </a:p>
        </p:txBody>
      </p:sp>
      <p:sp>
        <p:nvSpPr>
          <p:cNvPr id="12" name="Subtítulo 2">
            <a:extLst>
              <a:ext uri="{FF2B5EF4-FFF2-40B4-BE49-F238E27FC236}">
                <a16:creationId xmlns:a16="http://schemas.microsoft.com/office/drawing/2014/main" xmlns="" id="{7C0BD853-B498-4A21-8B6C-2EAD6E27E289}"/>
              </a:ext>
            </a:extLst>
          </p:cNvPr>
          <p:cNvSpPr txBox="1">
            <a:spLocks/>
          </p:cNvSpPr>
          <p:nvPr/>
        </p:nvSpPr>
        <p:spPr>
          <a:xfrm>
            <a:off x="5589786" y="905827"/>
            <a:ext cx="6281015" cy="671514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11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1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7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3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3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3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r>
              <a:rPr lang="pt-PT" sz="2400" spc="200" dirty="0">
                <a:solidFill>
                  <a:schemeClr val="tx1"/>
                </a:solidFill>
                <a:latin typeface="+mj-lt"/>
              </a:rPr>
              <a:t> Atenção aos fatores de risco;</a:t>
            </a:r>
          </a:p>
          <a:p>
            <a:endParaRPr lang="pt-PT" sz="2400" spc="200" dirty="0">
              <a:solidFill>
                <a:schemeClr val="tx1"/>
              </a:solidFill>
              <a:latin typeface="+mj-lt"/>
            </a:endParaRPr>
          </a:p>
          <a:p>
            <a:endParaRPr lang="x-none" sz="2400" spc="2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0" name="Subtítulo 2">
            <a:extLst>
              <a:ext uri="{FF2B5EF4-FFF2-40B4-BE49-F238E27FC236}">
                <a16:creationId xmlns:a16="http://schemas.microsoft.com/office/drawing/2014/main" xmlns="" id="{59156CCF-98DC-4CA0-9CB7-BC4F78096379}"/>
              </a:ext>
            </a:extLst>
          </p:cNvPr>
          <p:cNvSpPr txBox="1">
            <a:spLocks/>
          </p:cNvSpPr>
          <p:nvPr/>
        </p:nvSpPr>
        <p:spPr>
          <a:xfrm>
            <a:off x="5589784" y="2011044"/>
            <a:ext cx="6281015" cy="1367474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11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1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7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3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3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3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r>
              <a:rPr lang="pt-PT" sz="2400" spc="200" dirty="0">
                <a:solidFill>
                  <a:schemeClr val="tx1"/>
                </a:solidFill>
                <a:latin typeface="+mj-lt"/>
              </a:rPr>
              <a:t> Atuação eficaz e preventiva do sistema de justiça;</a:t>
            </a:r>
          </a:p>
          <a:p>
            <a:endParaRPr lang="pt-PT" sz="2400" spc="200" dirty="0">
              <a:solidFill>
                <a:schemeClr val="tx1"/>
              </a:solidFill>
              <a:latin typeface="+mj-lt"/>
            </a:endParaRPr>
          </a:p>
          <a:p>
            <a:endParaRPr lang="x-none" sz="2400" spc="2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1" name="Subtítulo 2">
            <a:extLst>
              <a:ext uri="{FF2B5EF4-FFF2-40B4-BE49-F238E27FC236}">
                <a16:creationId xmlns:a16="http://schemas.microsoft.com/office/drawing/2014/main" xmlns="" id="{28D83E57-1135-472E-B740-2D5BB9085253}"/>
              </a:ext>
            </a:extLst>
          </p:cNvPr>
          <p:cNvSpPr txBox="1">
            <a:spLocks/>
          </p:cNvSpPr>
          <p:nvPr/>
        </p:nvSpPr>
        <p:spPr>
          <a:xfrm>
            <a:off x="5589784" y="3520440"/>
            <a:ext cx="6281015" cy="1367474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11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1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7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3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3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3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r>
              <a:rPr lang="pt-PT" sz="2400" spc="200" dirty="0">
                <a:solidFill>
                  <a:schemeClr val="tx1"/>
                </a:solidFill>
                <a:latin typeface="+mj-lt"/>
              </a:rPr>
              <a:t> Formação e capacitação de profissionais;</a:t>
            </a:r>
          </a:p>
          <a:p>
            <a:endParaRPr lang="pt-PT" sz="2400" spc="200" dirty="0">
              <a:solidFill>
                <a:schemeClr val="tx1"/>
              </a:solidFill>
              <a:latin typeface="+mj-lt"/>
            </a:endParaRPr>
          </a:p>
          <a:p>
            <a:endParaRPr lang="x-none" sz="2400" spc="2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3" name="Subtítulo 2">
            <a:extLst>
              <a:ext uri="{FF2B5EF4-FFF2-40B4-BE49-F238E27FC236}">
                <a16:creationId xmlns:a16="http://schemas.microsoft.com/office/drawing/2014/main" xmlns="" id="{87E9BEF5-4FAC-47E9-951E-D30BD478B752}"/>
              </a:ext>
            </a:extLst>
          </p:cNvPr>
          <p:cNvSpPr txBox="1">
            <a:spLocks/>
          </p:cNvSpPr>
          <p:nvPr/>
        </p:nvSpPr>
        <p:spPr>
          <a:xfrm>
            <a:off x="5589785" y="5179695"/>
            <a:ext cx="6281015" cy="1367474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11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1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7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3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3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3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r>
              <a:rPr lang="pt-PT" sz="2400" spc="200" dirty="0">
                <a:solidFill>
                  <a:schemeClr val="tx1"/>
                </a:solidFill>
                <a:latin typeface="+mj-lt"/>
              </a:rPr>
              <a:t> Medidas adequadas e céleres para a proteção das crianças órfãs.</a:t>
            </a:r>
          </a:p>
          <a:p>
            <a:endParaRPr lang="pt-PT" sz="2400" spc="200" dirty="0">
              <a:solidFill>
                <a:schemeClr val="tx1"/>
              </a:solidFill>
              <a:latin typeface="+mj-lt"/>
            </a:endParaRPr>
          </a:p>
          <a:p>
            <a:endParaRPr lang="x-none" sz="2400" spc="200" dirty="0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3966971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Retângulo 46">
            <a:extLst>
              <a:ext uri="{FF2B5EF4-FFF2-40B4-BE49-F238E27FC236}">
                <a16:creationId xmlns:a16="http://schemas.microsoft.com/office/drawing/2014/main" xmlns="" id="{FBDCECDC-EEE3-4128-AA5E-82A8C08796E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507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9AB2EA78-AEB3-469B-9025-3B17201A45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892168"/>
          </a:xfrm>
        </p:spPr>
        <p:txBody>
          <a:bodyPr rtlCol="0" anchor="ctr">
            <a:noAutofit/>
          </a:bodyPr>
          <a:lstStyle/>
          <a:p>
            <a:pPr lvl="0" algn="just" rtl="0"/>
            <a:r>
              <a:rPr lang="pt-PT" sz="3200" i="1" dirty="0">
                <a:solidFill>
                  <a:srgbClr val="FFFFFF"/>
                </a:solidFill>
              </a:rPr>
              <a:t>“O ano de 2020, ao marcar o vigésimo quinto aniversário da Plataforma de Ação de Pequim, pretendia ser um marco em relação à igualdade de género. Em vez disso, com a propagação da pandemia COVID-19, mesmo as conquitas limitadas obtidas nas últimas décadas </a:t>
            </a:r>
            <a:r>
              <a:rPr lang="pt-PT" sz="3200" i="1" u="sng" dirty="0">
                <a:solidFill>
                  <a:srgbClr val="FFFFFF"/>
                </a:solidFill>
              </a:rPr>
              <a:t>correm o risco de ser revertidas</a:t>
            </a:r>
            <a:r>
              <a:rPr lang="pt-PT" sz="3200" i="1" dirty="0">
                <a:solidFill>
                  <a:srgbClr val="FFFFFF"/>
                </a:solidFill>
              </a:rPr>
              <a:t>”</a:t>
            </a:r>
            <a:r>
              <a:rPr lang="x-none" sz="1400" i="1" dirty="0">
                <a:solidFill>
                  <a:srgbClr val="FFFFFF"/>
                </a:solidFill>
              </a:rPr>
              <a:t>(UN, p.02)</a:t>
            </a:r>
          </a:p>
        </p:txBody>
      </p:sp>
      <p:sp>
        <p:nvSpPr>
          <p:cNvPr id="49" name="Retângulo 48">
            <a:extLst>
              <a:ext uri="{FF2B5EF4-FFF2-40B4-BE49-F238E27FC236}">
                <a16:creationId xmlns:a16="http://schemas.microsoft.com/office/drawing/2014/main" xmlns="" id="{4260EDE0-989C-4E16-AF94-F652294D828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white">
          <a:xfrm>
            <a:off x="1507" y="4953000"/>
            <a:ext cx="12188952" cy="1905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255E1F2F-E259-4EA8-9FFD-3A10AF5418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00051" y="5225240"/>
            <a:ext cx="10058400" cy="1143000"/>
          </a:xfrm>
        </p:spPr>
        <p:txBody>
          <a:bodyPr rtlCol="0">
            <a:normAutofit/>
          </a:bodyPr>
          <a:lstStyle/>
          <a:p>
            <a:pPr rtl="0"/>
            <a:r>
              <a:rPr lang="x-none" dirty="0">
                <a:solidFill>
                  <a:srgbClr val="FFFFFF"/>
                </a:solidFill>
              </a:rPr>
              <a:t>- THE IMPACT OF COVID-19 ON WOMEN - UNITED NATIONS, 2020.</a:t>
            </a:r>
          </a:p>
        </p:txBody>
      </p:sp>
    </p:spTree>
    <p:extLst>
      <p:ext uri="{BB962C8B-B14F-4D97-AF65-F5344CB8AC3E}">
        <p14:creationId xmlns:p14="http://schemas.microsoft.com/office/powerpoint/2010/main" val="1917146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tângulo 21">
            <a:extLst>
              <a:ext uri="{FF2B5EF4-FFF2-40B4-BE49-F238E27FC236}">
                <a16:creationId xmlns:a16="http://schemas.microsoft.com/office/drawing/2014/main" xmlns="" id="{A9286AD2-18A9-4868-A4E3-7A2097A2081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1"/>
            <a:ext cx="12192001" cy="68579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xmlns="" id="{3B188651-6E4F-453D-B7CB-3A59A7339299}"/>
              </a:ext>
            </a:extLst>
          </p:cNvPr>
          <p:cNvSpPr/>
          <p:nvPr/>
        </p:nvSpPr>
        <p:spPr>
          <a:xfrm>
            <a:off x="5183505" y="3604143"/>
            <a:ext cx="6121470" cy="1996633"/>
          </a:xfrm>
          <a:prstGeom prst="rect">
            <a:avLst/>
          </a:prstGeom>
          <a:solidFill>
            <a:schemeClr val="accent1">
              <a:alpha val="2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78FD68DA-43BA-4508-8DE2-BA9BB7B2FA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33455" y="3839416"/>
            <a:ext cx="1871520" cy="645715"/>
          </a:xfrm>
        </p:spPr>
        <p:txBody>
          <a:bodyPr rtlCol="0">
            <a:normAutofit/>
          </a:bodyPr>
          <a:lstStyle/>
          <a:p>
            <a:pPr rtl="0"/>
            <a:r>
              <a:rPr lang="pt-PT" sz="2400" dirty="0"/>
              <a:t>Obrigada.</a:t>
            </a:r>
            <a:endParaRPr lang="x-none" sz="2400" dirty="0"/>
          </a:p>
        </p:txBody>
      </p:sp>
      <p:cxnSp>
        <p:nvCxnSpPr>
          <p:cNvPr id="24" name="Conexão Reta 23">
            <a:extLst>
              <a:ext uri="{FF2B5EF4-FFF2-40B4-BE49-F238E27FC236}">
                <a16:creationId xmlns:a16="http://schemas.microsoft.com/office/drawing/2014/main" xmlns="" id="{E7A7CD63-7EC3-44F3-95D0-595C4019FF2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5427754" y="4498925"/>
            <a:ext cx="5636107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Imagem 6">
            <a:extLst>
              <a:ext uri="{FF2B5EF4-FFF2-40B4-BE49-F238E27FC236}">
                <a16:creationId xmlns:a16="http://schemas.microsoft.com/office/drawing/2014/main" xmlns="" id="{14DC2A62-66C9-4B0F-9FFF-283B9F9CB9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8885" y="4778570"/>
            <a:ext cx="624859" cy="630934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xmlns="" id="{42EB8703-7EEE-4A4A-B4DF-FC260C0FD1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5505" y="1208268"/>
            <a:ext cx="1969470" cy="1789018"/>
          </a:xfrm>
          <a:prstGeom prst="rect">
            <a:avLst/>
          </a:prstGeom>
        </p:spPr>
      </p:pic>
      <p:sp>
        <p:nvSpPr>
          <p:cNvPr id="13" name="Subtítulo 2">
            <a:extLst>
              <a:ext uri="{FF2B5EF4-FFF2-40B4-BE49-F238E27FC236}">
                <a16:creationId xmlns:a16="http://schemas.microsoft.com/office/drawing/2014/main" xmlns="" id="{65CE8BC3-FE31-4E70-8332-966D3B4CCE55}"/>
              </a:ext>
            </a:extLst>
          </p:cNvPr>
          <p:cNvSpPr txBox="1">
            <a:spLocks/>
          </p:cNvSpPr>
          <p:nvPr/>
        </p:nvSpPr>
        <p:spPr>
          <a:xfrm>
            <a:off x="7225344" y="4969842"/>
            <a:ext cx="4416221" cy="6309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None/>
              <a:defRPr sz="2300" kern="1200" cap="all" spc="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1600" cap="none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Contacto: oma.umar@sapo.pt</a:t>
            </a:r>
            <a:endParaRPr lang="x-none" sz="1600" cap="none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918204737"/>
      </p:ext>
    </p:extLst>
  </p:cSld>
  <p:clrMapOvr>
    <a:masterClrMapping/>
  </p:clrMapOvr>
</p:sld>
</file>

<file path=ppt/theme/theme1.xml><?xml version="1.0" encoding="utf-8"?>
<a:theme xmlns:a="http://schemas.openxmlformats.org/drawingml/2006/main" name="1_RetrospectVTI">
  <a:themeElements>
    <a:clrScheme name="Custom 37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9BA8B7"/>
      </a:accent1>
      <a:accent2>
        <a:srgbClr val="E6A02E"/>
      </a:accent2>
      <a:accent3>
        <a:srgbClr val="BF6A3B"/>
      </a:accent3>
      <a:accent4>
        <a:srgbClr val="92987A"/>
      </a:accent4>
      <a:accent5>
        <a:srgbClr val="857659"/>
      </a:accent5>
      <a:accent6>
        <a:srgbClr val="A0988C"/>
      </a:accent6>
      <a:hlink>
        <a:srgbClr val="00B0F0"/>
      </a:hlink>
      <a:folHlink>
        <a:srgbClr val="738F97"/>
      </a:folHlink>
    </a:clrScheme>
    <a:fontScheme name="Retrospect">
      <a:majorFont>
        <a:latin typeface="Bookman Old Style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41798965_TF56160789" id="{81F3A797-2DB1-43D6-A0DF-052D6582437D}" vid="{63A9F976-DBE9-4804-AF5A-308C077DB90B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 Actividade Órgão" ma:contentTypeID="0x010100C10113FBA3D64B0AA218F384A09D759B002F04F802676F044BBE5B55AF04C35414" ma:contentTypeVersion="" ma:contentTypeDescription="Documento Actividade Órgão" ma:contentTypeScope="" ma:versionID="dedbf1afa8a315a1d293feb3e611eb37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8ecb2cc44d694f1b47de918ee54f5d99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DataDocumento"/>
                <xsd:element ref="ns1:DesignacaoTipoActividade"/>
                <xsd:element ref="ns1:IDActividade"/>
                <xsd:element ref="ns1:IDOrgao"/>
                <xsd:element ref="ns1:Legislatura"/>
                <xsd:element ref="ns1:NRActividade" minOccurs="0"/>
                <xsd:element ref="ns1:NROrgao"/>
                <xsd:element ref="ns1:PublicarInternet"/>
                <xsd:element ref="ns1:Sessao"/>
                <xsd:element ref="ns1:SiglaOrgao"/>
                <xsd:element ref="ns1:TipoActividade"/>
                <xsd:element ref="ns1:TipoDocumento"/>
                <xsd:element ref="ns1:NROrdem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DataDocumento" ma:index="8" ma:displayName="Data Documento" ma:format="DateOnly" ma:internalName="DataDocumento">
      <xsd:simpleType>
        <xsd:restriction base="dms:DateTime"/>
      </xsd:simpleType>
    </xsd:element>
    <xsd:element name="DesignacaoTipoActividade" ma:index="9" ma:displayName="Designação Tipo Actividade" ma:internalName="DesignacaoTipoActividade">
      <xsd:simpleType>
        <xsd:restriction base="dms:Text"/>
      </xsd:simpleType>
    </xsd:element>
    <xsd:element name="IDActividade" ma:index="10" ma:displayName="ID Actividade" ma:decimals="0" ma:internalName="IDActividade" ma:percentage="FALSE">
      <xsd:simpleType>
        <xsd:restriction base="dms:Number"/>
      </xsd:simpleType>
    </xsd:element>
    <xsd:element name="IDOrgao" ma:index="11" ma:displayName="ID Órgão" ma:decimals="0" ma:internalName="IDOrgao" ma:percentage="FALSE">
      <xsd:simpleType>
        <xsd:restriction base="dms:Number"/>
      </xsd:simpleType>
    </xsd:element>
    <xsd:element name="Legislatura" ma:index="12" ma:displayName="Legislatura" ma:default="XI" ma:internalName="Legislatura">
      <xsd:simpleType>
        <xsd:restriction base="dms:Choice">
          <xsd:enumeration value="XX"/>
          <xsd:enumeration value="XIX"/>
          <xsd:enumeration value="XVIII"/>
          <xsd:enumeration value="XVII"/>
          <xsd:enumeration value="XVI"/>
          <xsd:enumeration value="XV"/>
          <xsd:enumeration value="XIV"/>
          <xsd:enumeration value="XIII"/>
          <xsd:enumeration value="XII"/>
          <xsd:enumeration value="XI"/>
          <xsd:enumeration value="X"/>
          <xsd:enumeration value="IX"/>
          <xsd:enumeration value="VIII"/>
          <xsd:enumeration value="VII"/>
          <xsd:enumeration value="VI"/>
          <xsd:enumeration value="V"/>
          <xsd:enumeration value="IV"/>
          <xsd:enumeration value="III"/>
          <xsd:enumeration value="II"/>
          <xsd:enumeration value="I"/>
        </xsd:restriction>
      </xsd:simpleType>
    </xsd:element>
    <xsd:element name="NRActividade" ma:index="13" nillable="true" ma:displayName="Número Actividade" ma:internalName="NRActividade">
      <xsd:simpleType>
        <xsd:restriction base="dms:Text"/>
      </xsd:simpleType>
    </xsd:element>
    <xsd:element name="NROrgao" ma:index="14" ma:displayName="Número Órgão" ma:decimals="0" ma:internalName="NROrgao" ma:percentage="FALSE">
      <xsd:simpleType>
        <xsd:restriction base="dms:Number"/>
      </xsd:simpleType>
    </xsd:element>
    <xsd:element name="PublicarInternet" ma:index="15" ma:displayName="Publicar Internet" ma:default="0" ma:internalName="PublicarInternet">
      <xsd:simpleType>
        <xsd:restriction base="dms:Boolean"/>
      </xsd:simpleType>
    </xsd:element>
    <xsd:element name="Sessao" ma:index="16" ma:displayName="Sessão Legislativa" ma:internalName="Sessao">
      <xsd:simpleType>
        <xsd:restriction base="dms:Choice">
          <xsd:enumeration value="1ª"/>
          <xsd:enumeration value="2ª"/>
          <xsd:enumeration value="3ª"/>
          <xsd:enumeration value="4ª"/>
        </xsd:restriction>
      </xsd:simpleType>
    </xsd:element>
    <xsd:element name="SiglaOrgao" ma:index="17" ma:displayName="Sigla Órgão" ma:internalName="SiglaOrgao">
      <xsd:simpleType>
        <xsd:restriction base="dms:Text"/>
      </xsd:simpleType>
    </xsd:element>
    <xsd:element name="TipoActividade" ma:index="18" ma:displayName="Tipo Actividade" ma:internalName="TipoActividade">
      <xsd:simpleType>
        <xsd:restriction base="dms:Text"/>
      </xsd:simpleType>
    </xsd:element>
    <xsd:element name="TipoDocumento" ma:index="19" ma:displayName="Tipo Documento" ma:internalName="TipoDocumento">
      <xsd:simpleType>
        <xsd:restriction base="dms:Text"/>
      </xsd:simpleType>
    </xsd:element>
    <xsd:element name="NROrdem" ma:index="20" ma:displayName="NR. Ordem" ma:decimals="0" ma:internalName="NROrdem" ma:percentage="FALSE">
      <xsd:simpleType>
        <xsd:restriction base="dms:Number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NROrdem xmlns="http://schemas.microsoft.com/sharepoint/v3">2</NROrdem>
    <Sessao xmlns="http://schemas.microsoft.com/sharepoint/v3">2ª</Sessao>
    <SiglaOrgao xmlns="http://schemas.microsoft.com/sharepoint/v3">SIND</SiglaOrgao>
    <PublicarInternet xmlns="http://schemas.microsoft.com/sharepoint/v3">true</PublicarInternet>
    <DesignacaoTipoActividade xmlns="http://schemas.microsoft.com/sharepoint/v3">Eventos</DesignacaoTipoActividade>
    <TipoDocumento xmlns="http://schemas.microsoft.com/sharepoint/v3">Programa</TipoDocumento>
    <Legislatura xmlns="http://schemas.microsoft.com/sharepoint/v3">XIV</Legislatura>
    <DataDocumento xmlns="http://schemas.microsoft.com/sharepoint/v3">2021-05-06T23:00:00+00:00</DataDocumento>
    <IDActividade xmlns="http://schemas.microsoft.com/sharepoint/v3">116590</IDActividade>
    <NRActividade xmlns="http://schemas.microsoft.com/sharepoint/v3" xsi:nil="true"/>
    <NROrgao xmlns="http://schemas.microsoft.com/sharepoint/v3">1</NROrgao>
    <IDOrgao xmlns="http://schemas.microsoft.com/sharepoint/v3">7704</IDOrgao>
    <TipoActividade xmlns="http://schemas.microsoft.com/sharepoint/v3">EVN</TipoActividade>
  </documentManagement>
</p:properties>
</file>

<file path=customXml/itemProps1.xml><?xml version="1.0" encoding="utf-8"?>
<ds:datastoreItem xmlns:ds="http://schemas.openxmlformats.org/officeDocument/2006/customXml" ds:itemID="{7AB86F33-F998-4E91-972A-8DC5C8C2FFBC}"/>
</file>

<file path=customXml/itemProps2.xml><?xml version="1.0" encoding="utf-8"?>
<ds:datastoreItem xmlns:ds="http://schemas.openxmlformats.org/officeDocument/2006/customXml" ds:itemID="{C58EFBF2-6593-4CF0-B4CE-E05E8F41B433}"/>
</file>

<file path=customXml/itemProps3.xml><?xml version="1.0" encoding="utf-8"?>
<ds:datastoreItem xmlns:ds="http://schemas.openxmlformats.org/officeDocument/2006/customXml" ds:itemID="{53E6D12A-B72F-45B8-885E-7D6FDF9653A4}"/>
</file>

<file path=docProps/app.xml><?xml version="1.0" encoding="utf-8"?>
<Properties xmlns="http://schemas.openxmlformats.org/officeDocument/2006/extended-properties" xmlns:vt="http://schemas.openxmlformats.org/officeDocument/2006/docPropsVTypes">
  <Template>Monocromático Urbano</Template>
  <TotalTime>240</TotalTime>
  <Words>465</Words>
  <Application>Microsoft Macintosh PowerPoint</Application>
  <PresentationFormat>Widescreen</PresentationFormat>
  <Paragraphs>55</Paragraphs>
  <Slides>13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13</vt:i4>
      </vt:variant>
    </vt:vector>
  </HeadingPairs>
  <TitlesOfParts>
    <vt:vector size="18" baseType="lpstr">
      <vt:lpstr>Bookman Old Style</vt:lpstr>
      <vt:lpstr>Calibri</vt:lpstr>
      <vt:lpstr>Franklin Gothic Book</vt:lpstr>
      <vt:lpstr>Wingdings</vt:lpstr>
      <vt:lpstr>1_RetrospectVTI</vt:lpstr>
      <vt:lpstr>Pandemia e femicídio em Portugal</vt:lpstr>
      <vt:lpstr>UMAR – União de Mulheres Alternativa e Resposta   </vt:lpstr>
      <vt:lpstr>Os dados recolhidos pelo OMA derivam da recolha sistemática de notícias publicadas na imprensa nacional. Poderão existir mulheres assassinadas cujas notícias não foram publicadas e, portanto, não foram contabilizadas pelo Observatório.   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“O ano de 2020, ao marcar o vigésimo quinto aniversário da Plataforma de Ação de Pequim, pretendia ser um marco em relação à igualdade de género. Em vez disso, com a propagação da pandemia COVID-19, mesmo as conquitas limitadas obtidas nas últimas décadas correm o risco de ser revertidas”(UN, p.02)</vt:lpstr>
      <vt:lpstr>Obrigada.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da Oradora Maria José Magalhães</dc:title>
  <dc:creator>Camila Iglesias</dc:creator>
  <cp:lastModifiedBy>Usuário do Microsoft Office</cp:lastModifiedBy>
  <cp:revision>25</cp:revision>
  <dcterms:created xsi:type="dcterms:W3CDTF">2021-05-05T15:22:01Z</dcterms:created>
  <dcterms:modified xsi:type="dcterms:W3CDTF">2021-05-06T12:05:42Z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0x010100C10113FBA3D64B0AA218F384A09D759B002F04F802676F044BBE5B55AF04C35414</vt:lpwstr>
  </property>
  <property fmtid="{D5CDD505-2E9C-101B-9397-08002B2CF9AE}" pid="3" name="Order">
    <vt:r8>2600</vt:r8>
  </property>
</Properties>
</file>