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359" r:id="rId3"/>
    <p:sldId id="383" r:id="rId4"/>
    <p:sldId id="358" r:id="rId5"/>
    <p:sldId id="361" r:id="rId6"/>
    <p:sldId id="363" r:id="rId7"/>
    <p:sldId id="370" r:id="rId8"/>
    <p:sldId id="372" r:id="rId9"/>
    <p:sldId id="375" r:id="rId10"/>
    <p:sldId id="373" r:id="rId11"/>
    <p:sldId id="366" r:id="rId12"/>
    <p:sldId id="385" r:id="rId13"/>
    <p:sldId id="380" r:id="rId14"/>
    <p:sldId id="381" r:id="rId15"/>
    <p:sldId id="382" r:id="rId16"/>
    <p:sldId id="384" r:id="rId17"/>
    <p:sldId id="374" r:id="rId18"/>
    <p:sldId id="369" r:id="rId19"/>
    <p:sldId id="35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FB862-A80A-429E-978E-8C163ACC5291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FC2A1-BFBB-4C49-B0EE-A868ABD2FDE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9426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FC2A1-BFBB-4C49-B0EE-A868ABD2FDE4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3245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715050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372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8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520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6709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10550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8797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2238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067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8190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8289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5759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3916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 com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PT"/>
              <a:t>Editar os estilos de texto do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8192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PT"/>
              <a:t>Editar os estilos de texto do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446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5159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688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F53810D-D59F-45E8-A209-CD96B5996D06}" type="datetimeFigureOut">
              <a:rPr lang="pt-PT" smtClean="0"/>
              <a:t>09-07-2019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60B5920-B1A2-4CFD-8811-8C41E4564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996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jcasanova@ie.uminho.p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geec.mec.pt/np4/906.htm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bcig.acm.gov.pt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4" y="188640"/>
            <a:ext cx="8928992" cy="6480720"/>
          </a:xfrm>
        </p:spPr>
        <p:txBody>
          <a:bodyPr>
            <a:normAutofit fontScale="90000"/>
          </a:bodyPr>
          <a:lstStyle/>
          <a:p>
            <a:pPr algn="ctr"/>
            <a:r>
              <a:rPr lang="pt-PT" sz="2900" b="1" dirty="0"/>
              <a:t/>
            </a:r>
            <a:br>
              <a:rPr lang="pt-PT" sz="2900" b="1" dirty="0"/>
            </a:br>
            <a:r>
              <a:rPr lang="pt-PT" sz="2900" b="1" dirty="0"/>
              <a:t/>
            </a:r>
            <a:br>
              <a:rPr lang="pt-PT" sz="2900" b="1" dirty="0"/>
            </a:br>
            <a:r>
              <a:rPr lang="pt-PT" sz="2900" b="1" dirty="0" smtClean="0"/>
              <a:t>    </a:t>
            </a:r>
            <a:br>
              <a:rPr lang="pt-PT" sz="2900" b="1" dirty="0" smtClean="0"/>
            </a:br>
            <a:r>
              <a:rPr lang="pt-PT" sz="2900" b="1" dirty="0"/>
              <a:t/>
            </a:r>
            <a:br>
              <a:rPr lang="pt-PT" sz="2900" b="1" dirty="0"/>
            </a:br>
            <a:r>
              <a:rPr lang="pt-PT" sz="2900" b="1" dirty="0" smtClean="0"/>
              <a:t/>
            </a:r>
            <a:br>
              <a:rPr lang="pt-PT" sz="2900" b="1" dirty="0" smtClean="0"/>
            </a:br>
            <a:r>
              <a:rPr lang="pt-PT" sz="2900" b="1" dirty="0"/>
              <a:t/>
            </a:r>
            <a:br>
              <a:rPr lang="pt-PT" sz="2900" b="1" dirty="0"/>
            </a:br>
            <a:r>
              <a:rPr lang="pt-PT" sz="3100" b="1" dirty="0" smtClean="0"/>
              <a:t>Assembleia da República</a:t>
            </a:r>
            <a:br>
              <a:rPr lang="pt-PT" sz="3100" b="1" dirty="0" smtClean="0"/>
            </a:br>
            <a:r>
              <a:rPr lang="pt-PT" sz="3100" b="1" dirty="0" smtClean="0"/>
              <a:t>          </a:t>
            </a:r>
            <a:r>
              <a:rPr lang="pt-PT" sz="2700" b="1" dirty="0" smtClean="0"/>
              <a:t>CONFERÊNCIA  </a:t>
            </a:r>
            <a:r>
              <a:rPr lang="pt-PT" sz="2700" b="1" dirty="0"/>
              <a:t>RACISMO, XENOFOBIA E DISCRIMINAÇÃO</a:t>
            </a:r>
            <a:br>
              <a:rPr lang="pt-PT" sz="2700" b="1" dirty="0"/>
            </a:br>
            <a:r>
              <a:rPr lang="pt-PT" sz="2700" b="1" dirty="0"/>
              <a:t>ÉTNICO-RACIAL EM PORTUGAL</a:t>
            </a:r>
            <a:r>
              <a:rPr lang="pt-PT" sz="2700" b="1" dirty="0" smtClean="0"/>
              <a:t/>
            </a:r>
            <a:br>
              <a:rPr lang="pt-PT" sz="2700" b="1" dirty="0" smtClean="0"/>
            </a:br>
            <a:r>
              <a:rPr lang="pt-PT" sz="2700" b="1" dirty="0"/>
              <a:t/>
            </a:r>
            <a:br>
              <a:rPr lang="pt-PT" sz="2700" b="1" dirty="0"/>
            </a:br>
            <a:r>
              <a:rPr lang="pt-PT" sz="2900" b="1" i="1" dirty="0" smtClean="0">
                <a:solidFill>
                  <a:srgbClr val="C00000"/>
                </a:solidFill>
              </a:rPr>
              <a:t>PAINEL </a:t>
            </a:r>
            <a:r>
              <a:rPr lang="pt-PT" sz="2900" b="1" i="1" dirty="0">
                <a:solidFill>
                  <a:srgbClr val="C00000"/>
                </a:solidFill>
              </a:rPr>
              <a:t>II – AS COMUNIDADES CIGANAS</a:t>
            </a:r>
            <a:br>
              <a:rPr lang="pt-PT" sz="2900" b="1" i="1" dirty="0">
                <a:solidFill>
                  <a:srgbClr val="C00000"/>
                </a:solidFill>
              </a:rPr>
            </a:br>
            <a:r>
              <a:rPr lang="pt-PT" sz="2700" b="1" dirty="0"/>
              <a:t/>
            </a:r>
            <a:br>
              <a:rPr lang="pt-PT" sz="2700" b="1" dirty="0"/>
            </a:br>
            <a:r>
              <a:rPr lang="pt-PT" sz="2700" b="1" dirty="0" smtClean="0"/>
              <a:t>09 de Julho </a:t>
            </a:r>
            <a:r>
              <a:rPr lang="pt-PT" sz="2700" b="1" dirty="0"/>
              <a:t>de </a:t>
            </a:r>
            <a:r>
              <a:rPr lang="pt-PT" sz="2700" b="1" dirty="0" smtClean="0"/>
              <a:t>2019</a:t>
            </a:r>
            <a:br>
              <a:rPr lang="pt-PT" sz="2700" b="1" dirty="0" smtClean="0"/>
            </a:br>
            <a:r>
              <a:rPr lang="pt-PT" sz="2700" b="1" dirty="0"/>
              <a:t/>
            </a:r>
            <a:br>
              <a:rPr lang="pt-PT" sz="2700" b="1" dirty="0"/>
            </a:br>
            <a:r>
              <a:rPr lang="pt-PT" sz="2700" b="1" dirty="0"/>
              <a:t/>
            </a:r>
            <a:br>
              <a:rPr lang="pt-PT" sz="2700" b="1" dirty="0"/>
            </a:b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600" b="1" dirty="0"/>
              <a:t/>
            </a:r>
            <a:br>
              <a:rPr lang="pt-PT" sz="2600" b="1" dirty="0"/>
            </a:br>
            <a:endParaRPr lang="pt-PT" sz="3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4365104"/>
            <a:ext cx="8784976" cy="2304256"/>
          </a:xfrm>
        </p:spPr>
        <p:txBody>
          <a:bodyPr>
            <a:normAutofit fontScale="25000" lnSpcReduction="20000"/>
          </a:bodyPr>
          <a:lstStyle/>
          <a:p>
            <a:r>
              <a:rPr lang="pt-PT" sz="8000" b="1" dirty="0"/>
              <a:t>Maria José </a:t>
            </a:r>
            <a:r>
              <a:rPr lang="pt-PT" sz="8000" b="1" dirty="0" err="1"/>
              <a:t>Casa-Nova</a:t>
            </a:r>
            <a:endParaRPr lang="pt-PT" sz="8000" b="1" dirty="0"/>
          </a:p>
          <a:p>
            <a:r>
              <a:rPr lang="pt-PT" sz="8000" b="1" dirty="0" smtClean="0"/>
              <a:t>Instituto de Educação, Universidade </a:t>
            </a:r>
            <a:r>
              <a:rPr lang="pt-PT" sz="8000" b="1" dirty="0"/>
              <a:t>do Minho</a:t>
            </a:r>
          </a:p>
          <a:p>
            <a:r>
              <a:rPr lang="pt-PT" sz="8000" b="1" dirty="0"/>
              <a:t>Coordenadora do Observatório das </a:t>
            </a:r>
          </a:p>
          <a:p>
            <a:r>
              <a:rPr lang="pt-PT" sz="8000" b="1" dirty="0"/>
              <a:t>Comunidades </a:t>
            </a:r>
            <a:r>
              <a:rPr lang="pt-PT" sz="8000" b="1" dirty="0" smtClean="0"/>
              <a:t>Ciganas-OBCIG</a:t>
            </a:r>
            <a:endParaRPr lang="pt-PT" sz="8000" b="1" dirty="0"/>
          </a:p>
          <a:p>
            <a:r>
              <a:rPr lang="pt-PT" sz="8000" b="1" dirty="0">
                <a:hlinkClick r:id="rId3"/>
              </a:rPr>
              <a:t>mjcasanova@ie.uminho.pt</a:t>
            </a:r>
            <a:endParaRPr lang="pt-PT" sz="8000" b="1" dirty="0"/>
          </a:p>
          <a:p>
            <a:r>
              <a:rPr lang="pt-PT" sz="2200" b="1" dirty="0" smtClean="0"/>
              <a:t> </a:t>
            </a:r>
            <a:endParaRPr lang="pt-PT" sz="2200" b="1" dirty="0"/>
          </a:p>
        </p:txBody>
      </p:sp>
    </p:spTree>
    <p:extLst>
      <p:ext uri="{BB962C8B-B14F-4D97-AF65-F5344CB8AC3E}">
        <p14:creationId xmlns:p14="http://schemas.microsoft.com/office/powerpoint/2010/main" val="141133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FFE59C8-53B1-48EA-AD65-7EAA93343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6480719"/>
          </a:xfrm>
        </p:spPr>
        <p:txBody>
          <a:bodyPr>
            <a:normAutofit fontScale="90000"/>
          </a:bodyPr>
          <a:lstStyle/>
          <a:p>
            <a:pPr algn="l"/>
            <a:r>
              <a:rPr lang="pt-PT" sz="2400" dirty="0"/>
              <a:t>    </a:t>
            </a:r>
            <a:r>
              <a:rPr lang="pt-PT" sz="2700" b="1" dirty="0" smtClean="0">
                <a:solidFill>
                  <a:srgbClr val="C00000"/>
                </a:solidFill>
              </a:rPr>
              <a:t>Definição básica </a:t>
            </a:r>
            <a:r>
              <a:rPr lang="pt-PT" sz="2700" b="1" dirty="0">
                <a:solidFill>
                  <a:srgbClr val="C00000"/>
                </a:solidFill>
              </a:rPr>
              <a:t>de racismo</a:t>
            </a:r>
            <a:r>
              <a:rPr lang="pt-PT" sz="2600" b="1" dirty="0">
                <a:solidFill>
                  <a:srgbClr val="C00000"/>
                </a:solidFill>
              </a:rPr>
              <a:t/>
            </a:r>
            <a:br>
              <a:rPr lang="pt-PT" sz="2600" b="1" dirty="0">
                <a:solidFill>
                  <a:srgbClr val="C00000"/>
                </a:solidFill>
              </a:rPr>
            </a:br>
            <a:r>
              <a:rPr lang="pt-PT" sz="2600" b="1" dirty="0" smtClean="0"/>
              <a:t>Inicialmente </a:t>
            </a:r>
            <a:r>
              <a:rPr lang="pt-PT" sz="2600" b="1" dirty="0"/>
              <a:t>associado a características biológicas de grupos sociais face às quais se </a:t>
            </a:r>
            <a:r>
              <a:rPr lang="pt-PT" sz="2600" b="1" i="1" dirty="0"/>
              <a:t>formulavam juízos de</a:t>
            </a:r>
            <a:br>
              <a:rPr lang="pt-PT" sz="2600" b="1" i="1" dirty="0"/>
            </a:br>
            <a:r>
              <a:rPr lang="pt-PT" sz="2600" b="1" i="1" dirty="0"/>
              <a:t>valor sobre racionalidade, desenvolvimento cognitivo e padrões de aceitabilidade moral,</a:t>
            </a:r>
            <a:r>
              <a:rPr lang="pt-PT" sz="2600" b="1" dirty="0"/>
              <a:t> foi sofrendo alterações</a:t>
            </a:r>
            <a:br>
              <a:rPr lang="pt-PT" sz="2600" b="1" dirty="0"/>
            </a:br>
            <a:r>
              <a:rPr lang="pt-PT" sz="2600" b="1" dirty="0" smtClean="0"/>
              <a:t>conceptuais </a:t>
            </a:r>
            <a:r>
              <a:rPr lang="pt-PT" sz="2600" b="1" dirty="0"/>
              <a:t>e práticas para, na década de 80 do século XX, incorporar o que ficou conhecido como “neo-racismo”</a:t>
            </a:r>
            <a:br>
              <a:rPr lang="pt-PT" sz="2600" b="1" dirty="0"/>
            </a:br>
            <a:r>
              <a:rPr lang="pt-PT" sz="2600" b="1" dirty="0"/>
              <a:t>ou racismo de </a:t>
            </a:r>
            <a:r>
              <a:rPr lang="pt-PT" sz="2600" b="1" dirty="0" smtClean="0"/>
              <a:t>carácter </a:t>
            </a:r>
            <a:r>
              <a:rPr lang="pt-PT" sz="2600" b="1" dirty="0"/>
              <a:t>cultural para designar a discriminação com base nas características é</a:t>
            </a:r>
            <a:r>
              <a:rPr lang="pt-PT" sz="2600" b="1" dirty="0" smtClean="0"/>
              <a:t>tnico-culturais de grupos </a:t>
            </a:r>
            <a:r>
              <a:rPr lang="pt-PT" sz="2600" b="1" dirty="0"/>
              <a:t>vítimas de racismo.</a:t>
            </a:r>
            <a:br>
              <a:rPr lang="pt-PT" sz="2600" b="1" dirty="0"/>
            </a:br>
            <a:r>
              <a:rPr lang="pt-PT" sz="2600" b="1" dirty="0" smtClean="0"/>
              <a:t>Michel </a:t>
            </a:r>
            <a:r>
              <a:rPr lang="pt-PT" sz="2600" b="1" dirty="0" err="1" smtClean="0"/>
              <a:t>Wieviorka</a:t>
            </a:r>
            <a:r>
              <a:rPr lang="pt-PT" sz="2600" b="1" dirty="0" smtClean="0"/>
              <a:t> prefere </a:t>
            </a:r>
            <a:r>
              <a:rPr lang="pt-PT" sz="2600" b="1" dirty="0"/>
              <a:t>falar de duas lógicas do racismo: a lógica </a:t>
            </a:r>
            <a:r>
              <a:rPr lang="pt-PT" sz="2600" b="1" dirty="0" err="1"/>
              <a:t>desigualitária</a:t>
            </a:r>
            <a:r>
              <a:rPr lang="pt-PT" sz="2600" b="1" dirty="0"/>
              <a:t> (baseada </a:t>
            </a:r>
            <a:r>
              <a:rPr lang="pt-PT" sz="2600" b="1" dirty="0" smtClean="0"/>
              <a:t>em características </a:t>
            </a:r>
            <a:r>
              <a:rPr lang="pt-PT" sz="2600" b="1" dirty="0"/>
              <a:t>biológicas do grupo </a:t>
            </a:r>
            <a:r>
              <a:rPr lang="pt-PT" sz="2600" b="1" dirty="0" err="1"/>
              <a:t>racizado</a:t>
            </a:r>
            <a:r>
              <a:rPr lang="pt-PT" sz="2600" b="1" dirty="0"/>
              <a:t>) e a lógica </a:t>
            </a:r>
            <a:r>
              <a:rPr lang="pt-PT" sz="2600" b="1" dirty="0" err="1"/>
              <a:t>diferencialista</a:t>
            </a:r>
            <a:r>
              <a:rPr lang="pt-PT" sz="2600" b="1" dirty="0"/>
              <a:t> (baseada em características de </a:t>
            </a:r>
            <a:r>
              <a:rPr lang="pt-PT" sz="2600" b="1" dirty="0" smtClean="0"/>
              <a:t>ordem cultural</a:t>
            </a:r>
            <a:r>
              <a:rPr lang="pt-PT" sz="2600" b="1" dirty="0"/>
              <a:t>). A primeira, discriminando no convívio, a segunda, segregando dos espaços de sociabilidade. São </a:t>
            </a:r>
            <a:r>
              <a:rPr lang="pt-PT" sz="2600" b="1" dirty="0" smtClean="0"/>
              <a:t>estas duas </a:t>
            </a:r>
            <a:r>
              <a:rPr lang="pt-PT" sz="2600" b="1" dirty="0"/>
              <a:t>lógicas que, no entender do autor, constituem o racismo na sua globalidade, funcionando </a:t>
            </a:r>
            <a:r>
              <a:rPr lang="pt-PT" sz="2600" b="1" dirty="0" smtClean="0"/>
              <a:t>frequentemente em conjunto </a:t>
            </a:r>
            <a:r>
              <a:rPr lang="pt-PT" sz="1800" dirty="0" smtClean="0"/>
              <a:t>(</a:t>
            </a:r>
            <a:r>
              <a:rPr lang="pt-PT" sz="1800" dirty="0" err="1" smtClean="0"/>
              <a:t>Casa-Nova</a:t>
            </a:r>
            <a:r>
              <a:rPr lang="pt-PT" sz="1800" dirty="0" smtClean="0"/>
              <a:t>, 2018 )</a:t>
            </a:r>
            <a:r>
              <a:rPr lang="pt-PT" sz="2600" b="1" dirty="0"/>
              <a:t/>
            </a:r>
            <a:br>
              <a:rPr lang="pt-PT" sz="2600" b="1" dirty="0"/>
            </a:br>
            <a:r>
              <a:rPr lang="pt-PT" sz="2400" b="1" dirty="0"/>
              <a:t/>
            </a:r>
            <a:br>
              <a:rPr lang="pt-PT" sz="2400" b="1" dirty="0"/>
            </a:br>
            <a:endParaRPr lang="pt-PT" sz="2400" b="1" dirty="0"/>
          </a:p>
        </p:txBody>
      </p:sp>
    </p:spTree>
    <p:extLst>
      <p:ext uri="{BB962C8B-B14F-4D97-AF65-F5344CB8AC3E}">
        <p14:creationId xmlns:p14="http://schemas.microsoft.com/office/powerpoint/2010/main" val="252468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352927" cy="6624735"/>
          </a:xfrm>
        </p:spPr>
        <p:txBody>
          <a:bodyPr>
            <a:normAutofit/>
          </a:bodyPr>
          <a:lstStyle/>
          <a:p>
            <a:pPr algn="l"/>
            <a:r>
              <a:rPr lang="pt-PT" sz="2300" b="1" dirty="0" smtClean="0"/>
              <a:t>Historicamente </a:t>
            </a:r>
            <a:r>
              <a:rPr lang="pt-PT" sz="2300" b="1" dirty="0"/>
              <a:t>situado no tempo e no espaço, o racismo continua a fazer parte do quotidiano </a:t>
            </a:r>
            <a:r>
              <a:rPr lang="pt-PT" sz="2300" b="1" dirty="0" smtClean="0"/>
              <a:t>de múltiplas </a:t>
            </a:r>
            <a:r>
              <a:rPr lang="pt-PT" sz="2300" b="1" dirty="0"/>
              <a:t>vidas, impedindo, das mais variadas formas, milhares de seres humanos de aceder a uma vida </a:t>
            </a:r>
            <a:r>
              <a:rPr lang="pt-PT" sz="2300" b="1" dirty="0" smtClean="0"/>
              <a:t>com dignidade</a:t>
            </a:r>
            <a:r>
              <a:rPr lang="pt-PT" sz="2300" b="1" dirty="0"/>
              <a:t>. </a:t>
            </a:r>
            <a:r>
              <a:rPr lang="pt-PT" sz="2300" b="1" dirty="0" smtClean="0"/>
              <a:t/>
            </a:r>
            <a:br>
              <a:rPr lang="pt-PT" sz="2300" b="1" dirty="0" smtClean="0"/>
            </a:br>
            <a:r>
              <a:rPr lang="pt-PT" sz="2300" b="1" dirty="0" smtClean="0"/>
              <a:t>Na </a:t>
            </a:r>
            <a:r>
              <a:rPr lang="pt-PT" sz="2300" b="1" dirty="0"/>
              <a:t>análise da realidade social, importa no entanto ter em consideração a existência de </a:t>
            </a:r>
            <a:r>
              <a:rPr lang="pt-PT" sz="2300" b="1" dirty="0" smtClean="0"/>
              <a:t>graus diferenciados </a:t>
            </a:r>
            <a:r>
              <a:rPr lang="pt-PT" sz="2300" b="1" dirty="0"/>
              <a:t>e hierarquizados de racismo. S</a:t>
            </a:r>
            <a:r>
              <a:rPr lang="pt-PT" sz="2300" b="1" dirty="0" smtClean="0"/>
              <a:t>e </a:t>
            </a:r>
            <a:r>
              <a:rPr lang="pt-PT" sz="2300" b="1" dirty="0"/>
              <a:t>racismo é sempre racismo, a discriminação que lhe </a:t>
            </a:r>
            <a:r>
              <a:rPr lang="pt-PT" sz="2300" b="1" dirty="0" smtClean="0"/>
              <a:t>está inerente </a:t>
            </a:r>
            <a:r>
              <a:rPr lang="pt-PT" sz="2300" b="1" dirty="0"/>
              <a:t>tem diferentes repercussões nas vidas dos seres humanos que dele são vítimas em função do efeito </a:t>
            </a:r>
            <a:r>
              <a:rPr lang="pt-PT" sz="2300" b="1" dirty="0" smtClean="0"/>
              <a:t>de proximidade </a:t>
            </a:r>
            <a:r>
              <a:rPr lang="pt-PT" sz="2300" b="1" dirty="0"/>
              <a:t>ou de distanciamento face à pessoa ou grupo </a:t>
            </a:r>
            <a:r>
              <a:rPr lang="pt-PT" sz="2300" b="1" dirty="0" err="1" smtClean="0"/>
              <a:t>racizado</a:t>
            </a:r>
            <a:r>
              <a:rPr lang="pt-PT" sz="2300" b="1" dirty="0" smtClean="0"/>
              <a:t>. </a:t>
            </a:r>
            <a:r>
              <a:rPr lang="pt-PT" sz="2300" b="1" dirty="0"/>
              <a:t>Neste sentido, </a:t>
            </a:r>
            <a:r>
              <a:rPr lang="pt-PT" sz="2300" b="1" i="1" dirty="0"/>
              <a:t>considerando não existir sociedades sem racismo, o </a:t>
            </a:r>
            <a:r>
              <a:rPr lang="pt-PT" sz="2300" b="1" i="1" dirty="0" smtClean="0"/>
              <a:t>grau e </a:t>
            </a:r>
            <a:r>
              <a:rPr lang="pt-PT" sz="2300" b="1" i="1" dirty="0"/>
              <a:t>intensidade de manifestação de racismo não é o mesmo em todas elas.</a:t>
            </a:r>
            <a:r>
              <a:rPr lang="pt-PT" sz="2300" b="1" dirty="0"/>
              <a:t> Negar esta evidência empírica é </a:t>
            </a:r>
            <a:r>
              <a:rPr lang="pt-PT" sz="2300" b="1" dirty="0" smtClean="0"/>
              <a:t>retirar</a:t>
            </a:r>
            <a:r>
              <a:rPr lang="pt-PT" sz="2400" b="1" dirty="0" smtClean="0"/>
              <a:t> </a:t>
            </a:r>
            <a:r>
              <a:rPr lang="pt-PT" sz="2300" b="1" dirty="0" smtClean="0"/>
              <a:t>seriedade </a:t>
            </a:r>
            <a:r>
              <a:rPr lang="pt-PT" sz="2300" b="1" dirty="0"/>
              <a:t>ao debate </a:t>
            </a:r>
            <a:r>
              <a:rPr lang="pt-PT" sz="2300" b="1" dirty="0" smtClean="0"/>
              <a:t>científico, ao activismo político-cívico e às </a:t>
            </a:r>
            <a:r>
              <a:rPr lang="pt-PT" sz="2300" b="1" dirty="0" smtClean="0"/>
              <a:t>medidas de política que possam ser tomadas.</a:t>
            </a:r>
            <a:endParaRPr lang="pt-PT" sz="2300" b="1" dirty="0"/>
          </a:p>
        </p:txBody>
      </p:sp>
    </p:spTree>
    <p:extLst>
      <p:ext uri="{BB962C8B-B14F-4D97-AF65-F5344CB8AC3E}">
        <p14:creationId xmlns:p14="http://schemas.microsoft.com/office/powerpoint/2010/main" val="247598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769ECD6-AA86-4008-BCA4-7803117AB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7" cy="6480719"/>
          </a:xfrm>
        </p:spPr>
        <p:txBody>
          <a:bodyPr>
            <a:normAutofit/>
          </a:bodyPr>
          <a:lstStyle/>
          <a:p>
            <a:pPr algn="l"/>
            <a:r>
              <a:rPr lang="pt-PT" sz="2400" dirty="0"/>
              <a:t>   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b="1" dirty="0" smtClean="0">
                <a:solidFill>
                  <a:srgbClr val="C00000"/>
                </a:solidFill>
              </a:rPr>
              <a:t>   </a:t>
            </a:r>
            <a:r>
              <a:rPr lang="pt-PT" sz="2800" b="1" dirty="0" smtClean="0">
                <a:solidFill>
                  <a:srgbClr val="C00000"/>
                </a:solidFill>
              </a:rPr>
              <a:t>Minoria</a:t>
            </a:r>
            <a:r>
              <a:rPr lang="pt-PT" sz="2400" b="1" dirty="0">
                <a:solidFill>
                  <a:srgbClr val="C00000"/>
                </a:solidFill>
              </a:rPr>
              <a:t/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>
                <a:solidFill>
                  <a:srgbClr val="C00000"/>
                </a:solidFill>
              </a:rPr>
              <a:t/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 smtClean="0">
                <a:solidFill>
                  <a:srgbClr val="C00000"/>
                </a:solidFill>
              </a:rPr>
              <a:t>   </a:t>
            </a:r>
            <a:r>
              <a:rPr lang="pt-PT" sz="2400" b="1" dirty="0" smtClean="0"/>
              <a:t>Do </a:t>
            </a:r>
            <a:r>
              <a:rPr lang="pt-PT" sz="2400" b="1" dirty="0"/>
              <a:t>ponto de vista sociológico, o conceito de </a:t>
            </a:r>
            <a:r>
              <a:rPr lang="pt-PT" sz="2400" b="1" dirty="0">
                <a:solidFill>
                  <a:srgbClr val="C00000"/>
                </a:solidFill>
              </a:rPr>
              <a:t>minoria</a:t>
            </a:r>
            <a:r>
              <a:rPr lang="pt-PT" sz="2400" b="1" dirty="0"/>
              <a:t> remete para grupos destituídos dos diferentes tipos de poder socialmente valorizados, vivendo em situação de </a:t>
            </a:r>
            <a:r>
              <a:rPr lang="pt-PT" sz="2400" b="1" dirty="0">
                <a:solidFill>
                  <a:srgbClr val="C00000"/>
                </a:solidFill>
              </a:rPr>
              <a:t>subalternidade </a:t>
            </a:r>
            <a:r>
              <a:rPr lang="pt-PT" sz="2400" b="1" dirty="0" smtClean="0">
                <a:solidFill>
                  <a:srgbClr val="C00000"/>
                </a:solidFill>
              </a:rPr>
              <a:t>estrutural</a:t>
            </a:r>
            <a:r>
              <a:rPr lang="pt-PT" sz="2400" b="1" dirty="0" smtClean="0"/>
              <a:t>. </a:t>
            </a:r>
            <a:r>
              <a:rPr lang="pt-PT" sz="2000" dirty="0"/>
              <a:t/>
            </a:r>
            <a:br>
              <a:rPr lang="pt-PT" sz="2000" dirty="0"/>
            </a:br>
            <a:r>
              <a:rPr lang="pt-PT" sz="1800" dirty="0"/>
              <a:t>(Machado, 2002; </a:t>
            </a:r>
            <a:r>
              <a:rPr lang="pt-PT" sz="1800" dirty="0" err="1"/>
              <a:t>Casa-Nova</a:t>
            </a:r>
            <a:r>
              <a:rPr lang="pt-PT" sz="1800" dirty="0"/>
              <a:t>, 2014)</a:t>
            </a:r>
            <a:br>
              <a:rPr lang="pt-PT" sz="1800" dirty="0"/>
            </a:b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400" b="1" dirty="0"/>
              <a:t>Neste sentido, uma maioria numérica pode ser uma minoria e um minoria numérica pode ser uma maioria.</a:t>
            </a:r>
            <a:br>
              <a:rPr lang="pt-PT" sz="2400" b="1" dirty="0"/>
            </a:br>
            <a:r>
              <a:rPr lang="pt-PT" sz="2400" b="1" dirty="0" smtClean="0"/>
              <a:t>(</a:t>
            </a:r>
            <a:r>
              <a:rPr lang="pt-PT" sz="2400" b="1" dirty="0" smtClean="0">
                <a:solidFill>
                  <a:srgbClr val="C00000"/>
                </a:solidFill>
              </a:rPr>
              <a:t>Exemplo </a:t>
            </a:r>
            <a:r>
              <a:rPr lang="pt-PT" sz="2400" b="1" dirty="0">
                <a:solidFill>
                  <a:srgbClr val="C00000"/>
                </a:solidFill>
              </a:rPr>
              <a:t>do </a:t>
            </a:r>
            <a:r>
              <a:rPr lang="pt-PT" sz="2400" b="1" i="1" dirty="0" smtClean="0">
                <a:solidFill>
                  <a:srgbClr val="C00000"/>
                </a:solidFill>
              </a:rPr>
              <a:t>apartheid</a:t>
            </a:r>
            <a:r>
              <a:rPr lang="pt-PT" sz="2400" b="1" dirty="0">
                <a:solidFill>
                  <a:srgbClr val="C00000"/>
                </a:solidFill>
              </a:rPr>
              <a:t>)</a:t>
            </a:r>
            <a:r>
              <a:rPr lang="pt-PT" sz="2400" b="1" dirty="0">
                <a:solidFill>
                  <a:srgbClr val="C00000"/>
                </a:solidFill>
              </a:rPr>
              <a:t/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 smtClean="0"/>
              <a:t>Neste sentido, a classe trabalhadora e as mulheres são as duas maiores minorias (quer em termos numéricos, quer de relações de poder).</a:t>
            </a:r>
            <a:br>
              <a:rPr lang="pt-PT" sz="2400" b="1" dirty="0" smtClean="0"/>
            </a:br>
            <a:r>
              <a:rPr lang="pt-PT" sz="2400" b="1" dirty="0" smtClean="0"/>
              <a:t>É também naquele sentido que a população cigana e a população afrodescendente são consideradas minorias.</a:t>
            </a:r>
            <a:r>
              <a:rPr lang="pt-PT" sz="2400" b="1" dirty="0"/>
              <a:t/>
            </a:r>
            <a:br>
              <a:rPr lang="pt-PT" sz="2400" b="1" dirty="0"/>
            </a:br>
            <a:endParaRPr lang="pt-PT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19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9D338FD-7383-4D63-BC22-C8812A15A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88640"/>
            <a:ext cx="8568951" cy="6552728"/>
          </a:xfrm>
        </p:spPr>
        <p:txBody>
          <a:bodyPr>
            <a:normAutofit/>
          </a:bodyPr>
          <a:lstStyle/>
          <a:p>
            <a:pPr algn="l"/>
            <a:r>
              <a:rPr lang="pt-PT" sz="2800" b="1" dirty="0">
                <a:solidFill>
                  <a:srgbClr val="C00000"/>
                </a:solidFill>
              </a:rPr>
              <a:t>3. O grupo </a:t>
            </a:r>
            <a:r>
              <a:rPr lang="pt-PT" sz="2800" b="1" dirty="0" err="1">
                <a:solidFill>
                  <a:srgbClr val="C00000"/>
                </a:solidFill>
              </a:rPr>
              <a:t>socio-cultural</a:t>
            </a:r>
            <a:r>
              <a:rPr lang="pt-PT" sz="2800" b="1" dirty="0">
                <a:solidFill>
                  <a:srgbClr val="C00000"/>
                </a:solidFill>
              </a:rPr>
              <a:t> cigano em Portugal</a:t>
            </a:r>
            <a:r>
              <a:rPr lang="pt-PT" sz="2400" b="1" dirty="0">
                <a:solidFill>
                  <a:srgbClr val="C00000"/>
                </a:solidFill>
              </a:rPr>
              <a:t/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900" b="1" dirty="0">
                <a:solidFill>
                  <a:srgbClr val="C00000"/>
                </a:solidFill>
              </a:rPr>
              <a:t/>
            </a:r>
            <a:br>
              <a:rPr lang="pt-PT" sz="900" b="1" dirty="0">
                <a:solidFill>
                  <a:srgbClr val="C00000"/>
                </a:solidFill>
              </a:rPr>
            </a:br>
            <a:r>
              <a:rPr lang="pt-PT" sz="1050" b="1" dirty="0"/>
              <a:t/>
            </a:r>
            <a:br>
              <a:rPr lang="pt-PT" sz="1050" b="1" dirty="0"/>
            </a:br>
            <a:r>
              <a:rPr lang="pt-PT" sz="2600" b="1" dirty="0" smtClean="0"/>
              <a:t>Políticas </a:t>
            </a:r>
            <a:r>
              <a:rPr lang="pt-PT" sz="2600" b="1" dirty="0"/>
              <a:t>dispersas de tentativas de integração a partir da década de 90 do Século XX, com reduzido impacto social </a:t>
            </a:r>
            <a:r>
              <a:rPr lang="pt-PT" sz="2600" dirty="0"/>
              <a:t>(</a:t>
            </a:r>
            <a:r>
              <a:rPr lang="pt-PT" sz="2600" dirty="0" err="1"/>
              <a:t>Casa-Nova</a:t>
            </a:r>
            <a:r>
              <a:rPr lang="pt-PT" sz="2600" dirty="0"/>
              <a:t>, 2010)</a:t>
            </a:r>
            <a:r>
              <a:rPr lang="pt-PT" sz="2600" b="1" dirty="0"/>
              <a:t/>
            </a:r>
            <a:br>
              <a:rPr lang="pt-PT" sz="2600" b="1" dirty="0"/>
            </a:br>
            <a:r>
              <a:rPr lang="pt-PT" sz="2600" b="1" dirty="0" smtClean="0"/>
              <a:t>Desde 2013: </a:t>
            </a:r>
            <a:r>
              <a:rPr lang="pt-PT" sz="2600" b="1" dirty="0"/>
              <a:t>Estratégia Nacional para a Integração das Comunidades Ciganas (até 2022, após reformulação: Resolução do Conselho de Ministros nº 154/2018), com constituição de um Conselho para monitorização da sua implementação (CONCIG).</a:t>
            </a:r>
            <a:br>
              <a:rPr lang="pt-PT" sz="2600" b="1" dirty="0"/>
            </a:br>
            <a:r>
              <a:rPr lang="pt-PT" sz="2400" b="1" dirty="0"/>
              <a:t>Abrange: habitação, saúde, educação escolar, trabalho, discriminação, imagem social, relação com as instituições da sociedade maioritária e vice-versa, relações de género, mercado de trabalho, formação de </a:t>
            </a:r>
            <a:r>
              <a:rPr lang="pt-PT" sz="2400" b="1" dirty="0" smtClean="0"/>
              <a:t>professores, de agentes de segurança </a:t>
            </a:r>
            <a:r>
              <a:rPr lang="pt-PT" sz="2400" b="1" dirty="0"/>
              <a:t>e </a:t>
            </a:r>
            <a:r>
              <a:rPr lang="pt-PT" sz="2400" b="1" dirty="0" smtClean="0"/>
              <a:t>de outros </a:t>
            </a:r>
            <a:r>
              <a:rPr lang="pt-PT" sz="2400" b="1" dirty="0"/>
              <a:t>agentes sociais.</a:t>
            </a:r>
            <a:br>
              <a:rPr lang="pt-PT" sz="2400" b="1" dirty="0"/>
            </a:br>
            <a:endParaRPr lang="pt-PT" sz="2400" b="1" dirty="0"/>
          </a:p>
        </p:txBody>
      </p:sp>
    </p:spTree>
    <p:extLst>
      <p:ext uri="{BB962C8B-B14F-4D97-AF65-F5344CB8AC3E}">
        <p14:creationId xmlns:p14="http://schemas.microsoft.com/office/powerpoint/2010/main" val="37187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68951" cy="6336703"/>
          </a:xfrm>
        </p:spPr>
        <p:txBody>
          <a:bodyPr>
            <a:normAutofit/>
          </a:bodyPr>
          <a:lstStyle/>
          <a:p>
            <a:pPr algn="l"/>
            <a:r>
              <a:rPr lang="pt-PT" sz="2000" b="1" dirty="0"/>
              <a:t> </a:t>
            </a:r>
            <a:r>
              <a:rPr lang="pt-PT" sz="2400" b="1" dirty="0">
                <a:solidFill>
                  <a:srgbClr val="C00000"/>
                </a:solidFill>
              </a:rPr>
              <a:t>População </a:t>
            </a:r>
            <a:r>
              <a:rPr lang="pt-PT" sz="2400" b="1" dirty="0" smtClean="0">
                <a:solidFill>
                  <a:srgbClr val="C00000"/>
                </a:solidFill>
              </a:rPr>
              <a:t>cigana</a:t>
            </a:r>
            <a:r>
              <a:rPr lang="pt-PT" sz="2400" b="1" dirty="0" smtClean="0">
                <a:solidFill>
                  <a:srgbClr val="C00000"/>
                </a:solidFill>
              </a:rPr>
              <a:t>-população dita maioritária:</a:t>
            </a:r>
            <a:r>
              <a:rPr lang="pt-PT" sz="2400" b="1" dirty="0">
                <a:solidFill>
                  <a:srgbClr val="C00000"/>
                </a:solidFill>
              </a:rPr>
              <a:t/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/>
              <a:t>- Dificuldade de construção de redes de sociabilidade interculturais;</a:t>
            </a:r>
            <a:br>
              <a:rPr lang="pt-PT" sz="2400" b="1" dirty="0"/>
            </a:br>
            <a:r>
              <a:rPr lang="pt-PT" sz="2400" b="1" dirty="0"/>
              <a:t>- utilização de “objectos decorativos” sob a forma de sapos nas vitrinas de estabelecimentos comerciais;</a:t>
            </a:r>
            <a:br>
              <a:rPr lang="pt-PT" sz="2400" b="1" dirty="0"/>
            </a:br>
            <a:r>
              <a:rPr lang="pt-PT" sz="2400" b="1" dirty="0"/>
              <a:t>- recusa de emprego a pretexto da ocupação antecipada do lugar;</a:t>
            </a:r>
            <a:br>
              <a:rPr lang="pt-PT" sz="2400" b="1" dirty="0"/>
            </a:br>
            <a:r>
              <a:rPr lang="pt-PT" sz="2400" b="1" dirty="0"/>
              <a:t>- recusa de fornecimento de estágios inseridos em cursos de formação profissional;</a:t>
            </a:r>
            <a:br>
              <a:rPr lang="pt-PT" sz="2400" b="1" dirty="0"/>
            </a:br>
            <a:r>
              <a:rPr lang="pt-PT" sz="2400" b="1" dirty="0"/>
              <a:t>- recusa de venda ou arrendamento de apartamentos ou vivendas (a pretexto de já estarem vendidos ou alugados);</a:t>
            </a:r>
            <a:br>
              <a:rPr lang="pt-PT" sz="2400" b="1" dirty="0"/>
            </a:br>
            <a:r>
              <a:rPr lang="pt-PT" sz="2400" b="1" dirty="0"/>
              <a:t>- segregação espacial: vivência em bairros degradados, “bairros étnicos” ou “barracas” </a:t>
            </a:r>
            <a:r>
              <a:rPr lang="pt-PT" sz="2000" dirty="0"/>
              <a:t>(</a:t>
            </a:r>
            <a:r>
              <a:rPr lang="pt-PT" sz="2000" dirty="0" err="1"/>
              <a:t>Casa-Nova</a:t>
            </a:r>
            <a:r>
              <a:rPr lang="pt-PT" sz="2000" dirty="0"/>
              <a:t>, 2013a)</a:t>
            </a:r>
            <a:br>
              <a:rPr lang="pt-PT" sz="2000" dirty="0"/>
            </a:br>
            <a:endParaRPr lang="pt-PT" sz="2600" dirty="0"/>
          </a:p>
        </p:txBody>
      </p:sp>
    </p:spTree>
    <p:extLst>
      <p:ext uri="{BB962C8B-B14F-4D97-AF65-F5344CB8AC3E}">
        <p14:creationId xmlns:p14="http://schemas.microsoft.com/office/powerpoint/2010/main" val="54168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7" cy="6480720"/>
          </a:xfrm>
        </p:spPr>
        <p:txBody>
          <a:bodyPr>
            <a:normAutofit/>
          </a:bodyPr>
          <a:lstStyle/>
          <a:p>
            <a:pPr algn="l"/>
            <a:r>
              <a:rPr lang="pt-PT" sz="2800" b="1" dirty="0" smtClean="0">
                <a:solidFill>
                  <a:srgbClr val="C00000"/>
                </a:solidFill>
              </a:rPr>
              <a:t>Educação escolar</a:t>
            </a:r>
            <a:br>
              <a:rPr lang="pt-PT" sz="2800" b="1" dirty="0" smtClean="0">
                <a:solidFill>
                  <a:srgbClr val="C00000"/>
                </a:solidFill>
              </a:rPr>
            </a:br>
            <a:r>
              <a:rPr lang="pt-PT" sz="2800" b="1" dirty="0" smtClean="0">
                <a:solidFill>
                  <a:srgbClr val="C00000"/>
                </a:solidFill>
              </a:rPr>
              <a:t/>
            </a:r>
            <a:br>
              <a:rPr lang="pt-PT" sz="2800" b="1" dirty="0" smtClean="0">
                <a:solidFill>
                  <a:srgbClr val="C00000"/>
                </a:solidFill>
              </a:rPr>
            </a:b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600" b="1" u="sng" dirty="0">
                <a:solidFill>
                  <a:srgbClr val="C00000"/>
                </a:solidFill>
              </a:rPr>
              <a:t>1997/98 </a:t>
            </a:r>
            <a:r>
              <a:rPr lang="pt-PT" sz="2600" b="1" dirty="0">
                <a:solidFill>
                  <a:srgbClr val="C00000"/>
                </a:solidFill>
              </a:rPr>
              <a:t>  </a:t>
            </a:r>
            <a:r>
              <a:rPr lang="pt-PT" sz="2400" b="1" dirty="0">
                <a:solidFill>
                  <a:srgbClr val="C00000"/>
                </a:solidFill>
              </a:rPr>
              <a:t>                      </a:t>
            </a:r>
            <a:r>
              <a:rPr lang="pt-PT" sz="2400" b="1" dirty="0" smtClean="0">
                <a:solidFill>
                  <a:srgbClr val="C00000"/>
                </a:solidFill>
              </a:rPr>
              <a:t>                    </a:t>
            </a:r>
            <a:r>
              <a:rPr lang="pt-PT" sz="2600" b="1" u="sng" dirty="0" smtClean="0">
                <a:solidFill>
                  <a:srgbClr val="C00000"/>
                </a:solidFill>
              </a:rPr>
              <a:t>2003/04</a:t>
            </a:r>
            <a:r>
              <a:rPr lang="pt-PT" sz="2400" b="1" dirty="0" smtClean="0">
                <a:solidFill>
                  <a:srgbClr val="C00000"/>
                </a:solidFill>
              </a:rPr>
              <a:t>                         </a:t>
            </a:r>
            <a:r>
              <a:rPr lang="pt-PT" sz="2600" b="1" u="sng" dirty="0">
                <a:solidFill>
                  <a:srgbClr val="C00000"/>
                </a:solidFill>
              </a:rPr>
              <a:t>2016/17</a:t>
            </a: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400" b="1" dirty="0">
                <a:solidFill>
                  <a:srgbClr val="C00000"/>
                </a:solidFill>
              </a:rPr>
              <a:t>1º ciclo</a:t>
            </a:r>
            <a:r>
              <a:rPr lang="pt-PT" sz="2400" b="1" dirty="0"/>
              <a:t>          5420                               7216                                 5879                           </a:t>
            </a:r>
            <a:br>
              <a:rPr lang="pt-PT" sz="2400" b="1" dirty="0"/>
            </a:br>
            <a:r>
              <a:rPr lang="pt-PT" sz="2400" b="1" dirty="0">
                <a:solidFill>
                  <a:srgbClr val="C00000"/>
                </a:solidFill>
              </a:rPr>
              <a:t>2º ciclo</a:t>
            </a:r>
            <a:r>
              <a:rPr lang="pt-PT" sz="2400" b="1" dirty="0"/>
              <a:t>            374                                  857                                 3078</a:t>
            </a:r>
            <a:br>
              <a:rPr lang="pt-PT" sz="2400" b="1" dirty="0"/>
            </a:br>
            <a:r>
              <a:rPr lang="pt-PT" sz="2400" b="1" dirty="0">
                <a:solidFill>
                  <a:srgbClr val="C00000"/>
                </a:solidFill>
              </a:rPr>
              <a:t>3º ciclo            </a:t>
            </a:r>
            <a:r>
              <a:rPr lang="pt-PT" sz="2400" b="1" dirty="0"/>
              <a:t>102                                  217                                 1805</a:t>
            </a:r>
            <a:br>
              <a:rPr lang="pt-PT" sz="2400" b="1" dirty="0"/>
            </a:br>
            <a:r>
              <a:rPr lang="pt-PT" sz="2400" b="1" dirty="0" err="1">
                <a:solidFill>
                  <a:srgbClr val="C00000"/>
                </a:solidFill>
              </a:rPr>
              <a:t>Ens</a:t>
            </a:r>
            <a:r>
              <a:rPr lang="pt-PT" sz="2400" b="1" dirty="0">
                <a:solidFill>
                  <a:srgbClr val="C00000"/>
                </a:solidFill>
              </a:rPr>
              <a:t>. </a:t>
            </a:r>
            <a:r>
              <a:rPr lang="pt-PT" sz="2400" b="1" dirty="0" err="1">
                <a:solidFill>
                  <a:srgbClr val="C00000"/>
                </a:solidFill>
              </a:rPr>
              <a:t>Sec</a:t>
            </a:r>
            <a:r>
              <a:rPr lang="pt-PT" sz="2400" b="1" dirty="0"/>
              <a:t>.           </a:t>
            </a:r>
            <a:r>
              <a:rPr lang="pt-PT" sz="2400" b="1" dirty="0">
                <a:solidFill>
                  <a:srgbClr val="C00000"/>
                </a:solidFill>
              </a:rPr>
              <a:t>16  </a:t>
            </a:r>
            <a:r>
              <a:rPr lang="pt-PT" sz="2400" b="1" dirty="0" smtClean="0"/>
              <a:t>(15,7%)                  </a:t>
            </a:r>
            <a:r>
              <a:rPr lang="pt-PT" sz="2400" b="1" dirty="0" smtClean="0">
                <a:solidFill>
                  <a:srgbClr val="C00000"/>
                </a:solidFill>
              </a:rPr>
              <a:t>34 </a:t>
            </a:r>
            <a:r>
              <a:rPr lang="pt-PT" sz="2400" b="1" dirty="0" smtClean="0"/>
              <a:t>(15,7%)                  </a:t>
            </a:r>
            <a:r>
              <a:rPr lang="pt-PT" sz="2400" b="1" dirty="0" smtClean="0">
                <a:solidFill>
                  <a:srgbClr val="C00000"/>
                </a:solidFill>
              </a:rPr>
              <a:t>256</a:t>
            </a:r>
            <a:r>
              <a:rPr lang="pt-PT" sz="2400" b="1" dirty="0" smtClean="0"/>
              <a:t> (14,2%)</a:t>
            </a:r>
            <a:br>
              <a:rPr lang="pt-PT" sz="2400" b="1" dirty="0" smtClean="0"/>
            </a:br>
            <a:r>
              <a:rPr lang="pt-PT" sz="2400" b="1" dirty="0" smtClean="0"/>
              <a:t/>
            </a:r>
            <a:br>
              <a:rPr lang="pt-PT" sz="2400" b="1" dirty="0" smtClean="0"/>
            </a:b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100" dirty="0"/>
              <a:t>Ano lectivo 2016/17 (70% de escolas respondentes)</a:t>
            </a:r>
            <a:br>
              <a:rPr lang="pt-PT" sz="2100" dirty="0"/>
            </a:br>
            <a:r>
              <a:rPr lang="pt-PT" sz="2100" dirty="0"/>
              <a:t>     (Disponível em </a:t>
            </a:r>
            <a:r>
              <a:rPr lang="pt-PT" sz="2100" dirty="0" smtClean="0">
                <a:hlinkClick r:id="rId2"/>
              </a:rPr>
              <a:t>http</a:t>
            </a:r>
            <a:r>
              <a:rPr lang="pt-PT" sz="2100" dirty="0">
                <a:hlinkClick r:id="rId2"/>
              </a:rPr>
              <a:t>://</a:t>
            </a:r>
            <a:r>
              <a:rPr lang="pt-PT" sz="2100" dirty="0" smtClean="0">
                <a:hlinkClick r:id="rId2"/>
              </a:rPr>
              <a:t>www.dgeec.mec.pt/np4/906.html</a:t>
            </a:r>
            <a:r>
              <a:rPr lang="pt-PT" sz="2100" dirty="0" smtClean="0"/>
              <a:t> </a:t>
            </a:r>
            <a:endParaRPr lang="pt-PT" sz="2100" dirty="0"/>
          </a:p>
        </p:txBody>
      </p:sp>
    </p:spTree>
    <p:extLst>
      <p:ext uri="{BB962C8B-B14F-4D97-AF65-F5344CB8AC3E}">
        <p14:creationId xmlns:p14="http://schemas.microsoft.com/office/powerpoint/2010/main" val="329825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568951" cy="6669360"/>
          </a:xfrm>
        </p:spPr>
        <p:txBody>
          <a:bodyPr>
            <a:normAutofit/>
          </a:bodyPr>
          <a:lstStyle/>
          <a:p>
            <a:pPr algn="l"/>
            <a:r>
              <a:rPr lang="pt-PT" sz="2600" b="1" dirty="0" smtClean="0"/>
              <a:t>o </a:t>
            </a:r>
            <a:r>
              <a:rPr lang="pt-PT" sz="2600" b="1" dirty="0"/>
              <a:t>número de jovens a frequentar o </a:t>
            </a:r>
            <a:r>
              <a:rPr lang="pt-PT" sz="2600" b="1" dirty="0">
                <a:solidFill>
                  <a:srgbClr val="C00000"/>
                </a:solidFill>
              </a:rPr>
              <a:t>ensino secundário </a:t>
            </a:r>
            <a:r>
              <a:rPr lang="pt-PT" sz="2600" b="1" dirty="0"/>
              <a:t>representa </a:t>
            </a:r>
            <a:r>
              <a:rPr lang="pt-PT" sz="2600" b="1" dirty="0">
                <a:solidFill>
                  <a:srgbClr val="C00000"/>
                </a:solidFill>
              </a:rPr>
              <a:t>menos de 10%</a:t>
            </a:r>
            <a:r>
              <a:rPr lang="pt-PT" sz="2600" b="1" dirty="0"/>
              <a:t> da população em idade de frequência deste nível de ensino</a:t>
            </a:r>
            <a:r>
              <a:rPr lang="pt-PT" sz="2600" b="1" dirty="0" smtClean="0"/>
              <a:t>.</a:t>
            </a:r>
            <a:br>
              <a:rPr lang="pt-PT" sz="2600" b="1" dirty="0" smtClean="0"/>
            </a:br>
            <a:r>
              <a:rPr lang="pt-PT" sz="2600" b="1" dirty="0"/>
              <a:t/>
            </a:r>
            <a:br>
              <a:rPr lang="pt-PT" sz="2600" b="1" dirty="0"/>
            </a:br>
            <a:r>
              <a:rPr lang="pt-PT" sz="2600" b="1" dirty="0">
                <a:solidFill>
                  <a:srgbClr val="C00000"/>
                </a:solidFill>
              </a:rPr>
              <a:t>      </a:t>
            </a:r>
            <a:r>
              <a:rPr lang="pt-PT" sz="2600" b="1" dirty="0" smtClean="0">
                <a:solidFill>
                  <a:srgbClr val="C00000"/>
                </a:solidFill>
              </a:rPr>
              <a:t>Medida de </a:t>
            </a:r>
            <a:r>
              <a:rPr lang="pt-PT" sz="2600" b="1" dirty="0" smtClean="0">
                <a:solidFill>
                  <a:srgbClr val="C00000"/>
                </a:solidFill>
              </a:rPr>
              <a:t>política educativa: </a:t>
            </a:r>
            <a:r>
              <a:rPr lang="pt-PT" sz="2600" b="1" dirty="0" smtClean="0">
                <a:solidFill>
                  <a:srgbClr val="C00000"/>
                </a:solidFill>
              </a:rPr>
              <a:t>100  </a:t>
            </a:r>
            <a:r>
              <a:rPr lang="pt-PT" sz="2600" b="1" dirty="0">
                <a:solidFill>
                  <a:srgbClr val="C00000"/>
                </a:solidFill>
              </a:rPr>
              <a:t>Bolsas de estudo para jovens no Ensino </a:t>
            </a:r>
            <a:r>
              <a:rPr lang="pt-PT" sz="2600" b="1" dirty="0" smtClean="0">
                <a:solidFill>
                  <a:srgbClr val="C00000"/>
                </a:solidFill>
              </a:rPr>
              <a:t>Secundário (ano lectivo 2019/20</a:t>
            </a:r>
            <a:br>
              <a:rPr lang="pt-PT" sz="2600" b="1" dirty="0" smtClean="0">
                <a:solidFill>
                  <a:srgbClr val="C00000"/>
                </a:solidFill>
              </a:rPr>
            </a:br>
            <a:endParaRPr lang="pt-PT" sz="2600" dirty="0"/>
          </a:p>
        </p:txBody>
      </p:sp>
    </p:spTree>
    <p:extLst>
      <p:ext uri="{BB962C8B-B14F-4D97-AF65-F5344CB8AC3E}">
        <p14:creationId xmlns:p14="http://schemas.microsoft.com/office/powerpoint/2010/main" val="184111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80919" cy="6480719"/>
          </a:xfrm>
        </p:spPr>
        <p:txBody>
          <a:bodyPr>
            <a:normAutofit/>
          </a:bodyPr>
          <a:lstStyle/>
          <a:p>
            <a:pPr algn="l"/>
            <a:r>
              <a:rPr lang="pt-PT" sz="2600" b="1" dirty="0" smtClean="0"/>
              <a:t>Não integração, Integração subordinada, Integração emancipatória</a:t>
            </a:r>
            <a:br>
              <a:rPr lang="pt-PT" sz="2600" b="1" dirty="0" smtClean="0"/>
            </a:br>
            <a:r>
              <a:rPr lang="pt-PT" sz="2800" b="1" dirty="0" smtClean="0">
                <a:solidFill>
                  <a:srgbClr val="C00000"/>
                </a:solidFill>
              </a:rPr>
              <a:t>Na </a:t>
            </a:r>
            <a:r>
              <a:rPr lang="pt-PT" sz="2800" b="1" dirty="0">
                <a:solidFill>
                  <a:srgbClr val="C00000"/>
                </a:solidFill>
              </a:rPr>
              <a:t>escola:</a:t>
            </a:r>
            <a:br>
              <a:rPr lang="pt-PT" sz="2800" b="1" dirty="0">
                <a:solidFill>
                  <a:srgbClr val="C00000"/>
                </a:solidFill>
              </a:rPr>
            </a:br>
            <a:r>
              <a:rPr lang="pt-PT" sz="2800" b="1" dirty="0">
                <a:solidFill>
                  <a:srgbClr val="C00000"/>
                </a:solidFill>
              </a:rPr>
              <a:t/>
            </a:r>
            <a:br>
              <a:rPr lang="pt-PT" sz="2800" b="1" dirty="0">
                <a:solidFill>
                  <a:srgbClr val="C00000"/>
                </a:solidFill>
              </a:rPr>
            </a:br>
            <a:r>
              <a:rPr lang="pt-PT" sz="2500" b="1" dirty="0">
                <a:solidFill>
                  <a:srgbClr val="C00000"/>
                </a:solidFill>
              </a:rPr>
              <a:t>Não integração - </a:t>
            </a:r>
            <a:r>
              <a:rPr lang="pt-PT" sz="2500" b="1" i="1" dirty="0"/>
              <a:t>insucessos repetidos</a:t>
            </a:r>
            <a:br>
              <a:rPr lang="pt-PT" sz="2500" b="1" i="1" dirty="0"/>
            </a:br>
            <a:r>
              <a:rPr lang="pt-PT" sz="2400" b="1" dirty="0">
                <a:solidFill>
                  <a:srgbClr val="C00000"/>
                </a:solidFill>
              </a:rPr>
              <a:t/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500" b="1" dirty="0">
                <a:solidFill>
                  <a:srgbClr val="C00000"/>
                </a:solidFill>
              </a:rPr>
              <a:t>Integração subordinada - </a:t>
            </a:r>
            <a:r>
              <a:rPr lang="pt-PT" sz="2500" b="1" i="1" dirty="0"/>
              <a:t>sucessos periféricos </a:t>
            </a:r>
            <a:r>
              <a:rPr lang="pt-PT" sz="2500" b="1" dirty="0"/>
              <a:t>(CEF, PIEF, PCA, CV…)</a:t>
            </a:r>
            <a:br>
              <a:rPr lang="pt-PT" sz="2500" b="1" dirty="0"/>
            </a:b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500" b="1" dirty="0">
                <a:solidFill>
                  <a:srgbClr val="C00000"/>
                </a:solidFill>
              </a:rPr>
              <a:t>Integração emancipatória  - </a:t>
            </a:r>
            <a:r>
              <a:rPr lang="pt-PT" sz="2500" b="1" i="1" dirty="0"/>
              <a:t>sucessos centrais</a:t>
            </a:r>
            <a:r>
              <a:rPr lang="pt-PT" sz="2500" b="1" dirty="0"/>
              <a:t>, </a:t>
            </a:r>
            <a:r>
              <a:rPr lang="pt-PT" sz="2500" b="1" i="1" dirty="0"/>
              <a:t>formação integral </a:t>
            </a:r>
            <a:r>
              <a:rPr lang="pt-PT" sz="2500" b="1" dirty="0"/>
              <a:t>da pessoa que habita o aluno.</a:t>
            </a:r>
            <a:br>
              <a:rPr lang="pt-PT" sz="2500" b="1" dirty="0"/>
            </a:br>
            <a:endParaRPr lang="pt-PT" sz="2500" dirty="0"/>
          </a:p>
        </p:txBody>
      </p:sp>
    </p:spTree>
    <p:extLst>
      <p:ext uri="{BB962C8B-B14F-4D97-AF65-F5344CB8AC3E}">
        <p14:creationId xmlns:p14="http://schemas.microsoft.com/office/powerpoint/2010/main" val="408423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96943" cy="6336703"/>
          </a:xfrm>
        </p:spPr>
        <p:txBody>
          <a:bodyPr>
            <a:normAutofit/>
          </a:bodyPr>
          <a:lstStyle/>
          <a:p>
            <a:pPr algn="l"/>
            <a:r>
              <a:rPr lang="pt-PT" sz="2600" b="1" dirty="0" smtClean="0">
                <a:solidFill>
                  <a:srgbClr val="C00000"/>
                </a:solidFill>
              </a:rPr>
              <a:t>Estratégias de combate ao insucesso e ao abandono escolares</a:t>
            </a:r>
            <a:r>
              <a:rPr lang="pt-PT" sz="2400" dirty="0" smtClean="0"/>
              <a:t/>
            </a:r>
            <a:br>
              <a:rPr lang="pt-PT" sz="2400" dirty="0" smtClean="0"/>
            </a:br>
            <a:r>
              <a:rPr lang="pt-PT" sz="2400" dirty="0"/>
              <a:t/>
            </a:r>
            <a:br>
              <a:rPr lang="pt-PT" sz="2400" dirty="0"/>
            </a:br>
            <a:r>
              <a:rPr lang="pt-PT" sz="2400" dirty="0" smtClean="0"/>
              <a:t>- </a:t>
            </a:r>
            <a:r>
              <a:rPr lang="pt-PT" sz="2400" b="1" dirty="0" smtClean="0"/>
              <a:t>Construção de uma relação de confiança Escola-Família;</a:t>
            </a:r>
            <a:br>
              <a:rPr lang="pt-PT" sz="2400" b="1" dirty="0" smtClean="0"/>
            </a:br>
            <a:r>
              <a:rPr lang="pt-PT" sz="2400" b="1" dirty="0" smtClean="0"/>
              <a:t>- Desconstrução de estereótipos </a:t>
            </a:r>
            <a:r>
              <a:rPr lang="pt-PT" sz="2400" b="1" dirty="0"/>
              <a:t>(</a:t>
            </a:r>
            <a:r>
              <a:rPr lang="pt-PT" sz="2400" b="1" dirty="0" smtClean="0"/>
              <a:t>conhecimento intercultural)</a:t>
            </a:r>
            <a:br>
              <a:rPr lang="pt-PT" sz="2400" b="1" dirty="0" smtClean="0"/>
            </a:br>
            <a:r>
              <a:rPr lang="pt-PT" sz="2400" b="1" dirty="0" smtClean="0"/>
              <a:t>- Construção de dispositivos de diferenciação pedagógica;</a:t>
            </a:r>
            <a:br>
              <a:rPr lang="pt-PT" sz="2400" b="1" dirty="0" smtClean="0"/>
            </a:br>
            <a:r>
              <a:rPr lang="pt-PT" sz="2400" b="1" dirty="0" smtClean="0"/>
              <a:t>- Mediadores/as interculturais;</a:t>
            </a:r>
            <a:br>
              <a:rPr lang="pt-PT" sz="2400" b="1" dirty="0" smtClean="0"/>
            </a:br>
            <a:r>
              <a:rPr lang="pt-PT" sz="2400" b="1" dirty="0" smtClean="0"/>
              <a:t>- Incorporação de pais ciganos na Associação de pais da Escola</a:t>
            </a:r>
            <a:br>
              <a:rPr lang="pt-PT" sz="2400" b="1" dirty="0" smtClean="0"/>
            </a:br>
            <a:r>
              <a:rPr lang="pt-PT" sz="2400" b="1" dirty="0" smtClean="0"/>
              <a:t>(envolvimento das famílias nas actividades da escola);</a:t>
            </a:r>
            <a:br>
              <a:rPr lang="pt-PT" sz="2400" b="1" dirty="0" smtClean="0"/>
            </a:br>
            <a:r>
              <a:rPr lang="pt-PT" sz="2400" b="1" dirty="0" smtClean="0"/>
              <a:t>- Exemplos de sucesso escolar e de inserção no mercado de trabalho alargado (convidar jovens ciganos/as; vídeos do Observatório das Comunidades Ciganas - Newsletter)</a:t>
            </a:r>
            <a:br>
              <a:rPr lang="pt-PT" sz="2400" b="1" dirty="0" smtClean="0"/>
            </a:br>
            <a:r>
              <a:rPr lang="pt-PT" sz="2400" b="1" dirty="0"/>
              <a:t/>
            </a:r>
            <a:br>
              <a:rPr lang="pt-PT" sz="2400" b="1" dirty="0"/>
            </a:br>
            <a:endParaRPr lang="pt-PT" sz="1800" dirty="0"/>
          </a:p>
        </p:txBody>
      </p:sp>
    </p:spTree>
    <p:extLst>
      <p:ext uri="{BB962C8B-B14F-4D97-AF65-F5344CB8AC3E}">
        <p14:creationId xmlns:p14="http://schemas.microsoft.com/office/powerpoint/2010/main" val="33177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712968" cy="6480720"/>
          </a:xfrm>
        </p:spPr>
        <p:txBody>
          <a:bodyPr>
            <a:normAutofit/>
          </a:bodyPr>
          <a:lstStyle/>
          <a:p>
            <a:pPr algn="l"/>
            <a:r>
              <a:rPr lang="pt-PT" sz="2400" b="1" dirty="0" smtClean="0">
                <a:solidFill>
                  <a:srgbClr val="C00000"/>
                </a:solidFill>
              </a:rPr>
              <a:t>ACM-OBCIG</a:t>
            </a: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400" b="1" dirty="0"/>
              <a:t>(  </a:t>
            </a:r>
            <a:r>
              <a:rPr lang="pt-PT" sz="2400" b="1" dirty="0">
                <a:hlinkClick r:id="rId2"/>
              </a:rPr>
              <a:t>http://www.obcig.acm.gov.pt</a:t>
            </a:r>
            <a:r>
              <a:rPr lang="pt-PT" sz="2400" b="1" dirty="0"/>
              <a:t>    </a:t>
            </a:r>
            <a:r>
              <a:rPr lang="pt-PT" sz="2400" b="1" dirty="0" smtClean="0"/>
              <a:t>)</a:t>
            </a:r>
            <a:br>
              <a:rPr lang="pt-PT" sz="2400" b="1" dirty="0" smtClean="0"/>
            </a:b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400" b="1" dirty="0"/>
              <a:t>- realização e publicação de estudos</a:t>
            </a:r>
            <a:br>
              <a:rPr lang="pt-PT" sz="2400" b="1" dirty="0"/>
            </a:br>
            <a:r>
              <a:rPr lang="pt-PT" sz="2400" b="1" dirty="0"/>
              <a:t>- </a:t>
            </a:r>
            <a:r>
              <a:rPr lang="pt-PT" sz="2400" b="1" dirty="0">
                <a:solidFill>
                  <a:srgbClr val="C00000"/>
                </a:solidFill>
              </a:rPr>
              <a:t>publicação de uma Newsletter (divulgação de casos de </a:t>
            </a:r>
            <a:r>
              <a:rPr lang="pt-PT" sz="2400" b="1" dirty="0" smtClean="0">
                <a:solidFill>
                  <a:srgbClr val="C00000"/>
                </a:solidFill>
              </a:rPr>
              <a:t>sucesso: o </a:t>
            </a:r>
            <a:r>
              <a:rPr lang="pt-PT" sz="2400" b="1" dirty="0">
                <a:solidFill>
                  <a:srgbClr val="C00000"/>
                </a:solidFill>
              </a:rPr>
              <a:t>que está a mudar)</a:t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/>
              <a:t>- realização de seminários internacionais</a:t>
            </a:r>
            <a:br>
              <a:rPr lang="pt-PT" sz="2400" b="1" dirty="0"/>
            </a:br>
            <a:r>
              <a:rPr lang="pt-PT" sz="2400" b="1" dirty="0"/>
              <a:t>- Divulgação do conhecimento produzido através de colóquios, seminários, conferências (escolas, associações, ONG, sindicatos…)</a:t>
            </a:r>
            <a:br>
              <a:rPr lang="pt-PT" sz="2400" b="1" dirty="0"/>
            </a:br>
            <a:r>
              <a:rPr lang="pt-PT" sz="2400" b="1" dirty="0">
                <a:solidFill>
                  <a:srgbClr val="C00000"/>
                </a:solidFill>
              </a:rPr>
              <a:t>Prémio OBCIG Empresas </a:t>
            </a:r>
            <a:r>
              <a:rPr lang="pt-PT" sz="2400" b="1" dirty="0" smtClean="0">
                <a:solidFill>
                  <a:srgbClr val="C00000"/>
                </a:solidFill>
              </a:rPr>
              <a:t>Integradoras 2019: distinguida a </a:t>
            </a:r>
            <a:r>
              <a:rPr lang="pt-PT" sz="2400" b="1" dirty="0" smtClean="0">
                <a:solidFill>
                  <a:srgbClr val="C00000"/>
                </a:solidFill>
              </a:rPr>
              <a:t>empresa </a:t>
            </a:r>
            <a:r>
              <a:rPr lang="pt-PT" sz="2400" b="1" dirty="0" err="1" smtClean="0">
                <a:solidFill>
                  <a:srgbClr val="C00000"/>
                </a:solidFill>
              </a:rPr>
              <a:t>dst</a:t>
            </a:r>
            <a:r>
              <a:rPr lang="pt-PT" sz="2400" b="1" dirty="0" smtClean="0">
                <a:solidFill>
                  <a:srgbClr val="C00000"/>
                </a:solidFill>
              </a:rPr>
              <a:t> </a:t>
            </a:r>
            <a:r>
              <a:rPr lang="pt-PT" sz="2400" b="1" dirty="0" err="1" smtClean="0">
                <a:solidFill>
                  <a:srgbClr val="C00000"/>
                </a:solidFill>
              </a:rPr>
              <a:t>Group</a:t>
            </a:r>
            <a:r>
              <a:rPr lang="pt-PT" sz="2400" b="1" dirty="0" smtClean="0">
                <a:solidFill>
                  <a:srgbClr val="C00000"/>
                </a:solidFill>
              </a:rPr>
              <a:t>, que emprega actualmente 10 pessoas </a:t>
            </a:r>
            <a:r>
              <a:rPr lang="pt-PT" sz="2400" b="1" dirty="0" smtClean="0">
                <a:solidFill>
                  <a:srgbClr val="C00000"/>
                </a:solidFill>
              </a:rPr>
              <a:t>ciganas</a:t>
            </a:r>
            <a:r>
              <a:rPr lang="pt-PT" sz="2400" b="1" dirty="0">
                <a:solidFill>
                  <a:srgbClr val="C00000"/>
                </a:solidFill>
              </a:rPr>
              <a:t/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 smtClean="0">
                <a:solidFill>
                  <a:srgbClr val="C00000"/>
                </a:solidFill>
              </a:rPr>
              <a:t>     Network </a:t>
            </a:r>
            <a:r>
              <a:rPr lang="pt-PT" sz="2400" b="1" dirty="0">
                <a:solidFill>
                  <a:srgbClr val="C00000"/>
                </a:solidFill>
              </a:rPr>
              <a:t>internacional de jovens ciganos/as no ensino superior</a:t>
            </a:r>
            <a:endParaRPr lang="pt-PT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55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9" y="188640"/>
            <a:ext cx="8280920" cy="6552727"/>
          </a:xfrm>
        </p:spPr>
        <p:txBody>
          <a:bodyPr>
            <a:normAutofit/>
          </a:bodyPr>
          <a:lstStyle/>
          <a:p>
            <a:pPr algn="l"/>
            <a:r>
              <a:rPr lang="pt-PT" sz="2400" b="1" dirty="0">
                <a:solidFill>
                  <a:srgbClr val="C00000"/>
                </a:solidFill>
              </a:rPr>
              <a:t>ACM</a:t>
            </a:r>
            <a:r>
              <a:rPr lang="pt-PT" sz="2400" b="1" dirty="0"/>
              <a:t>- </a:t>
            </a:r>
            <a:r>
              <a:rPr lang="pt-PT" sz="2400" b="1" dirty="0">
                <a:solidFill>
                  <a:srgbClr val="C00000"/>
                </a:solidFill>
              </a:rPr>
              <a:t>NACI</a:t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>
                <a:solidFill>
                  <a:srgbClr val="C00000"/>
                </a:solidFill>
              </a:rPr>
              <a:t>- </a:t>
            </a:r>
            <a:r>
              <a:rPr lang="pt-PT" sz="2400" b="1" dirty="0"/>
              <a:t>ENICC</a:t>
            </a:r>
            <a:r>
              <a:rPr lang="pt-PT" sz="2400" b="1" dirty="0">
                <a:solidFill>
                  <a:srgbClr val="C00000"/>
                </a:solidFill>
              </a:rPr>
              <a:t/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>
                <a:solidFill>
                  <a:srgbClr val="C00000"/>
                </a:solidFill>
              </a:rPr>
              <a:t>- </a:t>
            </a:r>
            <a:r>
              <a:rPr lang="pt-PT" sz="2400" b="1" dirty="0"/>
              <a:t>CONCIG </a:t>
            </a:r>
            <a:r>
              <a:rPr lang="pt-PT" sz="2400" b="1" dirty="0">
                <a:solidFill>
                  <a:srgbClr val="C00000"/>
                </a:solidFill>
              </a:rPr>
              <a:t>- </a:t>
            </a:r>
            <a:r>
              <a:rPr lang="pt-PT" sz="2400" b="1" dirty="0"/>
              <a:t>Conselho Consultivo para a Integração das Comunidades Ciganas </a:t>
            </a:r>
            <a:r>
              <a:rPr lang="pt-PT" sz="2400" dirty="0"/>
              <a:t>(desde 2013)</a:t>
            </a:r>
            <a:br>
              <a:rPr lang="pt-PT" sz="2400" dirty="0"/>
            </a:br>
            <a:r>
              <a:rPr lang="pt-PT" sz="2400" dirty="0"/>
              <a:t>- </a:t>
            </a:r>
            <a:r>
              <a:rPr lang="pt-PT" sz="2400" b="1" dirty="0"/>
              <a:t>FAPE- Fundo de Apoio à Estratégia Nacional para a Integração das Comunidades Ciganas </a:t>
            </a:r>
            <a:r>
              <a:rPr lang="pt-PT" sz="2400" dirty="0"/>
              <a:t>(desde 2015)</a:t>
            </a:r>
            <a:br>
              <a:rPr lang="pt-PT" sz="2400" dirty="0"/>
            </a:br>
            <a:r>
              <a:rPr lang="pt-PT" sz="2400" dirty="0"/>
              <a:t>- </a:t>
            </a:r>
            <a:r>
              <a:rPr lang="pt-PT" sz="2400" b="1" dirty="0"/>
              <a:t>PAAC - Programa de Apoio ao Associativismo Cigano </a:t>
            </a:r>
            <a:r>
              <a:rPr lang="pt-PT" sz="2400" dirty="0"/>
              <a:t>(desde 2017)</a:t>
            </a:r>
            <a:br>
              <a:rPr lang="pt-PT" sz="2400" dirty="0"/>
            </a:br>
            <a:r>
              <a:rPr lang="pt-PT" sz="2400" dirty="0"/>
              <a:t>- </a:t>
            </a:r>
            <a:r>
              <a:rPr lang="pt-PT" sz="2400" b="1" dirty="0"/>
              <a:t>Programa OPRÉ – jovens ciganos na universidade</a:t>
            </a:r>
            <a:br>
              <a:rPr lang="pt-PT" sz="2400" b="1" dirty="0"/>
            </a:br>
            <a:r>
              <a:rPr lang="pt-PT" sz="2400" b="1" dirty="0"/>
              <a:t>- </a:t>
            </a:r>
            <a:r>
              <a:rPr lang="pt-PT" sz="2400" b="1" dirty="0">
                <a:solidFill>
                  <a:srgbClr val="C00000"/>
                </a:solidFill>
              </a:rPr>
              <a:t>PLICC (LRIP) </a:t>
            </a:r>
            <a:r>
              <a:rPr lang="pt-PT" sz="2400" b="1" dirty="0"/>
              <a:t>Planos Locais para a Integração das Comunidades Ciganas (projecto piloto para 10 municípios)</a:t>
            </a:r>
            <a:br>
              <a:rPr lang="pt-PT" sz="2400" b="1" dirty="0"/>
            </a:br>
            <a:r>
              <a:rPr lang="pt-PT" sz="2400" b="1" dirty="0"/>
              <a:t>- Grupo Jovens Activos</a:t>
            </a:r>
            <a:br>
              <a:rPr lang="pt-PT" sz="2400" b="1" dirty="0"/>
            </a:br>
            <a:r>
              <a:rPr lang="pt-PT" sz="2400" b="1" dirty="0"/>
              <a:t>- Câmaras: 21 mediadores interculturais</a:t>
            </a:r>
            <a:br>
              <a:rPr lang="pt-PT" sz="2400" b="1" dirty="0"/>
            </a:b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263873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9" y="188640"/>
            <a:ext cx="8280920" cy="6552728"/>
          </a:xfrm>
        </p:spPr>
        <p:txBody>
          <a:bodyPr>
            <a:normAutofit fontScale="90000"/>
          </a:bodyPr>
          <a:lstStyle/>
          <a:p>
            <a:pPr algn="l"/>
            <a:r>
              <a:rPr lang="pt-PT" sz="2700" b="1" dirty="0" smtClean="0"/>
              <a:t>ASSEMBLEIA DA REPÚBLICA - RELATÓRIO DA SUBCOMISSÃO IGUALDADE E NÃO DISCRIMINAÇÃO</a:t>
            </a:r>
            <a:r>
              <a:rPr lang="pt-PT" sz="2400" b="1" dirty="0" smtClean="0">
                <a:solidFill>
                  <a:srgbClr val="C00000"/>
                </a:solidFill>
              </a:rPr>
              <a:t/>
            </a:r>
            <a:br>
              <a:rPr lang="pt-PT" sz="2400" b="1" dirty="0" smtClean="0">
                <a:solidFill>
                  <a:srgbClr val="C00000"/>
                </a:solidFill>
              </a:rPr>
            </a:br>
            <a:r>
              <a:rPr lang="pt-PT" sz="2400" b="1" dirty="0" smtClean="0">
                <a:solidFill>
                  <a:srgbClr val="C00000"/>
                </a:solidFill>
              </a:rPr>
              <a:t>CONTEXTO </a:t>
            </a:r>
            <a:r>
              <a:rPr lang="pt-PT" sz="2400" b="1" dirty="0">
                <a:solidFill>
                  <a:srgbClr val="C00000"/>
                </a:solidFill>
              </a:rPr>
              <a:t>DAS </a:t>
            </a:r>
            <a:r>
              <a:rPr lang="pt-PT" sz="2400" b="1" dirty="0" smtClean="0">
                <a:solidFill>
                  <a:srgbClr val="C00000"/>
                </a:solidFill>
              </a:rPr>
              <a:t>POLÍTICAS</a:t>
            </a:r>
            <a:r>
              <a:rPr lang="pt-PT" sz="2400" dirty="0">
                <a:solidFill>
                  <a:srgbClr val="C00000"/>
                </a:solidFill>
              </a:rPr>
              <a:t/>
            </a:r>
            <a:br>
              <a:rPr lang="pt-PT" sz="2400" dirty="0">
                <a:solidFill>
                  <a:srgbClr val="C00000"/>
                </a:solidFill>
              </a:rPr>
            </a:br>
            <a:r>
              <a:rPr lang="pt-PT" sz="2400" b="1" dirty="0">
                <a:solidFill>
                  <a:srgbClr val="C00000"/>
                </a:solidFill>
              </a:rPr>
              <a:t>Proposta de Recomendações </a:t>
            </a:r>
            <a:r>
              <a:rPr lang="pt-PT" sz="2400" dirty="0"/>
              <a:t/>
            </a:r>
            <a:br>
              <a:rPr lang="pt-PT" sz="2400" dirty="0"/>
            </a:br>
            <a:r>
              <a:rPr lang="pt-PT" sz="2400" dirty="0"/>
              <a:t>• </a:t>
            </a:r>
            <a:r>
              <a:rPr lang="pt-PT" sz="2400" b="1" dirty="0"/>
              <a:t>Separar o combate ao racismo e à </a:t>
            </a:r>
            <a:r>
              <a:rPr lang="pt-PT" sz="2400" b="1" dirty="0" smtClean="0"/>
              <a:t>discriminação </a:t>
            </a:r>
            <a:r>
              <a:rPr lang="pt-PT" sz="2400" b="1" dirty="0"/>
              <a:t>étnico-racial da estrutura responsável pela implementação de política de integração de imigrantes </a:t>
            </a:r>
            <a:br>
              <a:rPr lang="pt-PT" sz="2400" b="1" dirty="0"/>
            </a:br>
            <a:r>
              <a:rPr lang="pt-PT" sz="2400" b="1" dirty="0"/>
              <a:t>• Realizar recolha de informação estatística, pelo organismo responsável pela estatística nacional, sobre origem e discriminação étnico-racial em Portugal </a:t>
            </a:r>
            <a:r>
              <a:rPr lang="pt-PT" sz="2400" b="1" dirty="0" smtClean="0"/>
              <a:t/>
            </a:r>
            <a:br>
              <a:rPr lang="pt-PT" sz="2400" b="1" dirty="0" smtClean="0"/>
            </a:br>
            <a:r>
              <a:rPr lang="pt-PT" sz="2400" dirty="0" smtClean="0"/>
              <a:t/>
            </a:r>
            <a:br>
              <a:rPr lang="pt-PT" sz="2400" dirty="0" smtClean="0"/>
            </a:br>
            <a:r>
              <a:rPr lang="pt-PT" sz="2400" b="1" dirty="0">
                <a:solidFill>
                  <a:srgbClr val="C00000"/>
                </a:solidFill>
              </a:rPr>
              <a:t>PARTICIPAÇÃO POLÍTICA</a:t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>
                <a:solidFill>
                  <a:srgbClr val="C00000"/>
                </a:solidFill>
              </a:rPr>
              <a:t>Proposta de Recomendações: </a:t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/>
              <a:t>• Sensibilizar os Partidos Políticos para a integração de minorias étnico-raciais nas listas que concorrem a eleições Europeias, Legislativas e Autárquicas, de modo a garantir maior representatividade destas comunidades nos órgãos de decisão política. </a:t>
            </a:r>
            <a:br>
              <a:rPr lang="pt-PT" sz="2400" b="1" dirty="0"/>
            </a:br>
            <a:r>
              <a:rPr lang="pt-PT" sz="2200" dirty="0"/>
              <a:t/>
            </a:r>
            <a:br>
              <a:rPr lang="pt-PT" sz="2200" dirty="0"/>
            </a:b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154939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9" y="188640"/>
            <a:ext cx="8352928" cy="6480719"/>
          </a:xfrm>
        </p:spPr>
        <p:txBody>
          <a:bodyPr>
            <a:normAutofit/>
          </a:bodyPr>
          <a:lstStyle/>
          <a:p>
            <a:pPr algn="l"/>
            <a:r>
              <a:rPr lang="pt-PT" sz="2400" b="1" dirty="0">
                <a:solidFill>
                  <a:srgbClr val="C00000"/>
                </a:solidFill>
              </a:rPr>
              <a:t>JUSTIÇA E SEGURANÇA</a:t>
            </a:r>
            <a:r>
              <a:rPr lang="pt-PT" sz="2400" dirty="0"/>
              <a:t/>
            </a:r>
            <a:br>
              <a:rPr lang="pt-PT" sz="2400" dirty="0"/>
            </a:br>
            <a:r>
              <a:rPr lang="pt-PT" sz="2200" b="1" dirty="0">
                <a:solidFill>
                  <a:srgbClr val="C00000"/>
                </a:solidFill>
              </a:rPr>
              <a:t>Proposta de Recomendações</a:t>
            </a:r>
            <a:r>
              <a:rPr lang="pt-PT" sz="2200" dirty="0">
                <a:solidFill>
                  <a:srgbClr val="C00000"/>
                </a:solidFill>
              </a:rPr>
              <a:t>: </a:t>
            </a:r>
            <a:r>
              <a:rPr lang="pt-PT" sz="2200" dirty="0"/>
              <a:t/>
            </a:r>
            <a:br>
              <a:rPr lang="pt-PT" sz="2200" dirty="0"/>
            </a:br>
            <a:r>
              <a:rPr lang="pt-PT" sz="2400" dirty="0"/>
              <a:t>• </a:t>
            </a:r>
            <a:r>
              <a:rPr lang="pt-PT" sz="2200" b="1" dirty="0"/>
              <a:t>Introdução de câmaras de vídeo na lapela das fardas quando há intervenções policiais </a:t>
            </a:r>
            <a:br>
              <a:rPr lang="pt-PT" sz="2200" b="1" dirty="0"/>
            </a:br>
            <a:r>
              <a:rPr lang="pt-PT" sz="2200" b="1" dirty="0"/>
              <a:t>• Desenvolver </a:t>
            </a:r>
            <a:r>
              <a:rPr lang="pt-PT" sz="2200" b="1" dirty="0" err="1"/>
              <a:t>projetos</a:t>
            </a:r>
            <a:r>
              <a:rPr lang="pt-PT" sz="2200" b="1" dirty="0"/>
              <a:t> de proximidade com os jovens e as comunidades dos bairros das Áreas Metropolitanas que levem ao aumento de confiança entre comunidade e polícia </a:t>
            </a:r>
            <a:br>
              <a:rPr lang="pt-PT" sz="2200" b="1" dirty="0"/>
            </a:br>
            <a:r>
              <a:rPr lang="pt-PT" sz="2200" b="1" dirty="0"/>
              <a:t>• Criar campanhas e estratégias para recrutamento de agentes de segurança dentro das comunidades de afrodescendentes e de comunidades ciganas </a:t>
            </a:r>
            <a:br>
              <a:rPr lang="pt-PT" sz="2200" b="1" dirty="0"/>
            </a:br>
            <a:r>
              <a:rPr lang="pt-PT" sz="2200" b="1" dirty="0"/>
              <a:t>• Realizar um levantamento da origem étnico-racial da população prisional portuguesa, mediante pedido de autorização à Comissão de </a:t>
            </a:r>
            <a:r>
              <a:rPr lang="pt-PT" sz="2200" b="1" dirty="0" err="1"/>
              <a:t>Proteção</a:t>
            </a:r>
            <a:r>
              <a:rPr lang="pt-PT" sz="2200" b="1" dirty="0"/>
              <a:t> de Dados </a:t>
            </a:r>
            <a:r>
              <a:rPr lang="pt-PT" sz="2200" dirty="0"/>
              <a:t/>
            </a:r>
            <a:br>
              <a:rPr lang="pt-PT" sz="2200" dirty="0"/>
            </a:b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14224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9" y="116632"/>
            <a:ext cx="8352928" cy="6624735"/>
          </a:xfrm>
        </p:spPr>
        <p:txBody>
          <a:bodyPr>
            <a:normAutofit fontScale="90000"/>
          </a:bodyPr>
          <a:lstStyle/>
          <a:p>
            <a:pPr algn="l"/>
            <a:r>
              <a:rPr lang="pt-PT" sz="2400" b="1" dirty="0">
                <a:solidFill>
                  <a:srgbClr val="C00000"/>
                </a:solidFill>
              </a:rPr>
              <a:t>EDUCAÇÃO</a:t>
            </a: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400" b="1" dirty="0">
                <a:solidFill>
                  <a:srgbClr val="C00000"/>
                </a:solidFill>
              </a:rPr>
              <a:t>Proposta de Recomendações: </a:t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dirty="0"/>
              <a:t>• </a:t>
            </a:r>
            <a:r>
              <a:rPr lang="pt-PT" sz="2400" b="1" dirty="0"/>
              <a:t>Combater a segregação das crianças afrodescendentes e das crianças ciganas dentro do sistema de ensino, garantindo o fim de escolas ou turmas exclusivamente com crianças de minorias étnico-raciais, ou a integração das crianças destes grupos em percursos escolares alternativos sempre que reúnam as condições para integrar o ensino regular. </a:t>
            </a:r>
            <a:br>
              <a:rPr lang="pt-PT" sz="2400" b="1" dirty="0"/>
            </a:br>
            <a:r>
              <a:rPr lang="pt-PT" sz="2400" b="1" dirty="0"/>
              <a:t>• Desenvolver um estudo sobre a integração de jovens afrodescendentes e ciganos no Ensino Universitário, com vista a avaliar possibilidades de integração de medidas de </a:t>
            </a:r>
            <a:r>
              <a:rPr lang="pt-PT" sz="2400" b="1" dirty="0" err="1"/>
              <a:t>ação</a:t>
            </a:r>
            <a:r>
              <a:rPr lang="pt-PT" sz="2400" b="1" dirty="0"/>
              <a:t> positiva. </a:t>
            </a:r>
            <a:br>
              <a:rPr lang="pt-PT" sz="2400" b="1" dirty="0"/>
            </a:br>
            <a:r>
              <a:rPr lang="pt-PT" sz="2400" b="1" dirty="0">
                <a:solidFill>
                  <a:srgbClr val="C00000"/>
                </a:solidFill>
              </a:rPr>
              <a:t>HABITAÇÃO</a:t>
            </a:r>
            <a:r>
              <a:rPr lang="pt-PT" sz="2400" dirty="0"/>
              <a:t/>
            </a:r>
            <a:br>
              <a:rPr lang="pt-PT" sz="2400" dirty="0"/>
            </a:br>
            <a:r>
              <a:rPr lang="pt-PT" sz="2400" b="1" dirty="0">
                <a:solidFill>
                  <a:srgbClr val="C00000"/>
                </a:solidFill>
              </a:rPr>
              <a:t>Proposta de Recomendações</a:t>
            </a:r>
            <a:r>
              <a:rPr lang="pt-PT" sz="2400" dirty="0">
                <a:solidFill>
                  <a:srgbClr val="C00000"/>
                </a:solidFill>
              </a:rPr>
              <a:t>: </a:t>
            </a:r>
            <a:br>
              <a:rPr lang="pt-PT" sz="2400" dirty="0">
                <a:solidFill>
                  <a:srgbClr val="C00000"/>
                </a:solidFill>
              </a:rPr>
            </a:br>
            <a:r>
              <a:rPr lang="pt-PT" sz="2400" dirty="0"/>
              <a:t>• </a:t>
            </a:r>
            <a:r>
              <a:rPr lang="pt-PT" sz="2400" b="1" dirty="0"/>
              <a:t>Envidar todos os esforços para acabar com as situações habitacionais indignas em Portugal até 2024, mediante meta proposta pelo Governo </a:t>
            </a:r>
            <a:br>
              <a:rPr lang="pt-PT" sz="2400" b="1" dirty="0"/>
            </a:br>
            <a:r>
              <a:rPr lang="pt-PT" sz="2400" b="1" dirty="0"/>
              <a:t>• Desenvolver mecanismos de apoio jurídico e social ao arrendamento que contribuam para impedir a recusa dos proprietários em alugar casas a pessoas ciganas e </a:t>
            </a:r>
            <a:r>
              <a:rPr lang="pt-PT" sz="2400" b="1" dirty="0" smtClean="0"/>
              <a:t>afrodescendentes </a:t>
            </a:r>
            <a:r>
              <a:rPr lang="pt-PT" sz="2400" dirty="0"/>
              <a:t/>
            </a:r>
            <a:br>
              <a:rPr lang="pt-PT" sz="2400" dirty="0"/>
            </a:b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69119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424937" cy="6624735"/>
          </a:xfrm>
        </p:spPr>
        <p:txBody>
          <a:bodyPr>
            <a:normAutofit fontScale="90000"/>
          </a:bodyPr>
          <a:lstStyle/>
          <a:p>
            <a:pPr algn="l"/>
            <a:r>
              <a:rPr lang="pt-PT" sz="2400" b="1" dirty="0" smtClean="0"/>
              <a:t>  </a:t>
            </a:r>
            <a:r>
              <a:rPr lang="pt-PT" sz="2400" b="1" dirty="0" smtClean="0">
                <a:solidFill>
                  <a:srgbClr val="C00000"/>
                </a:solidFill>
              </a:rPr>
              <a:t>TRABALHO/EMPREGO</a:t>
            </a:r>
            <a:r>
              <a:rPr lang="pt-PT" sz="2400" dirty="0"/>
              <a:t/>
            </a:r>
            <a:br>
              <a:rPr lang="pt-PT" sz="2400" dirty="0"/>
            </a:br>
            <a:r>
              <a:rPr lang="pt-PT" sz="2400" b="1" dirty="0">
                <a:solidFill>
                  <a:srgbClr val="C00000"/>
                </a:solidFill>
              </a:rPr>
              <a:t>Proposta de Recomendações </a:t>
            </a:r>
            <a:r>
              <a:rPr lang="pt-PT" sz="2400" dirty="0"/>
              <a:t/>
            </a:r>
            <a:br>
              <a:rPr lang="pt-PT" sz="2400" dirty="0"/>
            </a:br>
            <a:r>
              <a:rPr lang="pt-PT" sz="2400" dirty="0"/>
              <a:t>• </a:t>
            </a:r>
            <a:r>
              <a:rPr lang="pt-PT" sz="2400" b="1" dirty="0"/>
              <a:t>Desenvolver através do organismo que promove o emprego, mecanismos de dissuasão da exclusão de pessoas na </a:t>
            </a:r>
            <a:r>
              <a:rPr lang="pt-PT" sz="2400" b="1" dirty="0" err="1"/>
              <a:t>seleção</a:t>
            </a:r>
            <a:r>
              <a:rPr lang="pt-PT" sz="2400" b="1" dirty="0"/>
              <a:t> de trabalhadores por motivos étnico-raciais </a:t>
            </a:r>
            <a:br>
              <a:rPr lang="pt-PT" sz="2400" b="1" dirty="0"/>
            </a:br>
            <a:r>
              <a:rPr lang="pt-PT" sz="2400" b="1" dirty="0"/>
              <a:t>• Promover </a:t>
            </a:r>
            <a:r>
              <a:rPr lang="pt-PT" sz="2400" b="1" dirty="0" err="1"/>
              <a:t>projetos</a:t>
            </a:r>
            <a:r>
              <a:rPr lang="pt-PT" sz="2400" b="1" dirty="0"/>
              <a:t> dentro da política pública de emprego, de emprego apoiado para as comunidades ciganas, </a:t>
            </a:r>
            <a:br>
              <a:rPr lang="pt-PT" sz="2400" b="1" dirty="0"/>
            </a:br>
            <a:r>
              <a:rPr lang="pt-PT" sz="2400" b="1" dirty="0"/>
              <a:t>• Promover dentro da ACT formação específica para </a:t>
            </a:r>
            <a:r>
              <a:rPr lang="pt-PT" sz="2400" b="1" dirty="0" err="1"/>
              <a:t>inspetores</a:t>
            </a:r>
            <a:r>
              <a:rPr lang="pt-PT" sz="2400" b="1" dirty="0"/>
              <a:t> sobre racismo, xenofobia e discriminação étnico-racial, tal como existe noutros </a:t>
            </a:r>
            <a:r>
              <a:rPr lang="pt-PT" sz="2400" b="1" dirty="0" err="1"/>
              <a:t>setores</a:t>
            </a:r>
            <a:r>
              <a:rPr lang="pt-PT" sz="2400" b="1" dirty="0"/>
              <a:t> da administração pública </a:t>
            </a:r>
            <a:br>
              <a:rPr lang="pt-PT" sz="2400" b="1" dirty="0"/>
            </a:br>
            <a:r>
              <a:rPr lang="pt-PT" sz="2400" b="1" dirty="0"/>
              <a:t>• Regulamentar o estatuto do mediador sociocultural </a:t>
            </a:r>
            <a:br>
              <a:rPr lang="pt-PT" sz="2400" b="1" dirty="0"/>
            </a:br>
            <a:r>
              <a:rPr lang="pt-PT" sz="2400" b="1" dirty="0">
                <a:solidFill>
                  <a:srgbClr val="C00000"/>
                </a:solidFill>
              </a:rPr>
              <a:t>SAÚDE</a:t>
            </a:r>
            <a:r>
              <a:rPr lang="pt-PT" sz="2400" b="1" dirty="0"/>
              <a:t/>
            </a:r>
            <a:br>
              <a:rPr lang="pt-PT" sz="2400" b="1" dirty="0"/>
            </a:br>
            <a:r>
              <a:rPr lang="pt-PT" sz="2400" b="1" dirty="0">
                <a:solidFill>
                  <a:srgbClr val="C00000"/>
                </a:solidFill>
              </a:rPr>
              <a:t>Proposta de Recomendações </a:t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/>
              <a:t>• Reforçar as orientações técnicas e mecanismos de informação e formação dos serviços de saúde, cuidados primários e serviços hospitalares, sobre os direitos e as regras que se aplicam a utentes do SNS, imigrantes em geral e pessoas que estão indocumentadas ou em situação irregular. </a:t>
            </a:r>
            <a:br>
              <a:rPr lang="pt-PT" sz="2400" b="1" dirty="0"/>
            </a:br>
            <a:r>
              <a:rPr lang="pt-PT" sz="2400" dirty="0"/>
              <a:t/>
            </a:r>
            <a:br>
              <a:rPr lang="pt-PT" sz="2400" dirty="0"/>
            </a:b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376923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496943" cy="6408712"/>
          </a:xfrm>
        </p:spPr>
        <p:txBody>
          <a:bodyPr>
            <a:normAutofit/>
          </a:bodyPr>
          <a:lstStyle/>
          <a:p>
            <a:pPr algn="l"/>
            <a:r>
              <a:rPr lang="pt-PT" sz="2800" dirty="0"/>
              <a:t> </a:t>
            </a:r>
            <a:r>
              <a:rPr lang="pt-PT" sz="2400" b="1" dirty="0" err="1"/>
              <a:t>Grafico</a:t>
            </a:r>
            <a:r>
              <a:rPr lang="pt-PT" sz="2400" b="1" dirty="0"/>
              <a:t> 1 – Do máximo de integração à vivência nas </a:t>
            </a:r>
            <a:r>
              <a:rPr lang="pt-PT" sz="2400" b="1" dirty="0" smtClean="0"/>
              <a:t>margens</a:t>
            </a:r>
            <a:br>
              <a:rPr lang="pt-PT" sz="2400" b="1" dirty="0" smtClean="0"/>
            </a:br>
            <a:r>
              <a:rPr lang="pt-PT" sz="2400" b="1" dirty="0" smtClean="0"/>
              <a:t/>
            </a:r>
            <a:br>
              <a:rPr lang="pt-PT" sz="2400" b="1" dirty="0" smtClean="0"/>
            </a:br>
            <a:r>
              <a:rPr lang="pt-PT" sz="2400" b="1" dirty="0" smtClean="0"/>
              <a:t> </a:t>
            </a: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r>
              <a:rPr lang="pt-PT" sz="2800" dirty="0"/>
              <a:t/>
            </a:r>
            <a:br>
              <a:rPr lang="pt-PT" sz="2800" dirty="0"/>
            </a:br>
            <a:endParaRPr lang="pt-PT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770C902A-72B3-43E3-AAFE-776E0BB802F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80728"/>
            <a:ext cx="4248472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067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68951" cy="6336703"/>
          </a:xfrm>
        </p:spPr>
        <p:txBody>
          <a:bodyPr>
            <a:normAutofit/>
          </a:bodyPr>
          <a:lstStyle/>
          <a:p>
            <a:pPr algn="l"/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b="1" dirty="0" smtClean="0">
                <a:solidFill>
                  <a:srgbClr val="C00000"/>
                </a:solidFill>
              </a:rPr>
              <a:t>EXERCÍCIO DE IGUALDADE COM DISCRIMINAÇÃO POSITIVA PARA MÁXIMA:</a:t>
            </a:r>
            <a:br>
              <a:rPr lang="pt-PT" sz="2400" b="1" dirty="0" smtClean="0">
                <a:solidFill>
                  <a:srgbClr val="C00000"/>
                </a:solidFill>
              </a:rPr>
            </a:br>
            <a:r>
              <a:rPr lang="pt-PT" sz="2400" b="1" dirty="0" smtClean="0">
                <a:solidFill>
                  <a:srgbClr val="C00000"/>
                </a:solidFill>
              </a:rPr>
              <a:t/>
            </a:r>
            <a:br>
              <a:rPr lang="pt-PT" sz="2400" b="1" dirty="0" smtClean="0">
                <a:solidFill>
                  <a:srgbClr val="C00000"/>
                </a:solidFill>
              </a:rPr>
            </a:br>
            <a:r>
              <a:rPr lang="pt-PT" sz="2800" b="1" dirty="0" smtClean="0"/>
              <a:t>- </a:t>
            </a:r>
            <a:r>
              <a:rPr lang="pt-PT" sz="2800" b="1" dirty="0"/>
              <a:t>Autonomia</a:t>
            </a:r>
            <a:br>
              <a:rPr lang="pt-PT" sz="2800" b="1" dirty="0"/>
            </a:br>
            <a:r>
              <a:rPr lang="pt-PT" sz="2800" b="1" dirty="0"/>
              <a:t>  </a:t>
            </a:r>
            <a:r>
              <a:rPr lang="pt-PT" sz="2800" b="1" dirty="0" smtClean="0"/>
              <a:t>  - </a:t>
            </a:r>
            <a:r>
              <a:rPr lang="pt-PT" sz="2800" b="1" dirty="0"/>
              <a:t>Participação</a:t>
            </a:r>
            <a:br>
              <a:rPr lang="pt-PT" sz="2800" b="1" dirty="0"/>
            </a:br>
            <a:r>
              <a:rPr lang="pt-PT" sz="2800" b="1" dirty="0"/>
              <a:t>  </a:t>
            </a:r>
            <a:r>
              <a:rPr lang="pt-PT" sz="2800" b="1" dirty="0" smtClean="0"/>
              <a:t>     - </a:t>
            </a:r>
            <a:r>
              <a:rPr lang="pt-PT" sz="2800" b="1" dirty="0"/>
              <a:t>Empoderamento</a:t>
            </a:r>
            <a:br>
              <a:rPr lang="pt-PT" sz="2800" b="1" dirty="0"/>
            </a:br>
            <a:r>
              <a:rPr lang="pt-PT" sz="2400" b="1" dirty="0">
                <a:solidFill>
                  <a:srgbClr val="C00000"/>
                </a:solidFill>
              </a:rPr>
              <a:t/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>
                <a:solidFill>
                  <a:srgbClr val="C00000"/>
                </a:solidFill>
              </a:rPr>
              <a:t/>
            </a:r>
            <a:br>
              <a:rPr lang="pt-PT" sz="2400" b="1" dirty="0">
                <a:solidFill>
                  <a:srgbClr val="C00000"/>
                </a:solidFill>
              </a:rPr>
            </a:br>
            <a:r>
              <a:rPr lang="pt-PT" sz="2400" b="1" dirty="0">
                <a:solidFill>
                  <a:srgbClr val="C00000"/>
                </a:solidFill>
              </a:rPr>
              <a:t>                                  </a:t>
            </a:r>
            <a:r>
              <a:rPr lang="pt-PT" sz="2800" b="1" dirty="0" smtClean="0">
                <a:solidFill>
                  <a:srgbClr val="C00000"/>
                </a:solidFill>
              </a:rPr>
              <a:t>EMANCIPAÇÃO SOCIAL 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31867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481C1B-8ED4-4D11-A7A8-A2AB60720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9" y="188640"/>
            <a:ext cx="8208912" cy="6480719"/>
          </a:xfrm>
        </p:spPr>
        <p:txBody>
          <a:bodyPr>
            <a:normAutofit/>
          </a:bodyPr>
          <a:lstStyle/>
          <a:p>
            <a:pPr algn="l"/>
            <a:r>
              <a:rPr lang="pt-PT" sz="3600" b="1" dirty="0">
                <a:solidFill>
                  <a:srgbClr val="C00000"/>
                </a:solidFill>
              </a:rPr>
              <a:t/>
            </a:r>
            <a:br>
              <a:rPr lang="pt-PT" sz="3600" b="1" dirty="0">
                <a:solidFill>
                  <a:srgbClr val="C00000"/>
                </a:solidFill>
              </a:rPr>
            </a:br>
            <a:r>
              <a:rPr lang="pt-PT" sz="3600" b="1" dirty="0">
                <a:solidFill>
                  <a:srgbClr val="C00000"/>
                </a:solidFill>
              </a:rPr>
              <a:t>A realidade é uma construção social. </a:t>
            </a:r>
            <a:r>
              <a:rPr lang="pt-PT" sz="3600" b="1" dirty="0" smtClean="0">
                <a:solidFill>
                  <a:srgbClr val="C00000"/>
                </a:solidFill>
              </a:rPr>
              <a:t/>
            </a:r>
            <a:br>
              <a:rPr lang="pt-PT" sz="3600" b="1" dirty="0" smtClean="0">
                <a:solidFill>
                  <a:srgbClr val="C00000"/>
                </a:solidFill>
              </a:rPr>
            </a:br>
            <a:r>
              <a:rPr lang="pt-PT" sz="3600" b="1" dirty="0">
                <a:solidFill>
                  <a:srgbClr val="C00000"/>
                </a:solidFill>
              </a:rPr>
              <a:t/>
            </a:r>
            <a:br>
              <a:rPr lang="pt-PT" sz="3600" b="1" dirty="0">
                <a:solidFill>
                  <a:srgbClr val="C00000"/>
                </a:solidFill>
              </a:rPr>
            </a:br>
            <a:r>
              <a:rPr lang="pt-PT" sz="3600" b="1" dirty="0" smtClean="0">
                <a:solidFill>
                  <a:srgbClr val="C00000"/>
                </a:solidFill>
              </a:rPr>
              <a:t>Olhar </a:t>
            </a:r>
            <a:r>
              <a:rPr lang="pt-PT" sz="3600" b="1" dirty="0">
                <a:solidFill>
                  <a:srgbClr val="C00000"/>
                </a:solidFill>
              </a:rPr>
              <a:t>a história como possibilidade.</a:t>
            </a:r>
          </a:p>
        </p:txBody>
      </p:sp>
    </p:spTree>
    <p:extLst>
      <p:ext uri="{BB962C8B-B14F-4D97-AF65-F5344CB8AC3E}">
        <p14:creationId xmlns:p14="http://schemas.microsoft.com/office/powerpoint/2010/main" val="7313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e">
  <a:themeElements>
    <a:clrScheme name="Paralaxe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 Actividade Órgão" ma:contentTypeID="0x010100C10113FBA3D64B0AA218F384A09D759B00B22ECFA1A10E0B4B98D4128611A0C876" ma:contentTypeVersion="" ma:contentTypeDescription="Documento Actividade Órgão" ma:contentTypeScope="" ma:versionID="5bb968fbc28b0b1675997885e1f8037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665c34caf976e612e07c1639f7dc7f5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DataDocumento"/>
                <xsd:element ref="ns1:DesignacaoTipoActividade"/>
                <xsd:element ref="ns1:IDActividade"/>
                <xsd:element ref="ns1:IDOrgao"/>
                <xsd:element ref="ns1:Legislatura"/>
                <xsd:element ref="ns1:NRActividade" minOccurs="0"/>
                <xsd:element ref="ns1:NROrgao"/>
                <xsd:element ref="ns1:PublicarInternet"/>
                <xsd:element ref="ns1:Sessao"/>
                <xsd:element ref="ns1:SiglaOrgao"/>
                <xsd:element ref="ns1:TipoActividade"/>
                <xsd:element ref="ns1:TipoDocumento"/>
                <xsd:element ref="ns1:NROrdem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ataDocumento" ma:index="8" ma:displayName="Data Documento" ma:format="DateOnly" ma:internalName="DataDocumento">
      <xsd:simpleType>
        <xsd:restriction base="dms:DateTime"/>
      </xsd:simpleType>
    </xsd:element>
    <xsd:element name="DesignacaoTipoActividade" ma:index="9" ma:displayName="Designação Tipo Actividade" ma:internalName="DesignacaoTipoActividade">
      <xsd:simpleType>
        <xsd:restriction base="dms:Text"/>
      </xsd:simpleType>
    </xsd:element>
    <xsd:element name="IDActividade" ma:index="10" ma:displayName="ID Actividade" ma:decimals="0" ma:internalName="IDActividade" ma:percentage="FALSE">
      <xsd:simpleType>
        <xsd:restriction base="dms:Number"/>
      </xsd:simpleType>
    </xsd:element>
    <xsd:element name="IDOrgao" ma:index="11" ma:displayName="ID Órgão" ma:decimals="0" ma:internalName="IDOrgao" ma:percentage="FALSE">
      <xsd:simpleType>
        <xsd:restriction base="dms:Number"/>
      </xsd:simpleType>
    </xsd:element>
    <xsd:element name="Legislatura" ma:index="12" ma:displayName="Legislatura" ma:default="XI" ma:internalName="Legislatura">
      <xsd:simpleType>
        <xsd:restriction base="dms:Choice">
          <xsd:enumeration value="XX"/>
          <xsd:enumeration value="XIX"/>
          <xsd:enumeration value="XVIII"/>
          <xsd:enumeration value="XVII"/>
          <xsd:enumeration value="XVI"/>
          <xsd:enumeration value="XV"/>
          <xsd:enumeration value="XIV"/>
          <xsd:enumeration value="XIII"/>
          <xsd:enumeration value="XII"/>
          <xsd:enumeration value="XI"/>
          <xsd:enumeration value="X"/>
          <xsd:enumeration value="IX"/>
          <xsd:enumeration value="VIII"/>
          <xsd:enumeration value="VII"/>
          <xsd:enumeration value="VI"/>
          <xsd:enumeration value="V"/>
          <xsd:enumeration value="IV"/>
          <xsd:enumeration value="III"/>
          <xsd:enumeration value="II"/>
          <xsd:enumeration value="I"/>
        </xsd:restriction>
      </xsd:simpleType>
    </xsd:element>
    <xsd:element name="NRActividade" ma:index="13" nillable="true" ma:displayName="Número Actividade" ma:internalName="NRActividade">
      <xsd:simpleType>
        <xsd:restriction base="dms:Text"/>
      </xsd:simpleType>
    </xsd:element>
    <xsd:element name="NROrgao" ma:index="14" ma:displayName="Número Órgão" ma:decimals="0" ma:internalName="NROrgao" ma:percentage="FALSE">
      <xsd:simpleType>
        <xsd:restriction base="dms:Number"/>
      </xsd:simpleType>
    </xsd:element>
    <xsd:element name="PublicarInternet" ma:index="15" ma:displayName="Publicar Internet" ma:default="0" ma:internalName="PublicarInternet">
      <xsd:simpleType>
        <xsd:restriction base="dms:Boolean"/>
      </xsd:simpleType>
    </xsd:element>
    <xsd:element name="Sessao" ma:index="16" ma:displayName="Sessão Legislativa" ma:internalName="Sessao">
      <xsd:simpleType>
        <xsd:restriction base="dms:Choice">
          <xsd:enumeration value="1ª"/>
          <xsd:enumeration value="2ª"/>
          <xsd:enumeration value="3ª"/>
          <xsd:enumeration value="4ª"/>
        </xsd:restriction>
      </xsd:simpleType>
    </xsd:element>
    <xsd:element name="SiglaOrgao" ma:index="17" ma:displayName="Sigla Órgão" ma:internalName="SiglaOrgao">
      <xsd:simpleType>
        <xsd:restriction base="dms:Text"/>
      </xsd:simpleType>
    </xsd:element>
    <xsd:element name="TipoActividade" ma:index="18" ma:displayName="Tipo Actividade" ma:internalName="TipoActividade">
      <xsd:simpleType>
        <xsd:restriction base="dms:Text"/>
      </xsd:simpleType>
    </xsd:element>
    <xsd:element name="TipoDocumento" ma:index="19" ma:displayName="Tipo Documento" ma:internalName="TipoDocumento">
      <xsd:simpleType>
        <xsd:restriction base="dms:Text"/>
      </xsd:simpleType>
    </xsd:element>
    <xsd:element name="NROrdem" ma:index="20" ma:displayName="NR. Ordem" ma:decimals="0" ma:internalName="NROrdem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ROrdem xmlns="http://schemas.microsoft.com/sharepoint/v3"/>
    <Sessao xmlns="http://schemas.microsoft.com/sharepoint/v3">4ª</Sessao>
    <SiglaOrgao xmlns="http://schemas.microsoft.com/sharepoint/v3">SIND</SiglaOrgao>
    <PublicarInternet xmlns="http://schemas.microsoft.com/sharepoint/v3">true</PublicarInternet>
    <DesignacaoTipoActividade xmlns="http://schemas.microsoft.com/sharepoint/v3">Evento</DesignacaoTipoActividade>
    <TipoDocumento xmlns="http://schemas.microsoft.com/sharepoint/v3">Documentação Entregue</TipoDocumento>
    <Legislatura xmlns="http://schemas.microsoft.com/sharepoint/v3">XIII</Legislatura>
    <DataDocumento xmlns="http://schemas.microsoft.com/sharepoint/v3">2019-07-08T23:00:00+00:00</DataDocumento>
    <IDActividade xmlns="http://schemas.microsoft.com/sharepoint/v3">112886</IDActividade>
    <NRActividade xmlns="http://schemas.microsoft.com/sharepoint/v3" xsi:nil="true"/>
    <NROrgao xmlns="http://schemas.microsoft.com/sharepoint/v3">2</NROrgao>
    <IDOrgao xmlns="http://schemas.microsoft.com/sharepoint/v3">4664</IDOrgao>
    <TipoActividade xmlns="http://schemas.microsoft.com/sharepoint/v3">EVN</TipoActividade>
  </documentManagement>
</p:properties>
</file>

<file path=customXml/itemProps1.xml><?xml version="1.0" encoding="utf-8"?>
<ds:datastoreItem xmlns:ds="http://schemas.openxmlformats.org/officeDocument/2006/customXml" ds:itemID="{73BEA4ED-FCBD-4305-80EA-0D78AD4B19BB}"/>
</file>

<file path=customXml/itemProps2.xml><?xml version="1.0" encoding="utf-8"?>
<ds:datastoreItem xmlns:ds="http://schemas.openxmlformats.org/officeDocument/2006/customXml" ds:itemID="{5B5430FF-E6F6-4525-8C46-E9EB0878A793}"/>
</file>

<file path=customXml/itemProps3.xml><?xml version="1.0" encoding="utf-8"?>
<ds:datastoreItem xmlns:ds="http://schemas.openxmlformats.org/officeDocument/2006/customXml" ds:itemID="{B44FF862-4E6E-4BA8-8BBB-C55A31234508}"/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TM03457496[[fn=Paralaxe]]</Template>
  <TotalTime>3470</TotalTime>
  <Words>165</Words>
  <Application>Microsoft Office PowerPoint</Application>
  <PresentationFormat>Apresentação no Ecrã (4:3)</PresentationFormat>
  <Paragraphs>26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19</vt:i4>
      </vt:variant>
    </vt:vector>
  </HeadingPairs>
  <TitlesOfParts>
    <vt:vector size="20" baseType="lpstr">
      <vt:lpstr>Paralaxe</vt:lpstr>
      <vt:lpstr>          Assembleia da República           CONFERÊNCIA  RACISMO, XENOFOBIA E DISCRIMINAÇÃO ÉTNICO-RACIAL EM PORTUGAL  PAINEL II – AS COMUNIDADES CIGANAS  09 de Julho de 2019       </vt:lpstr>
      <vt:lpstr>    Definição básica de racismo Inicialmente associado a características biológicas de grupos sociais face às quais se formulavam juízos de valor sobre racionalidade, desenvolvimento cognitivo e padrões de aceitabilidade moral, foi sofrendo alterações conceptuais e práticas para, na década de 80 do século XX, incorporar o que ficou conhecido como “neo-racismo” ou racismo de carácter cultural para designar a discriminação com base nas características étnico-culturais de grupos vítimas de racismo. Michel Wieviorka prefere falar de duas lógicas do racismo: a lógica desigualitária (baseada em características biológicas do grupo racizado) e a lógica diferencialista (baseada em características de ordem cultural). A primeira, discriminando no convívio, a segunda, segregando dos espaços de sociabilidade. São estas duas lógicas que, no entender do autor, constituem o racismo na sua globalidade, funcionando frequentemente em conjunto (Casa-Nova, 2018 )  </vt:lpstr>
      <vt:lpstr>Historicamente situado no tempo e no espaço, o racismo continua a fazer parte do quotidiano de múltiplas vidas, impedindo, das mais variadas formas, milhares de seres humanos de aceder a uma vida com dignidade.  Na análise da realidade social, importa no entanto ter em consideração a existência de graus diferenciados e hierarquizados de racismo. Se racismo é sempre racismo, a discriminação que lhe está inerente tem diferentes repercussões nas vidas dos seres humanos que dele são vítimas em função do efeito de proximidade ou de distanciamento face à pessoa ou grupo racizado. Neste sentido, considerando não existir sociedades sem racismo, o grau e intensidade de manifestação de racismo não é o mesmo em todas elas. Negar esta evidência empírica é retirar seriedade ao debate científico, ao activismo político-cívico e às medidas de política que possam ser tomadas.</vt:lpstr>
      <vt:lpstr>       Minoria     Do ponto de vista sociológico, o conceito de minoria remete para grupos destituídos dos diferentes tipos de poder socialmente valorizados, vivendo em situação de subalternidade estrutural.  (Machado, 2002; Casa-Nova, 2014)  Neste sentido, uma maioria numérica pode ser uma minoria e um minoria numérica pode ser uma maioria. (Exemplo do apartheid) Neste sentido, a classe trabalhadora e as mulheres são as duas maiores minorias (quer em termos numéricos, quer de relações de poder). É também naquele sentido que a população cigana e a população afrodescendente são consideradas minorias. </vt:lpstr>
      <vt:lpstr>3. O grupo socio-cultural cigano em Portugal   Políticas dispersas de tentativas de integração a partir da década de 90 do Século XX, com reduzido impacto social (Casa-Nova, 2010) Desde 2013: Estratégia Nacional para a Integração das Comunidades Ciganas (até 2022, após reformulação: Resolução do Conselho de Ministros nº 154/2018), com constituição de um Conselho para monitorização da sua implementação (CONCIG). Abrange: habitação, saúde, educação escolar, trabalho, discriminação, imagem social, relação com as instituições da sociedade maioritária e vice-versa, relações de género, mercado de trabalho, formação de professores, de agentes de segurança e de outros agentes sociais. </vt:lpstr>
      <vt:lpstr> População cigana-população dita maioritária: - Dificuldade de construção de redes de sociabilidade interculturais; - utilização de “objectos decorativos” sob a forma de sapos nas vitrinas de estabelecimentos comerciais; - recusa de emprego a pretexto da ocupação antecipada do lugar; - recusa de fornecimento de estágios inseridos em cursos de formação profissional; - recusa de venda ou arrendamento de apartamentos ou vivendas (a pretexto de já estarem vendidos ou alugados); - segregação espacial: vivência em bairros degradados, “bairros étnicos” ou “barracas” (Casa-Nova, 2013a) </vt:lpstr>
      <vt:lpstr>Educação escolar   1997/98                                             2003/04                         2016/17 1º ciclo          5420                               7216                                 5879                            2º ciclo            374                                  857                                 3078 3º ciclo            102                                  217                                 1805 Ens. Sec.           16  (15,7%)                  34 (15,7%)                  256 (14,2%)    Ano lectivo 2016/17 (70% de escolas respondentes)      (Disponível em http://www.dgeec.mec.pt/np4/906.html </vt:lpstr>
      <vt:lpstr>o número de jovens a frequentar o ensino secundário representa menos de 10% da população em idade de frequência deste nível de ensino.        Medida de política educativa: 100  Bolsas de estudo para jovens no Ensino Secundário (ano lectivo 2019/20 </vt:lpstr>
      <vt:lpstr>Não integração, Integração subordinada, Integração emancipatória Na escola:  Não integração - insucessos repetidos  Integração subordinada - sucessos periféricos (CEF, PIEF, PCA, CV…)  Integração emancipatória  - sucessos centrais, formação integral da pessoa que habita o aluno. </vt:lpstr>
      <vt:lpstr>Estratégias de combate ao insucesso e ao abandono escolares  - Construção de uma relação de confiança Escola-Família; - Desconstrução de estereótipos (conhecimento intercultural) - Construção de dispositivos de diferenciação pedagógica; - Mediadores/as interculturais; - Incorporação de pais ciganos na Associação de pais da Escola (envolvimento das famílias nas actividades da escola); - Exemplos de sucesso escolar e de inserção no mercado de trabalho alargado (convidar jovens ciganos/as; vídeos do Observatório das Comunidades Ciganas - Newsletter)  </vt:lpstr>
      <vt:lpstr>ACM-OBCIG (  http://www.obcig.acm.gov.pt    )  - realização e publicação de estudos - publicação de uma Newsletter (divulgação de casos de sucesso: o que está a mudar) - realização de seminários internacionais - Divulgação do conhecimento produzido através de colóquios, seminários, conferências (escolas, associações, ONG, sindicatos…) Prémio OBCIG Empresas Integradoras 2019: distinguida a empresa dst Group, que emprega actualmente 10 pessoas ciganas      Network internacional de jovens ciganos/as no ensino superior</vt:lpstr>
      <vt:lpstr>ACM- NACI - ENICC - CONCIG - Conselho Consultivo para a Integração das Comunidades Ciganas (desde 2013) - FAPE- Fundo de Apoio à Estratégia Nacional para a Integração das Comunidades Ciganas (desde 2015) - PAAC - Programa de Apoio ao Associativismo Cigano (desde 2017) - Programa OPRÉ – jovens ciganos na universidade - PLICC (LRIP) Planos Locais para a Integração das Comunidades Ciganas (projecto piloto para 10 municípios) - Grupo Jovens Activos - Câmaras: 21 mediadores interculturais </vt:lpstr>
      <vt:lpstr>ASSEMBLEIA DA REPÚBLICA - RELATÓRIO DA SUBCOMISSÃO IGUALDADE E NÃO DISCRIMINAÇÃO CONTEXTO DAS POLÍTICAS Proposta de Recomendações  • Separar o combate ao racismo e à discriminação étnico-racial da estrutura responsável pela implementação de política de integração de imigrantes  • Realizar recolha de informação estatística, pelo organismo responsável pela estatística nacional, sobre origem e discriminação étnico-racial em Portugal   PARTICIPAÇÃO POLÍTICA Proposta de Recomendações:  • Sensibilizar os Partidos Políticos para a integração de minorias étnico-raciais nas listas que concorrem a eleições Europeias, Legislativas e Autárquicas, de modo a garantir maior representatividade destas comunidades nos órgãos de decisão política.   </vt:lpstr>
      <vt:lpstr>JUSTIÇA E SEGURANÇA Proposta de Recomendações:  • Introdução de câmaras de vídeo na lapela das fardas quando há intervenções policiais  • Desenvolver projetos de proximidade com os jovens e as comunidades dos bairros das Áreas Metropolitanas que levem ao aumento de confiança entre comunidade e polícia  • Criar campanhas e estratégias para recrutamento de agentes de segurança dentro das comunidades de afrodescendentes e de comunidades ciganas  • Realizar um levantamento da origem étnico-racial da população prisional portuguesa, mediante pedido de autorização à Comissão de Proteção de Dados  </vt:lpstr>
      <vt:lpstr>EDUCAÇÃO Proposta de Recomendações:  • Combater a segregação das crianças afrodescendentes e das crianças ciganas dentro do sistema de ensino, garantindo o fim de escolas ou turmas exclusivamente com crianças de minorias étnico-raciais, ou a integração das crianças destes grupos em percursos escolares alternativos sempre que reúnam as condições para integrar o ensino regular.  • Desenvolver um estudo sobre a integração de jovens afrodescendentes e ciganos no Ensino Universitário, com vista a avaliar possibilidades de integração de medidas de ação positiva.  HABITAÇÃO Proposta de Recomendações:  • Envidar todos os esforços para acabar com as situações habitacionais indignas em Portugal até 2024, mediante meta proposta pelo Governo  • Desenvolver mecanismos de apoio jurídico e social ao arrendamento que contribuam para impedir a recusa dos proprietários em alugar casas a pessoas ciganas e afrodescendentes  </vt:lpstr>
      <vt:lpstr>  TRABALHO/EMPREGO Proposta de Recomendações  • Desenvolver através do organismo que promove o emprego, mecanismos de dissuasão da exclusão de pessoas na seleção de trabalhadores por motivos étnico-raciais  • Promover projetos dentro da política pública de emprego, de emprego apoiado para as comunidades ciganas,  • Promover dentro da ACT formação específica para inspetores sobre racismo, xenofobia e discriminação étnico-racial, tal como existe noutros setores da administração pública  • Regulamentar o estatuto do mediador sociocultural  SAÚDE Proposta de Recomendações  • Reforçar as orientações técnicas e mecanismos de informação e formação dos serviços de saúde, cuidados primários e serviços hospitalares, sobre os direitos e as regras que se aplicam a utentes do SNS, imigrantes em geral e pessoas que estão indocumentadas ou em situação irregular.   </vt:lpstr>
      <vt:lpstr> Grafico 1 – Do máximo de integração à vivência nas margens               </vt:lpstr>
      <vt:lpstr> EXERCÍCIO DE IGUALDADE COM DISCRIMINAÇÃO POSITIVA PARA MÁXIMA:  - Autonomia     - Participação        - Empoderamento                                     EMANCIPAÇÃO SOCIAL </vt:lpstr>
      <vt:lpstr> A realidade é uma construção social.   Olhar a história como possibilidade.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- Maria José Casa-Nova</dc:title>
  <dc:creator>CASA-NOVA</dc:creator>
  <cp:lastModifiedBy>Utilizador</cp:lastModifiedBy>
  <cp:revision>784</cp:revision>
  <cp:lastPrinted>2013-05-23T23:46:30Z</cp:lastPrinted>
  <dcterms:created xsi:type="dcterms:W3CDTF">2013-01-06T19:39:53Z</dcterms:created>
  <dcterms:modified xsi:type="dcterms:W3CDTF">2019-07-09T07:47:22Z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0x010100C10113FBA3D64B0AA218F384A09D759B00B22ECFA1A10E0B4B98D4128611A0C876</vt:lpwstr>
  </property>
  <property fmtid="{D5CDD505-2E9C-101B-9397-08002B2CF9AE}" pid="3" name="Order">
    <vt:r8>13700</vt:r8>
  </property>
</Properties>
</file>