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customXml/itemProps1.xml" ContentType="application/vnd.openxmlformats-officedocument.customXmlProperti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4" d="100"/>
          <a:sy n="54" d="100"/>
        </p:scale>
        <p:origin x="-876" y="-96"/>
      </p:cViewPr>
      <p:guideLst>
        <p:guide orient="horz" pos="2160"/>
        <p:guide pos="2880"/>
      </p:guideLst>
    </p:cSldViewPr>
  </p:slideViewPr>
  <p:notesTextViewPr>
    <p:cViewPr>
      <p:scale>
        <a:sx n="100" d="100"/>
        <a:sy n="100" d="100"/>
      </p:scale>
      <p:origin x="0" y="0"/>
    </p:cViewPr>
  </p:notesTextViewPr>
  <p:notesViewPr>
    <p:cSldViewPr>
      <p:cViewPr varScale="1">
        <p:scale>
          <a:sx n="45" d="100"/>
          <a:sy n="45" d="100"/>
        </p:scale>
        <p:origin x="-1968" y="-108"/>
      </p:cViewPr>
      <p:guideLst>
        <p:guide orient="horz" pos="3127"/>
        <p:guide pos="2141"/>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472F0613-2894-4F52-817A-07CB03EFE8B8}" type="datetimeFigureOut">
              <a:rPr lang="pt-PT" smtClean="0"/>
              <a:t>22/2/2010</a:t>
            </a:fld>
            <a:endParaRPr lang="pt-PT"/>
          </a:p>
        </p:txBody>
      </p:sp>
      <p:sp>
        <p:nvSpPr>
          <p:cNvPr id="4" name="Marcador de Posição da Imagem do Diapositivo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6" name="Marcador de Posição do Rodapé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F637F381-F8A5-48B4-B925-DEEDF1FBBE84}" type="slidenum">
              <a:rPr lang="pt-PT" smtClean="0"/>
              <a:t>‹nº›</a:t>
            </a:fld>
            <a:endParaRPr lang="pt-P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637F381-F8A5-48B4-B925-DEEDF1FBBE84}" type="slidenum">
              <a:rPr lang="pt-PT" smtClean="0"/>
              <a:t>1</a:t>
            </a:fld>
            <a:endParaRPr lang="pt-P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bg>
      <p:bgRef idx="1002">
        <a:schemeClr val="bg2"/>
      </p:bgRef>
    </p:bg>
    <p:spTree>
      <p:nvGrpSpPr>
        <p:cNvPr id="1" name=""/>
        <p:cNvGrpSpPr/>
        <p:nvPr/>
      </p:nvGrpSpPr>
      <p:grpSpPr>
        <a:xfrm>
          <a:off x="0" y="0"/>
          <a:ext cx="0" cy="0"/>
          <a:chOff x="0" y="0"/>
          <a:chExt cx="0" cy="0"/>
        </a:xfrm>
      </p:grpSpPr>
      <p:sp>
        <p:nvSpPr>
          <p:cNvPr id="9" name="Títu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pt-PT" smtClean="0"/>
              <a:t>Clique para editar o estilo</a:t>
            </a:r>
            <a:endParaRPr kumimoji="0" lang="en-US"/>
          </a:p>
        </p:txBody>
      </p:sp>
      <p:sp>
        <p:nvSpPr>
          <p:cNvPr id="17" name="Subtítu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PT" smtClean="0"/>
              <a:t>Faça clique para editar o estilo</a:t>
            </a:r>
            <a:endParaRPr kumimoji="0" lang="en-US"/>
          </a:p>
        </p:txBody>
      </p:sp>
      <p:sp>
        <p:nvSpPr>
          <p:cNvPr id="30" name="Marcador de Posição da Data 29"/>
          <p:cNvSpPr>
            <a:spLocks noGrp="1"/>
          </p:cNvSpPr>
          <p:nvPr>
            <p:ph type="dt" sz="half" idx="10"/>
          </p:nvPr>
        </p:nvSpPr>
        <p:spPr/>
        <p:txBody>
          <a:bodyPr/>
          <a:lstStyle/>
          <a:p>
            <a:fld id="{A4A3E61B-3AB3-490F-90D4-269C8A444AE7}" type="datetimeFigureOut">
              <a:rPr lang="en-US" smtClean="0"/>
              <a:pPr/>
              <a:t>2/22/2010</a:t>
            </a:fld>
            <a:endParaRPr lang="en-US"/>
          </a:p>
        </p:txBody>
      </p:sp>
      <p:sp>
        <p:nvSpPr>
          <p:cNvPr id="19" name="Marcador de Posição do Rodapé 18"/>
          <p:cNvSpPr>
            <a:spLocks noGrp="1"/>
          </p:cNvSpPr>
          <p:nvPr>
            <p:ph type="ftr" sz="quarter" idx="11"/>
          </p:nvPr>
        </p:nvSpPr>
        <p:spPr/>
        <p:txBody>
          <a:bodyPr/>
          <a:lstStyle/>
          <a:p>
            <a:endParaRPr lang="en-US"/>
          </a:p>
        </p:txBody>
      </p:sp>
      <p:sp>
        <p:nvSpPr>
          <p:cNvPr id="27" name="Marcador de Posição do Número do Diapositivo 26"/>
          <p:cNvSpPr>
            <a:spLocks noGrp="1"/>
          </p:cNvSpPr>
          <p:nvPr>
            <p:ph type="sldNum" sz="quarter" idx="12"/>
          </p:nvPr>
        </p:nvSpPr>
        <p:spPr/>
        <p:txBody>
          <a:bodyPr/>
          <a:lstStyle/>
          <a:p>
            <a:fld id="{8745C66F-FC7B-4C52-931F-EAABACA1CBDF}" type="slidenum">
              <a:rPr lang="en-US" smtClean="0"/>
              <a:pPr/>
              <a:t>‹nº›</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PT" smtClean="0"/>
              <a:t>Clique para editar o estilo</a:t>
            </a:r>
            <a:endParaRPr kumimoji="0" lang="en-US"/>
          </a:p>
        </p:txBody>
      </p:sp>
      <p:sp>
        <p:nvSpPr>
          <p:cNvPr id="3" name="Marcador de Posição de Conteúdo 2"/>
          <p:cNvSpPr>
            <a:spLocks noGrp="1"/>
          </p:cNvSpPr>
          <p:nvPr>
            <p:ph idx="1"/>
          </p:nvPr>
        </p:nvSpPr>
        <p:spPr/>
        <p:txBody>
          <a:body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4" name="Marcador de Posição da Data 3"/>
          <p:cNvSpPr>
            <a:spLocks noGrp="1"/>
          </p:cNvSpPr>
          <p:nvPr>
            <p:ph type="dt" sz="half" idx="10"/>
          </p:nvPr>
        </p:nvSpPr>
        <p:spPr/>
        <p:txBody>
          <a:bodyPr/>
          <a:lstStyle/>
          <a:p>
            <a:fld id="{A4A3E61B-3AB3-490F-90D4-269C8A444AE7}" type="datetimeFigureOut">
              <a:rPr lang="en-US" smtClean="0"/>
              <a:pPr/>
              <a:t>2/22/2010</a:t>
            </a:fld>
            <a:endParaRPr lang="en-US"/>
          </a:p>
        </p:txBody>
      </p:sp>
      <p:sp>
        <p:nvSpPr>
          <p:cNvPr id="5" name="Marcador de Posição do Rodapé 4"/>
          <p:cNvSpPr>
            <a:spLocks noGrp="1"/>
          </p:cNvSpPr>
          <p:nvPr>
            <p:ph type="ftr" sz="quarter" idx="11"/>
          </p:nvPr>
        </p:nvSpPr>
        <p:spPr/>
        <p:txBody>
          <a:bodyPr/>
          <a:lstStyle/>
          <a:p>
            <a:endParaRPr lang="en-US"/>
          </a:p>
        </p:txBody>
      </p:sp>
      <p:sp>
        <p:nvSpPr>
          <p:cNvPr id="6" name="Marcador de Posição do Número do Diapositivo 5"/>
          <p:cNvSpPr>
            <a:spLocks noGrp="1"/>
          </p:cNvSpPr>
          <p:nvPr>
            <p:ph type="sldNum" sz="quarter" idx="12"/>
          </p:nvPr>
        </p:nvSpPr>
        <p:spPr/>
        <p:txBody>
          <a:bodyPr/>
          <a:lstStyle/>
          <a:p>
            <a:fld id="{8745C66F-FC7B-4C52-931F-EAABACA1CBDF}"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bg>
      <p:bgRef idx="1002">
        <a:schemeClr val="bg2"/>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pt-PT" smtClean="0"/>
              <a:t>Clique para editar o estilo</a:t>
            </a:r>
            <a:endParaRPr kumimoji="0" lang="en-US"/>
          </a:p>
        </p:txBody>
      </p:sp>
      <p:sp>
        <p:nvSpPr>
          <p:cNvPr id="3" name="Marcador de Posição do Tex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PT" smtClean="0"/>
              <a:t>Clique para editar os estilos</a:t>
            </a:r>
          </a:p>
        </p:txBody>
      </p:sp>
      <p:sp>
        <p:nvSpPr>
          <p:cNvPr id="4" name="Marcador de Posição da Data 3"/>
          <p:cNvSpPr>
            <a:spLocks noGrp="1"/>
          </p:cNvSpPr>
          <p:nvPr>
            <p:ph type="dt" sz="half" idx="10"/>
          </p:nvPr>
        </p:nvSpPr>
        <p:spPr/>
        <p:txBody>
          <a:bodyPr/>
          <a:lstStyle/>
          <a:p>
            <a:fld id="{A4A3E61B-3AB3-490F-90D4-269C8A444AE7}" type="datetimeFigureOut">
              <a:rPr lang="en-US" smtClean="0"/>
              <a:pPr/>
              <a:t>2/22/2010</a:t>
            </a:fld>
            <a:endParaRPr lang="en-US"/>
          </a:p>
        </p:txBody>
      </p:sp>
      <p:sp>
        <p:nvSpPr>
          <p:cNvPr id="5" name="Marcador de Posição do Rodapé 4"/>
          <p:cNvSpPr>
            <a:spLocks noGrp="1"/>
          </p:cNvSpPr>
          <p:nvPr>
            <p:ph type="ftr" sz="quarter" idx="11"/>
          </p:nvPr>
        </p:nvSpPr>
        <p:spPr/>
        <p:txBody>
          <a:bodyPr/>
          <a:lstStyle/>
          <a:p>
            <a:endParaRPr lang="en-US"/>
          </a:p>
        </p:txBody>
      </p:sp>
      <p:sp>
        <p:nvSpPr>
          <p:cNvPr id="6" name="Marcador de Posição do Número do Diapositivo 5"/>
          <p:cNvSpPr>
            <a:spLocks noGrp="1"/>
          </p:cNvSpPr>
          <p:nvPr>
            <p:ph type="sldNum" sz="quarter" idx="12"/>
          </p:nvPr>
        </p:nvSpPr>
        <p:spPr/>
        <p:txBody>
          <a:bodyPr/>
          <a:lstStyle/>
          <a:p>
            <a:fld id="{8745C66F-FC7B-4C52-931F-EAABACA1CBDF}" type="slidenum">
              <a:rPr lang="en-US" smtClean="0"/>
              <a:pPr/>
              <a:t>‹nº›</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229600" cy="1143000"/>
          </a:xfrm>
        </p:spPr>
        <p:txBody>
          <a:bodyPr/>
          <a:lstStyle/>
          <a:p>
            <a:r>
              <a:rPr kumimoji="0" lang="pt-PT" smtClean="0"/>
              <a:t>Clique para editar o estilo</a:t>
            </a:r>
            <a:endParaRPr kumimoji="0" lang="en-US"/>
          </a:p>
        </p:txBody>
      </p:sp>
      <p:sp>
        <p:nvSpPr>
          <p:cNvPr id="3" name="Marcador de Posição de Conteúd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4" name="Marcador de Posição de Conteúd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5" name="Marcador de Posição da Data 4"/>
          <p:cNvSpPr>
            <a:spLocks noGrp="1"/>
          </p:cNvSpPr>
          <p:nvPr>
            <p:ph type="dt" sz="half" idx="10"/>
          </p:nvPr>
        </p:nvSpPr>
        <p:spPr/>
        <p:txBody>
          <a:bodyPr/>
          <a:lstStyle/>
          <a:p>
            <a:fld id="{A4A3E61B-3AB3-490F-90D4-269C8A444AE7}" type="datetimeFigureOut">
              <a:rPr lang="en-US" smtClean="0"/>
              <a:pPr/>
              <a:t>2/22/2010</a:t>
            </a:fld>
            <a:endParaRPr lang="en-US"/>
          </a:p>
        </p:txBody>
      </p:sp>
      <p:sp>
        <p:nvSpPr>
          <p:cNvPr id="6" name="Marcador de Posição do Rodapé 5"/>
          <p:cNvSpPr>
            <a:spLocks noGrp="1"/>
          </p:cNvSpPr>
          <p:nvPr>
            <p:ph type="ftr" sz="quarter" idx="11"/>
          </p:nvPr>
        </p:nvSpPr>
        <p:spPr/>
        <p:txBody>
          <a:bodyPr/>
          <a:lstStyle/>
          <a:p>
            <a:endParaRPr lang="en-US"/>
          </a:p>
        </p:txBody>
      </p:sp>
      <p:sp>
        <p:nvSpPr>
          <p:cNvPr id="7" name="Marcador de Posição do Número do Diapositivo 6"/>
          <p:cNvSpPr>
            <a:spLocks noGrp="1"/>
          </p:cNvSpPr>
          <p:nvPr>
            <p:ph type="sldNum" sz="quarter" idx="12"/>
          </p:nvPr>
        </p:nvSpPr>
        <p:spPr/>
        <p:txBody>
          <a:bodyPr/>
          <a:lstStyle/>
          <a:p>
            <a:fld id="{8745C66F-FC7B-4C52-931F-EAABACA1CBDF}"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229600" cy="1143000"/>
          </a:xfrm>
        </p:spPr>
        <p:txBody>
          <a:bodyPr tIns="45720" anchor="b"/>
          <a:lstStyle>
            <a:lvl1pPr>
              <a:defRPr/>
            </a:lvl1pPr>
          </a:lstStyle>
          <a:p>
            <a:r>
              <a:rPr kumimoji="0" lang="pt-PT" smtClean="0"/>
              <a:t>Clique para editar o estilo</a:t>
            </a:r>
            <a:endParaRPr kumimoji="0" lang="en-US"/>
          </a:p>
        </p:txBody>
      </p:sp>
      <p:sp>
        <p:nvSpPr>
          <p:cNvPr id="3" name="Marcador de Posição do Tex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pt-PT" smtClean="0"/>
              <a:t>Clique para editar os estilos</a:t>
            </a:r>
          </a:p>
        </p:txBody>
      </p:sp>
      <p:sp>
        <p:nvSpPr>
          <p:cNvPr id="4" name="Marcador de Posição do Tex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pt-PT" smtClean="0"/>
              <a:t>Clique para editar os estilos</a:t>
            </a:r>
          </a:p>
        </p:txBody>
      </p:sp>
      <p:sp>
        <p:nvSpPr>
          <p:cNvPr id="5" name="Marcador de Posição de Conteúd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6" name="Marcador de Posição de Conteúd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7" name="Marcador de Posição da Data 6"/>
          <p:cNvSpPr>
            <a:spLocks noGrp="1"/>
          </p:cNvSpPr>
          <p:nvPr>
            <p:ph type="dt" sz="half" idx="10"/>
          </p:nvPr>
        </p:nvSpPr>
        <p:spPr/>
        <p:txBody>
          <a:bodyPr/>
          <a:lstStyle/>
          <a:p>
            <a:fld id="{A4A3E61B-3AB3-490F-90D4-269C8A444AE7}" type="datetimeFigureOut">
              <a:rPr lang="en-US" smtClean="0"/>
              <a:pPr/>
              <a:t>2/22/2010</a:t>
            </a:fld>
            <a:endParaRPr lang="en-US"/>
          </a:p>
        </p:txBody>
      </p:sp>
      <p:sp>
        <p:nvSpPr>
          <p:cNvPr id="8" name="Marcador de Posição do Rodapé 7"/>
          <p:cNvSpPr>
            <a:spLocks noGrp="1"/>
          </p:cNvSpPr>
          <p:nvPr>
            <p:ph type="ftr" sz="quarter" idx="11"/>
          </p:nvPr>
        </p:nvSpPr>
        <p:spPr/>
        <p:txBody>
          <a:bodyPr/>
          <a:lstStyle/>
          <a:p>
            <a:endParaRPr lang="en-US"/>
          </a:p>
        </p:txBody>
      </p:sp>
      <p:sp>
        <p:nvSpPr>
          <p:cNvPr id="9" name="Marcador de Posição do Número do Diapositivo 8"/>
          <p:cNvSpPr>
            <a:spLocks noGrp="1"/>
          </p:cNvSpPr>
          <p:nvPr>
            <p:ph type="sldNum" sz="quarter" idx="12"/>
          </p:nvPr>
        </p:nvSpPr>
        <p:spPr/>
        <p:txBody>
          <a:bodyPr/>
          <a:lstStyle/>
          <a:p>
            <a:fld id="{8745C66F-FC7B-4C52-931F-EAABACA1CBDF}"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pt-PT" smtClean="0"/>
              <a:t>Clique para editar o estilo</a:t>
            </a:r>
            <a:endParaRPr kumimoji="0" lang="en-US"/>
          </a:p>
        </p:txBody>
      </p:sp>
      <p:sp>
        <p:nvSpPr>
          <p:cNvPr id="3" name="Marcador de Posição da Data 2"/>
          <p:cNvSpPr>
            <a:spLocks noGrp="1"/>
          </p:cNvSpPr>
          <p:nvPr>
            <p:ph type="dt" sz="half" idx="10"/>
          </p:nvPr>
        </p:nvSpPr>
        <p:spPr/>
        <p:txBody>
          <a:bodyPr/>
          <a:lstStyle/>
          <a:p>
            <a:fld id="{A4A3E61B-3AB3-490F-90D4-269C8A444AE7}" type="datetimeFigureOut">
              <a:rPr lang="en-US" smtClean="0"/>
              <a:pPr/>
              <a:t>2/22/2010</a:t>
            </a:fld>
            <a:endParaRPr lang="en-US"/>
          </a:p>
        </p:txBody>
      </p:sp>
      <p:sp>
        <p:nvSpPr>
          <p:cNvPr id="4" name="Marcador de Posição do Rodapé 3"/>
          <p:cNvSpPr>
            <a:spLocks noGrp="1"/>
          </p:cNvSpPr>
          <p:nvPr>
            <p:ph type="ftr" sz="quarter" idx="11"/>
          </p:nvPr>
        </p:nvSpPr>
        <p:spPr/>
        <p:txBody>
          <a:bodyPr/>
          <a:lstStyle/>
          <a:p>
            <a:endParaRPr lang="en-US"/>
          </a:p>
        </p:txBody>
      </p:sp>
      <p:sp>
        <p:nvSpPr>
          <p:cNvPr id="5" name="Marcador de Posição do Número do Diapositivo 4"/>
          <p:cNvSpPr>
            <a:spLocks noGrp="1"/>
          </p:cNvSpPr>
          <p:nvPr>
            <p:ph type="sldNum" sz="quarter" idx="12"/>
          </p:nvPr>
        </p:nvSpPr>
        <p:spPr/>
        <p:txBody>
          <a:bodyPr/>
          <a:lstStyle/>
          <a:p>
            <a:fld id="{8745C66F-FC7B-4C52-931F-EAABACA1CBDF}"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a:lstStyle/>
          <a:p>
            <a:fld id="{A4A3E61B-3AB3-490F-90D4-269C8A444AE7}" type="datetimeFigureOut">
              <a:rPr lang="en-US" smtClean="0"/>
              <a:pPr/>
              <a:t>2/22/2010</a:t>
            </a:fld>
            <a:endParaRPr lang="en-US"/>
          </a:p>
        </p:txBody>
      </p:sp>
      <p:sp>
        <p:nvSpPr>
          <p:cNvPr id="3" name="Marcador de Posição do Rodapé 2"/>
          <p:cNvSpPr>
            <a:spLocks noGrp="1"/>
          </p:cNvSpPr>
          <p:nvPr>
            <p:ph type="ftr" sz="quarter" idx="11"/>
          </p:nvPr>
        </p:nvSpPr>
        <p:spPr/>
        <p:txBody>
          <a:bodyPr/>
          <a:lstStyle/>
          <a:p>
            <a:endParaRPr lang="en-US"/>
          </a:p>
        </p:txBody>
      </p:sp>
      <p:sp>
        <p:nvSpPr>
          <p:cNvPr id="4" name="Marcador de Posição do Número do Diapositivo 3"/>
          <p:cNvSpPr>
            <a:spLocks noGrp="1"/>
          </p:cNvSpPr>
          <p:nvPr>
            <p:ph type="sldNum" sz="quarter" idx="12"/>
          </p:nvPr>
        </p:nvSpPr>
        <p:spPr/>
        <p:txBody>
          <a:bodyPr/>
          <a:lstStyle/>
          <a:p>
            <a:fld id="{8745C66F-FC7B-4C52-931F-EAABACA1CBDF}"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pt-PT" smtClean="0"/>
              <a:t>Clique para editar o estilo</a:t>
            </a:r>
            <a:endParaRPr kumimoji="0" lang="en-US"/>
          </a:p>
        </p:txBody>
      </p:sp>
      <p:sp>
        <p:nvSpPr>
          <p:cNvPr id="3" name="Marcador de Posição do Tex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pt-PT" smtClean="0"/>
              <a:t>Clique para editar os estilos</a:t>
            </a:r>
          </a:p>
        </p:txBody>
      </p:sp>
      <p:sp>
        <p:nvSpPr>
          <p:cNvPr id="4" name="Marcador de Posição de Conteúd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5" name="Marcador de Posição da Data 4"/>
          <p:cNvSpPr>
            <a:spLocks noGrp="1"/>
          </p:cNvSpPr>
          <p:nvPr>
            <p:ph type="dt" sz="half" idx="10"/>
          </p:nvPr>
        </p:nvSpPr>
        <p:spPr/>
        <p:txBody>
          <a:bodyPr/>
          <a:lstStyle/>
          <a:p>
            <a:fld id="{A4A3E61B-3AB3-490F-90D4-269C8A444AE7}" type="datetimeFigureOut">
              <a:rPr lang="en-US" smtClean="0"/>
              <a:pPr/>
              <a:t>2/22/2010</a:t>
            </a:fld>
            <a:endParaRPr lang="en-US"/>
          </a:p>
        </p:txBody>
      </p:sp>
      <p:sp>
        <p:nvSpPr>
          <p:cNvPr id="6" name="Marcador de Posição do Rodapé 5"/>
          <p:cNvSpPr>
            <a:spLocks noGrp="1"/>
          </p:cNvSpPr>
          <p:nvPr>
            <p:ph type="ftr" sz="quarter" idx="11"/>
          </p:nvPr>
        </p:nvSpPr>
        <p:spPr/>
        <p:txBody>
          <a:bodyPr/>
          <a:lstStyle/>
          <a:p>
            <a:endParaRPr lang="en-US"/>
          </a:p>
        </p:txBody>
      </p:sp>
      <p:sp>
        <p:nvSpPr>
          <p:cNvPr id="7" name="Marcador de Posição do Número do Diapositivo 6"/>
          <p:cNvSpPr>
            <a:spLocks noGrp="1"/>
          </p:cNvSpPr>
          <p:nvPr>
            <p:ph type="sldNum" sz="quarter" idx="12"/>
          </p:nvPr>
        </p:nvSpPr>
        <p:spPr/>
        <p:txBody>
          <a:bodyPr/>
          <a:lstStyle/>
          <a:p>
            <a:fld id="{8745C66F-FC7B-4C52-931F-EAABACA1CBDF}"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9" name="Cortar e Arredondar Rectângulo de Canto Simples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ângulo rectângu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ítu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pt-PT" smtClean="0"/>
              <a:t>Clique para editar o estilo</a:t>
            </a:r>
            <a:endParaRPr kumimoji="0" lang="en-US"/>
          </a:p>
        </p:txBody>
      </p:sp>
      <p:sp>
        <p:nvSpPr>
          <p:cNvPr id="4" name="Marcador de Posição do Tex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pt-PT" smtClean="0"/>
              <a:t>Clique para editar os estilos</a:t>
            </a:r>
          </a:p>
        </p:txBody>
      </p:sp>
      <p:sp>
        <p:nvSpPr>
          <p:cNvPr id="5" name="Marcador de Posição da Data 4"/>
          <p:cNvSpPr>
            <a:spLocks noGrp="1"/>
          </p:cNvSpPr>
          <p:nvPr>
            <p:ph type="dt" sz="half" idx="10"/>
          </p:nvPr>
        </p:nvSpPr>
        <p:spPr/>
        <p:txBody>
          <a:bodyPr/>
          <a:lstStyle/>
          <a:p>
            <a:fld id="{A4A3E61B-3AB3-490F-90D4-269C8A444AE7}" type="datetimeFigureOut">
              <a:rPr lang="en-US" smtClean="0"/>
              <a:pPr/>
              <a:t>2/22/2010</a:t>
            </a:fld>
            <a:endParaRPr lang="en-US"/>
          </a:p>
        </p:txBody>
      </p:sp>
      <p:sp>
        <p:nvSpPr>
          <p:cNvPr id="6" name="Marcador de Posição do Rodapé 5"/>
          <p:cNvSpPr>
            <a:spLocks noGrp="1"/>
          </p:cNvSpPr>
          <p:nvPr>
            <p:ph type="ftr" sz="quarter" idx="11"/>
          </p:nvPr>
        </p:nvSpPr>
        <p:spPr/>
        <p:txBody>
          <a:bodyPr/>
          <a:lstStyle/>
          <a:p>
            <a:endParaRPr lang="en-US"/>
          </a:p>
        </p:txBody>
      </p:sp>
      <p:sp>
        <p:nvSpPr>
          <p:cNvPr id="7" name="Marcador de Posição do Número do Diapositivo 6"/>
          <p:cNvSpPr>
            <a:spLocks noGrp="1"/>
          </p:cNvSpPr>
          <p:nvPr>
            <p:ph type="sldNum" sz="quarter" idx="12"/>
          </p:nvPr>
        </p:nvSpPr>
        <p:spPr>
          <a:xfrm>
            <a:off x="8077200" y="6356350"/>
            <a:ext cx="609600" cy="365125"/>
          </a:xfrm>
        </p:spPr>
        <p:txBody>
          <a:bodyPr/>
          <a:lstStyle/>
          <a:p>
            <a:fld id="{8745C66F-FC7B-4C52-931F-EAABACA1CBDF}" type="slidenum">
              <a:rPr lang="en-US" smtClean="0"/>
              <a:pPr/>
              <a:t>‹nº›</a:t>
            </a:fld>
            <a:endParaRPr lang="en-US"/>
          </a:p>
        </p:txBody>
      </p:sp>
      <p:sp>
        <p:nvSpPr>
          <p:cNvPr id="3" name="Marcador de Posição da Imagem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pt-PT" smtClean="0"/>
              <a:t>Clique no ícone para adicionar uma imagem</a:t>
            </a:r>
            <a:endParaRPr kumimoji="0" lang="en-US" dirty="0"/>
          </a:p>
        </p:txBody>
      </p:sp>
      <p:sp>
        <p:nvSpPr>
          <p:cNvPr id="10" name="Forma liv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a liv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PT" smtClean="0"/>
              <a:t>Clique para editar o estilo</a:t>
            </a:r>
            <a:endParaRPr kumimoji="0" lang="en-US"/>
          </a:p>
        </p:txBody>
      </p:sp>
      <p:sp>
        <p:nvSpPr>
          <p:cNvPr id="3" name="Marcador de Posição de Texto Vertical 2"/>
          <p:cNvSpPr>
            <a:spLocks noGrp="1"/>
          </p:cNvSpPr>
          <p:nvPr>
            <p:ph type="body" orient="vert" idx="1"/>
          </p:nvPr>
        </p:nvSpPr>
        <p:spPr/>
        <p:txBody>
          <a:bodyPr vert="eaVert"/>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4" name="Marcador de Posição da Data 3"/>
          <p:cNvSpPr>
            <a:spLocks noGrp="1"/>
          </p:cNvSpPr>
          <p:nvPr>
            <p:ph type="dt" sz="half" idx="10"/>
          </p:nvPr>
        </p:nvSpPr>
        <p:spPr/>
        <p:txBody>
          <a:bodyPr/>
          <a:lstStyle/>
          <a:p>
            <a:fld id="{A4A3E61B-3AB3-490F-90D4-269C8A444AE7}" type="datetimeFigureOut">
              <a:rPr lang="en-US" smtClean="0"/>
              <a:pPr/>
              <a:t>2/22/2010</a:t>
            </a:fld>
            <a:endParaRPr lang="en-US"/>
          </a:p>
        </p:txBody>
      </p:sp>
      <p:sp>
        <p:nvSpPr>
          <p:cNvPr id="5" name="Marcador de Posição do Rodapé 4"/>
          <p:cNvSpPr>
            <a:spLocks noGrp="1"/>
          </p:cNvSpPr>
          <p:nvPr>
            <p:ph type="ftr" sz="quarter" idx="11"/>
          </p:nvPr>
        </p:nvSpPr>
        <p:spPr/>
        <p:txBody>
          <a:bodyPr/>
          <a:lstStyle/>
          <a:p>
            <a:endParaRPr lang="en-US"/>
          </a:p>
        </p:txBody>
      </p:sp>
      <p:sp>
        <p:nvSpPr>
          <p:cNvPr id="6" name="Marcador de Posição do Número do Diapositivo 5"/>
          <p:cNvSpPr>
            <a:spLocks noGrp="1"/>
          </p:cNvSpPr>
          <p:nvPr>
            <p:ph type="sldNum" sz="quarter" idx="12"/>
          </p:nvPr>
        </p:nvSpPr>
        <p:spPr/>
        <p:txBody>
          <a:bodyPr/>
          <a:lstStyle/>
          <a:p>
            <a:fld id="{8745C66F-FC7B-4C52-931F-EAABACA1CBDF}"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914401"/>
            <a:ext cx="2057400" cy="5211763"/>
          </a:xfrm>
        </p:spPr>
        <p:txBody>
          <a:bodyPr vert="eaVert"/>
          <a:lstStyle/>
          <a:p>
            <a:r>
              <a:rPr kumimoji="0" lang="pt-PT" smtClean="0"/>
              <a:t>Clique para editar o estilo</a:t>
            </a:r>
            <a:endParaRPr kumimoji="0" lang="en-US"/>
          </a:p>
        </p:txBody>
      </p:sp>
      <p:sp>
        <p:nvSpPr>
          <p:cNvPr id="3" name="Marcador de Posição de Texto Vertical 2"/>
          <p:cNvSpPr>
            <a:spLocks noGrp="1"/>
          </p:cNvSpPr>
          <p:nvPr>
            <p:ph type="body" orient="vert" idx="1"/>
          </p:nvPr>
        </p:nvSpPr>
        <p:spPr>
          <a:xfrm>
            <a:off x="457200" y="914401"/>
            <a:ext cx="6019800" cy="5211763"/>
          </a:xfrm>
        </p:spPr>
        <p:txBody>
          <a:bodyPr vert="eaVert"/>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4" name="Marcador de Posição da Data 3"/>
          <p:cNvSpPr>
            <a:spLocks noGrp="1"/>
          </p:cNvSpPr>
          <p:nvPr>
            <p:ph type="dt" sz="half" idx="10"/>
          </p:nvPr>
        </p:nvSpPr>
        <p:spPr/>
        <p:txBody>
          <a:bodyPr/>
          <a:lstStyle/>
          <a:p>
            <a:fld id="{A4A3E61B-3AB3-490F-90D4-269C8A444AE7}" type="datetimeFigureOut">
              <a:rPr lang="en-US" smtClean="0"/>
              <a:pPr/>
              <a:t>2/22/2010</a:t>
            </a:fld>
            <a:endParaRPr lang="en-US"/>
          </a:p>
        </p:txBody>
      </p:sp>
      <p:sp>
        <p:nvSpPr>
          <p:cNvPr id="5" name="Marcador de Posição do Rodapé 4"/>
          <p:cNvSpPr>
            <a:spLocks noGrp="1"/>
          </p:cNvSpPr>
          <p:nvPr>
            <p:ph type="ftr" sz="quarter" idx="11"/>
          </p:nvPr>
        </p:nvSpPr>
        <p:spPr/>
        <p:txBody>
          <a:bodyPr/>
          <a:lstStyle/>
          <a:p>
            <a:endParaRPr lang="en-US"/>
          </a:p>
        </p:txBody>
      </p:sp>
      <p:sp>
        <p:nvSpPr>
          <p:cNvPr id="6" name="Marcador de Posição do Número do Diapositivo 5"/>
          <p:cNvSpPr>
            <a:spLocks noGrp="1"/>
          </p:cNvSpPr>
          <p:nvPr>
            <p:ph type="sldNum" sz="quarter" idx="12"/>
          </p:nvPr>
        </p:nvSpPr>
        <p:spPr/>
        <p:txBody>
          <a:bodyPr/>
          <a:lstStyle/>
          <a:p>
            <a:fld id="{8745C66F-FC7B-4C52-931F-EAABACA1CBDF}"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a liv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a liv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Marcador de Posição do Títu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pt-PT" smtClean="0"/>
              <a:t>Clique para editar o estilo</a:t>
            </a:r>
            <a:endParaRPr kumimoji="0" lang="en-US"/>
          </a:p>
        </p:txBody>
      </p:sp>
      <p:sp>
        <p:nvSpPr>
          <p:cNvPr id="30" name="Marcador de Posição do Tex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pt-PT" smtClean="0"/>
              <a:t>Clique para editar os estilos</a:t>
            </a:r>
          </a:p>
          <a:p>
            <a:pPr lvl="1" eaLnBrk="1" latinLnBrk="0" hangingPunct="1"/>
            <a:r>
              <a:rPr kumimoji="0" lang="pt-PT" smtClean="0"/>
              <a:t>Segundo nível</a:t>
            </a:r>
          </a:p>
          <a:p>
            <a:pPr lvl="2" eaLnBrk="1" latinLnBrk="0" hangingPunct="1"/>
            <a:r>
              <a:rPr kumimoji="0" lang="pt-PT" smtClean="0"/>
              <a:t>Terceiro nível</a:t>
            </a:r>
          </a:p>
          <a:p>
            <a:pPr lvl="3" eaLnBrk="1" latinLnBrk="0" hangingPunct="1"/>
            <a:r>
              <a:rPr kumimoji="0" lang="pt-PT" smtClean="0"/>
              <a:t>Quarto nível</a:t>
            </a:r>
          </a:p>
          <a:p>
            <a:pPr lvl="4" eaLnBrk="1" latinLnBrk="0" hangingPunct="1"/>
            <a:r>
              <a:rPr kumimoji="0" lang="pt-PT" smtClean="0"/>
              <a:t>Quinto nível</a:t>
            </a:r>
            <a:endParaRPr kumimoji="0" lang="en-US"/>
          </a:p>
        </p:txBody>
      </p:sp>
      <p:sp>
        <p:nvSpPr>
          <p:cNvPr id="10" name="Marcador de Posição da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4A3E61B-3AB3-490F-90D4-269C8A444AE7}" type="datetimeFigureOut">
              <a:rPr lang="en-US" smtClean="0"/>
              <a:pPr/>
              <a:t>2/22/2010</a:t>
            </a:fld>
            <a:endParaRPr lang="en-US"/>
          </a:p>
        </p:txBody>
      </p:sp>
      <p:sp>
        <p:nvSpPr>
          <p:cNvPr id="22" name="Marcador de Posição do Rodapé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Marcador de Posição do Número do Diapositivo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745C66F-FC7B-4C52-931F-EAABACA1CBDF}" type="slidenum">
              <a:rPr lang="en-US" smtClean="0"/>
              <a:pPr/>
              <a:t>‹nº›</a:t>
            </a:fld>
            <a:endParaRPr lang="en-US"/>
          </a:p>
        </p:txBody>
      </p:sp>
      <p:grpSp>
        <p:nvGrpSpPr>
          <p:cNvPr id="2" name="Grupo 1"/>
          <p:cNvGrpSpPr/>
          <p:nvPr/>
        </p:nvGrpSpPr>
        <p:grpSpPr>
          <a:xfrm>
            <a:off x="-19017" y="202408"/>
            <a:ext cx="9180548" cy="649224"/>
            <a:chOff x="-19045" y="216550"/>
            <a:chExt cx="9180548" cy="649224"/>
          </a:xfrm>
        </p:grpSpPr>
        <p:sp>
          <p:nvSpPr>
            <p:cNvPr id="12" name="Forma liv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a liv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cid:image001.jpg@01C85D06.DB11E87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cid:image001.jpg@01C85D06.DB11E870" TargetMode="External"/><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cid:image001.jpg@01C85D06.DB11E870"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cid:image001.jpg@01C85D06.DB11E870"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cid:image001.jpg@01C85D06.DB11E870"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cid:image001.jpg@01C85D06.DB11E870"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cid:image001.jpg@01C85D06.DB11E870" TargetMode="Externa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cid:image001.jpg@01C85D06.DB11E870"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cid:image001.jpg@01C85D06.DB11E870"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cid:image001.jpg@01C85D06.DB11E870"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cid:image001.jpg@01C85D06.DB11E870"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cid:image001.jpg@01C85D06.DB11E870"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cid:image001.jpg@01C85D06.DB11E870"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2"/>
          <p:cNvSpPr txBox="1">
            <a:spLocks noChangeArrowheads="1"/>
          </p:cNvSpPr>
          <p:nvPr/>
        </p:nvSpPr>
        <p:spPr bwMode="auto">
          <a:xfrm>
            <a:off x="200027" y="1916114"/>
            <a:ext cx="8761413" cy="3265487"/>
          </a:xfrm>
          <a:prstGeom prst="rect">
            <a:avLst/>
          </a:prstGeom>
          <a:noFill/>
          <a:ln w="9525">
            <a:noFill/>
            <a:miter lim="800000"/>
            <a:headEnd/>
            <a:tailEnd/>
          </a:ln>
          <a:effectLst/>
        </p:spPr>
        <p:txBody>
          <a:bodyPr>
            <a:spAutoFit/>
          </a:bodyPr>
          <a:lstStyle/>
          <a:p>
            <a:pPr algn="ctr"/>
            <a:r>
              <a:rPr lang="pt-PT" sz="3600" dirty="0">
                <a:solidFill>
                  <a:schemeClr val="accent1"/>
                </a:solidFill>
              </a:rPr>
              <a:t>Sessão de Debate</a:t>
            </a:r>
          </a:p>
          <a:p>
            <a:pPr algn="ctr"/>
            <a:endParaRPr lang="pt-PT" sz="3600" dirty="0">
              <a:solidFill>
                <a:schemeClr val="accent1"/>
              </a:solidFill>
            </a:endParaRPr>
          </a:p>
          <a:p>
            <a:pPr algn="ctr"/>
            <a:r>
              <a:rPr lang="pt-PT" sz="3600" dirty="0">
                <a:solidFill>
                  <a:schemeClr val="accent1"/>
                </a:solidFill>
              </a:rPr>
              <a:t>“Os Jovens e o Álcool”</a:t>
            </a:r>
          </a:p>
          <a:p>
            <a:pPr algn="ctr"/>
            <a:endParaRPr lang="pt-PT" sz="3600" dirty="0">
              <a:solidFill>
                <a:schemeClr val="accent1"/>
              </a:solidFill>
            </a:endParaRPr>
          </a:p>
          <a:p>
            <a:pPr algn="ctr"/>
            <a:endParaRPr lang="pt-PT" sz="3600" dirty="0">
              <a:solidFill>
                <a:schemeClr val="accent1"/>
              </a:solidFill>
            </a:endParaRPr>
          </a:p>
          <a:p>
            <a:pPr algn="ctr"/>
            <a:r>
              <a:rPr lang="pt-PT" dirty="0">
                <a:solidFill>
                  <a:schemeClr val="accent1"/>
                </a:solidFill>
              </a:rPr>
              <a:t>Proposta de Alinhamento</a:t>
            </a:r>
            <a:endParaRPr lang="pt-PT" dirty="0">
              <a:solidFill>
                <a:srgbClr val="FF3300"/>
              </a:solidFill>
            </a:endParaRPr>
          </a:p>
        </p:txBody>
      </p:sp>
      <p:pic>
        <p:nvPicPr>
          <p:cNvPr id="8" name="Picture 10" descr="cid:image001.jpg@01C85D06.DB11E870"/>
          <p:cNvPicPr>
            <a:picLocks noChangeAspect="1" noChangeArrowheads="1"/>
          </p:cNvPicPr>
          <p:nvPr/>
        </p:nvPicPr>
        <p:blipFill>
          <a:blip r:embed="rId3" r:link="rId4" cstate="print"/>
          <a:srcRect/>
          <a:stretch>
            <a:fillRect/>
          </a:stretch>
        </p:blipFill>
        <p:spPr bwMode="auto">
          <a:xfrm>
            <a:off x="2" y="5943600"/>
            <a:ext cx="1993900" cy="914400"/>
          </a:xfrm>
          <a:prstGeom prst="rect">
            <a:avLst/>
          </a:prstGeom>
          <a:noFill/>
          <a:ln w="9525">
            <a:noFill/>
            <a:miter lim="800000"/>
            <a:headEnd/>
            <a:tailEnd/>
          </a:ln>
        </p:spPr>
      </p:pic>
      <p:sp>
        <p:nvSpPr>
          <p:cNvPr id="9" name="Text Box 19"/>
          <p:cNvSpPr txBox="1">
            <a:spLocks noChangeArrowheads="1"/>
          </p:cNvSpPr>
          <p:nvPr/>
        </p:nvSpPr>
        <p:spPr bwMode="auto">
          <a:xfrm>
            <a:off x="7308850" y="5699125"/>
            <a:ext cx="1835150" cy="1158875"/>
          </a:xfrm>
          <a:prstGeom prst="rect">
            <a:avLst/>
          </a:prstGeom>
          <a:noFill/>
          <a:ln w="9525">
            <a:noFill/>
            <a:miter lim="800000"/>
            <a:headEnd/>
            <a:tailEnd/>
          </a:ln>
          <a:effectLst/>
        </p:spPr>
        <p:txBody>
          <a:bodyPr>
            <a:spAutoFit/>
          </a:bodyPr>
          <a:lstStyle/>
          <a:p>
            <a:pPr>
              <a:spcBef>
                <a:spcPct val="50000"/>
              </a:spcBef>
            </a:pPr>
            <a:endParaRPr lang="pt-PT" sz="2000" b="1" dirty="0"/>
          </a:p>
          <a:p>
            <a:pPr>
              <a:spcBef>
                <a:spcPct val="50000"/>
              </a:spcBef>
            </a:pPr>
            <a:r>
              <a:rPr lang="pt-PT" sz="2000" b="1" dirty="0"/>
              <a:t>Fevereiro 2010</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050"/>
          <p:cNvSpPr txBox="1">
            <a:spLocks noChangeArrowheads="1"/>
          </p:cNvSpPr>
          <p:nvPr/>
        </p:nvSpPr>
        <p:spPr bwMode="auto">
          <a:xfrm>
            <a:off x="457200" y="3581400"/>
            <a:ext cx="8229600" cy="2157514"/>
          </a:xfrm>
          <a:prstGeom prst="rect">
            <a:avLst/>
          </a:prstGeom>
          <a:noFill/>
          <a:ln w="9525">
            <a:noFill/>
            <a:miter lim="800000"/>
            <a:headEnd/>
            <a:tailEnd/>
          </a:ln>
          <a:effectLst/>
        </p:spPr>
        <p:txBody>
          <a:bodyPr>
            <a:spAutoFit/>
          </a:bodyPr>
          <a:lstStyle/>
          <a:p>
            <a:pPr marL="457200" indent="-457200" algn="l">
              <a:lnSpc>
                <a:spcPct val="130000"/>
              </a:lnSpc>
            </a:pPr>
            <a:r>
              <a:rPr lang="pt-PT" sz="1600" b="1" dirty="0">
                <a:solidFill>
                  <a:srgbClr val="333399"/>
                </a:solidFill>
                <a:latin typeface="Arial" charset="0"/>
              </a:rPr>
              <a:t> </a:t>
            </a:r>
            <a:r>
              <a:rPr lang="pt-PT" sz="1600" b="1" dirty="0">
                <a:cs typeface="Times New Roman" pitchFamily="18" charset="0"/>
              </a:rPr>
              <a:t>1.</a:t>
            </a:r>
            <a:r>
              <a:rPr lang="pt-PT" sz="1600" dirty="0">
                <a:cs typeface="Times New Roman" pitchFamily="18" charset="0"/>
              </a:rPr>
              <a:t> Enquadramento</a:t>
            </a:r>
          </a:p>
          <a:p>
            <a:pPr marL="457200" indent="-457200" algn="l">
              <a:lnSpc>
                <a:spcPct val="130000"/>
              </a:lnSpc>
            </a:pPr>
            <a:r>
              <a:rPr lang="pt-PT" sz="1600" dirty="0">
                <a:cs typeface="Times New Roman" pitchFamily="18" charset="0"/>
              </a:rPr>
              <a:t> </a:t>
            </a:r>
            <a:r>
              <a:rPr lang="pt-PT" sz="1600" b="1" dirty="0">
                <a:cs typeface="Times New Roman" pitchFamily="18" charset="0"/>
              </a:rPr>
              <a:t>2.</a:t>
            </a:r>
            <a:r>
              <a:rPr lang="pt-PT" sz="1600" dirty="0">
                <a:cs typeface="Times New Roman" pitchFamily="18" charset="0"/>
              </a:rPr>
              <a:t> Objectivos</a:t>
            </a:r>
          </a:p>
          <a:p>
            <a:pPr marL="457200" indent="-457200" algn="l">
              <a:lnSpc>
                <a:spcPct val="130000"/>
              </a:lnSpc>
            </a:pPr>
            <a:r>
              <a:rPr lang="pt-PT" sz="1600" dirty="0">
                <a:cs typeface="Times New Roman" pitchFamily="18" charset="0"/>
              </a:rPr>
              <a:t> </a:t>
            </a:r>
            <a:r>
              <a:rPr lang="pt-PT" sz="1600" b="1" dirty="0">
                <a:cs typeface="Times New Roman" pitchFamily="18" charset="0"/>
              </a:rPr>
              <a:t>3.</a:t>
            </a:r>
            <a:r>
              <a:rPr lang="pt-PT" sz="1600" dirty="0">
                <a:cs typeface="Times New Roman" pitchFamily="18" charset="0"/>
              </a:rPr>
              <a:t> Público-Alvo  </a:t>
            </a:r>
          </a:p>
          <a:p>
            <a:pPr marL="457200" indent="-457200" algn="l">
              <a:lnSpc>
                <a:spcPct val="130000"/>
              </a:lnSpc>
            </a:pPr>
            <a:r>
              <a:rPr lang="pt-PT" sz="1600" b="1" dirty="0">
                <a:cs typeface="Times New Roman" pitchFamily="18" charset="0"/>
              </a:rPr>
              <a:t> 4.</a:t>
            </a:r>
            <a:r>
              <a:rPr lang="pt-PT" sz="1600" dirty="0">
                <a:cs typeface="Times New Roman" pitchFamily="18" charset="0"/>
              </a:rPr>
              <a:t> Apresentação</a:t>
            </a:r>
          </a:p>
          <a:p>
            <a:pPr marL="457200" indent="-457200" algn="l">
              <a:lnSpc>
                <a:spcPct val="130000"/>
              </a:lnSpc>
            </a:pPr>
            <a:r>
              <a:rPr lang="pt-PT" sz="1600" dirty="0">
                <a:cs typeface="Times New Roman" pitchFamily="18" charset="0"/>
              </a:rPr>
              <a:t>	</a:t>
            </a:r>
            <a:r>
              <a:rPr lang="pt-PT" sz="1600" b="1" dirty="0">
                <a:cs typeface="Times New Roman" pitchFamily="18" charset="0"/>
              </a:rPr>
              <a:t>4.1</a:t>
            </a:r>
            <a:r>
              <a:rPr lang="pt-PT" sz="1600" dirty="0">
                <a:cs typeface="Times New Roman" pitchFamily="18" charset="0"/>
              </a:rPr>
              <a:t> – Debate</a:t>
            </a:r>
          </a:p>
          <a:p>
            <a:pPr marL="457200" indent="-457200" algn="l">
              <a:lnSpc>
                <a:spcPct val="130000"/>
              </a:lnSpc>
            </a:pPr>
            <a:r>
              <a:rPr lang="pt-PT" sz="1400" dirty="0">
                <a:cs typeface="Times New Roman" pitchFamily="18" charset="0"/>
              </a:rPr>
              <a:t>	</a:t>
            </a:r>
            <a:r>
              <a:rPr lang="pt-PT" sz="1400" b="1" dirty="0">
                <a:cs typeface="Times New Roman" pitchFamily="18" charset="0"/>
              </a:rPr>
              <a:t>	</a:t>
            </a:r>
            <a:endParaRPr lang="pt-PT" sz="1200" b="1" dirty="0">
              <a:solidFill>
                <a:srgbClr val="333399"/>
              </a:solidFill>
              <a:latin typeface="Arial" charset="0"/>
              <a:cs typeface="Times New Roman" pitchFamily="18" charset="0"/>
            </a:endParaRPr>
          </a:p>
          <a:p>
            <a:pPr marL="457200" indent="-457200" algn="l"/>
            <a:r>
              <a:rPr lang="pt-PT" sz="1200" b="1" dirty="0">
                <a:solidFill>
                  <a:srgbClr val="333399"/>
                </a:solidFill>
                <a:latin typeface="Arial" charset="0"/>
                <a:cs typeface="Times New Roman" pitchFamily="18" charset="0"/>
              </a:rPr>
              <a:t>					</a:t>
            </a:r>
          </a:p>
        </p:txBody>
      </p:sp>
      <p:pic>
        <p:nvPicPr>
          <p:cNvPr id="3" name="Picture 2062" descr="cid:image001.jpg@01C85D06.DB11E870"/>
          <p:cNvPicPr>
            <a:picLocks noChangeAspect="1" noChangeArrowheads="1"/>
          </p:cNvPicPr>
          <p:nvPr/>
        </p:nvPicPr>
        <p:blipFill>
          <a:blip r:embed="rId2" r:link="rId3" cstate="print"/>
          <a:srcRect/>
          <a:stretch>
            <a:fillRect/>
          </a:stretch>
        </p:blipFill>
        <p:spPr bwMode="auto">
          <a:xfrm>
            <a:off x="7150100" y="5943600"/>
            <a:ext cx="1993900" cy="914400"/>
          </a:xfrm>
          <a:prstGeom prst="rect">
            <a:avLst/>
          </a:prstGeom>
          <a:noFill/>
          <a:ln w="9525">
            <a:noFill/>
            <a:miter lim="800000"/>
            <a:headEnd/>
            <a:tailEnd/>
          </a:ln>
        </p:spPr>
      </p:pic>
      <p:pic>
        <p:nvPicPr>
          <p:cNvPr id="11265" name="Picture 1"/>
          <p:cNvPicPr>
            <a:picLocks noChangeAspect="1" noChangeArrowheads="1"/>
          </p:cNvPicPr>
          <p:nvPr/>
        </p:nvPicPr>
        <p:blipFill>
          <a:blip r:embed="rId4" cstate="print"/>
          <a:srcRect/>
          <a:stretch>
            <a:fillRect/>
          </a:stretch>
        </p:blipFill>
        <p:spPr bwMode="auto">
          <a:xfrm>
            <a:off x="5257800" y="3276600"/>
            <a:ext cx="2971800" cy="1250430"/>
          </a:xfrm>
          <a:prstGeom prst="rect">
            <a:avLst/>
          </a:prstGeom>
          <a:noFill/>
          <a:ln w="9525">
            <a:noFill/>
            <a:miter lim="800000"/>
            <a:headEnd/>
            <a:tailEnd/>
          </a:ln>
          <a:effectLst/>
        </p:spPr>
      </p:pic>
      <p:pic>
        <p:nvPicPr>
          <p:cNvPr id="5" name="Picture 2" descr="C:\Users\ssousa\Desktop\100%COOL\100COOL_brigada_dia.jpg"/>
          <p:cNvPicPr>
            <a:picLocks noChangeAspect="1" noChangeArrowheads="1"/>
          </p:cNvPicPr>
          <p:nvPr/>
        </p:nvPicPr>
        <p:blipFill>
          <a:blip r:embed="rId5" cstate="print"/>
          <a:srcRect l="15652" t="11556" r="66875" b="45778"/>
          <a:stretch>
            <a:fillRect/>
          </a:stretch>
        </p:blipFill>
        <p:spPr bwMode="auto">
          <a:xfrm>
            <a:off x="6172200" y="990600"/>
            <a:ext cx="1600200"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560388" y="1341441"/>
            <a:ext cx="2627642" cy="461665"/>
          </a:xfrm>
          <a:prstGeom prst="rect">
            <a:avLst/>
          </a:prstGeom>
          <a:noFill/>
          <a:ln w="9525">
            <a:noFill/>
            <a:miter lim="800000"/>
            <a:headEnd/>
            <a:tailEnd/>
          </a:ln>
          <a:effectLst/>
        </p:spPr>
        <p:txBody>
          <a:bodyPr wrap="none">
            <a:spAutoFit/>
          </a:bodyPr>
          <a:lstStyle/>
          <a:p>
            <a:pPr algn="l"/>
            <a:r>
              <a:rPr lang="pt-PT" sz="2400" dirty="0">
                <a:solidFill>
                  <a:schemeClr val="accent1"/>
                </a:solidFill>
              </a:rPr>
              <a:t>1.Enquadramento</a:t>
            </a:r>
          </a:p>
        </p:txBody>
      </p:sp>
      <p:sp>
        <p:nvSpPr>
          <p:cNvPr id="5" name="Text Box 3"/>
          <p:cNvSpPr txBox="1">
            <a:spLocks noChangeArrowheads="1"/>
          </p:cNvSpPr>
          <p:nvPr/>
        </p:nvSpPr>
        <p:spPr bwMode="auto">
          <a:xfrm>
            <a:off x="0" y="2133600"/>
            <a:ext cx="8929687" cy="3754874"/>
          </a:xfrm>
          <a:prstGeom prst="rect">
            <a:avLst/>
          </a:prstGeom>
          <a:noFill/>
          <a:ln w="9525">
            <a:noFill/>
            <a:miter lim="800000"/>
            <a:headEnd/>
            <a:tailEnd/>
          </a:ln>
          <a:effectLst/>
        </p:spPr>
        <p:txBody>
          <a:bodyPr>
            <a:spAutoFit/>
          </a:bodyPr>
          <a:lstStyle/>
          <a:p>
            <a:pPr algn="just">
              <a:spcBef>
                <a:spcPct val="50000"/>
              </a:spcBef>
            </a:pPr>
            <a:r>
              <a:rPr lang="pt-PT" sz="1400" dirty="0"/>
              <a:t>A ANEBE – Associação Nacional de Empresas de Bebidas Espirituosas considera que importa analisar as tendências de consumo de bebidas alcoólicas entre os jovens com vista a uma adequação das estratégias de redução de riscos associados ao consumo excessivo de álcool.</a:t>
            </a:r>
          </a:p>
          <a:p>
            <a:pPr algn="just">
              <a:spcBef>
                <a:spcPct val="50000"/>
              </a:spcBef>
            </a:pPr>
            <a:endParaRPr lang="pt-PT" sz="1400" dirty="0"/>
          </a:p>
          <a:p>
            <a:pPr algn="just">
              <a:spcBef>
                <a:spcPct val="50000"/>
              </a:spcBef>
            </a:pPr>
            <a:r>
              <a:rPr lang="pt-PT" sz="1400" dirty="0"/>
              <a:t>Neste sentido, em 2010, ano que a ANEBE lançará a </a:t>
            </a:r>
            <a:r>
              <a:rPr lang="pt-PT" sz="1400" b="1" dirty="0"/>
              <a:t>8.ª fase da “Campanha do Condutor Designado 100% </a:t>
            </a:r>
            <a:r>
              <a:rPr lang="pt-PT" sz="1400" b="1" dirty="0" err="1"/>
              <a:t>Cool</a:t>
            </a:r>
            <a:r>
              <a:rPr lang="pt-PT" sz="1400" b="1" dirty="0"/>
              <a:t>”</a:t>
            </a:r>
            <a:r>
              <a:rPr lang="pt-PT" sz="1400" dirty="0"/>
              <a:t>, propõem-se a reedição do Debate “Os Jovens e o Álcool” que decorreu na Assembleia da República em 2007, com o intuito de interpretar os dados existentes referentes ao consumo de bebidas alcoólicas entre os jovens e a relação deste consumo com a sinistralidade rodoviária, tendo em mente a reformulação de estratégias de redução de riscos, tornando-as mais adequadas à realidade e com resultados efectivos.</a:t>
            </a:r>
          </a:p>
          <a:p>
            <a:pPr algn="just">
              <a:spcBef>
                <a:spcPct val="50000"/>
              </a:spcBef>
            </a:pPr>
            <a:endParaRPr lang="pt-PT" sz="1400" dirty="0"/>
          </a:p>
          <a:p>
            <a:pPr algn="just">
              <a:spcBef>
                <a:spcPct val="50000"/>
              </a:spcBef>
            </a:pPr>
            <a:r>
              <a:rPr lang="pt-PT" sz="1400" dirty="0"/>
              <a:t>Com efeito, com a organização da 2.ª Edição deste Debate, pretende-se apresentar os principais resultados dos estudos e indicadores de evolução mais recentes em matéria de álcool, para que se possa extrair deles as conclusões possíveis quanto à dimensão dos Problemas Ligados ao Álcool no nosso país e definir as intervenções prioritárias estabelecendo comparação com dados, nomeadamente, europeus.</a:t>
            </a:r>
          </a:p>
          <a:p>
            <a:pPr algn="l"/>
            <a:endParaRPr lang="pt-PT" sz="1400" dirty="0"/>
          </a:p>
        </p:txBody>
      </p:sp>
      <p:pic>
        <p:nvPicPr>
          <p:cNvPr id="6" name="Picture 2062" descr="cid:image001.jpg@01C85D06.DB11E870"/>
          <p:cNvPicPr>
            <a:picLocks noChangeAspect="1" noChangeArrowheads="1"/>
          </p:cNvPicPr>
          <p:nvPr/>
        </p:nvPicPr>
        <p:blipFill>
          <a:blip r:embed="rId2" r:link="rId3" cstate="print"/>
          <a:srcRect/>
          <a:stretch>
            <a:fillRect/>
          </a:stretch>
        </p:blipFill>
        <p:spPr bwMode="auto">
          <a:xfrm>
            <a:off x="7150100" y="5943600"/>
            <a:ext cx="1993900" cy="91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062" descr="cid:image001.jpg@01C85D06.DB11E870"/>
          <p:cNvPicPr>
            <a:picLocks noChangeAspect="1" noChangeArrowheads="1"/>
          </p:cNvPicPr>
          <p:nvPr/>
        </p:nvPicPr>
        <p:blipFill>
          <a:blip r:embed="rId2" r:link="rId3" cstate="print"/>
          <a:srcRect/>
          <a:stretch>
            <a:fillRect/>
          </a:stretch>
        </p:blipFill>
        <p:spPr bwMode="auto">
          <a:xfrm>
            <a:off x="7150100" y="5943600"/>
            <a:ext cx="1993900" cy="914400"/>
          </a:xfrm>
          <a:prstGeom prst="rect">
            <a:avLst/>
          </a:prstGeom>
          <a:noFill/>
          <a:ln w="9525">
            <a:noFill/>
            <a:miter lim="800000"/>
            <a:headEnd/>
            <a:tailEnd/>
          </a:ln>
        </p:spPr>
      </p:pic>
      <p:sp>
        <p:nvSpPr>
          <p:cNvPr id="3" name="Text Box 2"/>
          <p:cNvSpPr txBox="1">
            <a:spLocks noChangeArrowheads="1"/>
          </p:cNvSpPr>
          <p:nvPr/>
        </p:nvSpPr>
        <p:spPr bwMode="auto">
          <a:xfrm>
            <a:off x="560388" y="1341441"/>
            <a:ext cx="2627642" cy="461665"/>
          </a:xfrm>
          <a:prstGeom prst="rect">
            <a:avLst/>
          </a:prstGeom>
          <a:noFill/>
          <a:ln w="9525">
            <a:noFill/>
            <a:miter lim="800000"/>
            <a:headEnd/>
            <a:tailEnd/>
          </a:ln>
          <a:effectLst/>
        </p:spPr>
        <p:txBody>
          <a:bodyPr wrap="none">
            <a:spAutoFit/>
          </a:bodyPr>
          <a:lstStyle/>
          <a:p>
            <a:pPr algn="l"/>
            <a:r>
              <a:rPr lang="pt-PT" sz="2400" dirty="0">
                <a:solidFill>
                  <a:schemeClr val="accent1"/>
                </a:solidFill>
              </a:rPr>
              <a:t>1.Enquadramento</a:t>
            </a:r>
          </a:p>
        </p:txBody>
      </p:sp>
      <p:sp>
        <p:nvSpPr>
          <p:cNvPr id="4" name="Text Box 3"/>
          <p:cNvSpPr txBox="1">
            <a:spLocks noChangeArrowheads="1"/>
          </p:cNvSpPr>
          <p:nvPr/>
        </p:nvSpPr>
        <p:spPr bwMode="auto">
          <a:xfrm>
            <a:off x="0" y="2133600"/>
            <a:ext cx="8929687" cy="2462213"/>
          </a:xfrm>
          <a:prstGeom prst="rect">
            <a:avLst/>
          </a:prstGeom>
          <a:noFill/>
          <a:ln w="9525">
            <a:noFill/>
            <a:miter lim="800000"/>
            <a:headEnd/>
            <a:tailEnd/>
          </a:ln>
          <a:effectLst/>
        </p:spPr>
        <p:txBody>
          <a:bodyPr>
            <a:spAutoFit/>
          </a:bodyPr>
          <a:lstStyle/>
          <a:p>
            <a:pPr algn="just">
              <a:spcBef>
                <a:spcPct val="50000"/>
              </a:spcBef>
            </a:pPr>
            <a:r>
              <a:rPr lang="pt-PT" sz="1400" dirty="0"/>
              <a:t>Propõe-se que a reedição desta iniciativa, subordinada ao tema </a:t>
            </a:r>
            <a:r>
              <a:rPr lang="pt-PT" sz="1400" b="1" dirty="0"/>
              <a:t>“Os</a:t>
            </a:r>
            <a:r>
              <a:rPr lang="pt-PT" sz="1400" dirty="0"/>
              <a:t> </a:t>
            </a:r>
            <a:r>
              <a:rPr lang="pt-PT" sz="1400" b="1" i="1" dirty="0"/>
              <a:t>Jovens e o Álcool”</a:t>
            </a:r>
            <a:r>
              <a:rPr lang="pt-PT" sz="1400" dirty="0"/>
              <a:t>, seja alargada à participação de outros representantes institucionais e sectoriais, como são exemplo o sector cervejeiro e vitivinícola, o que permitirá promover ao mais alto nível institucional o debate sobre um conjunto de questões relevantes para a sociedade portuguesa, no âmbito da prevenção e segurança rodoviária. </a:t>
            </a:r>
          </a:p>
          <a:p>
            <a:pPr algn="just">
              <a:spcBef>
                <a:spcPct val="50000"/>
              </a:spcBef>
            </a:pPr>
            <a:endParaRPr lang="pt-PT" sz="1400" dirty="0"/>
          </a:p>
          <a:p>
            <a:pPr algn="just">
              <a:spcBef>
                <a:spcPct val="50000"/>
              </a:spcBef>
            </a:pPr>
            <a:r>
              <a:rPr lang="pt-PT" sz="1400" dirty="0"/>
              <a:t>Os problemas ligados ao consumo excessivo de álcool são graves e merecem a </a:t>
            </a:r>
            <a:r>
              <a:rPr lang="pt-PT" sz="1400" b="1" dirty="0"/>
              <a:t>mobilização de organizações públicas e privadas</a:t>
            </a:r>
            <a:r>
              <a:rPr lang="pt-PT" sz="1400" dirty="0"/>
              <a:t>, com vista à redução significativa desses problemas. Neste domínio, a ANEBE considera ser fundamental que qualquer política de redução dos danos causados pelo consumo inadequado de bebidas alcoólicas reflicta uma análise equilibrada do papel desempenhado pelo sector das bebidas alcoólicas na sociedade portuguesa.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062" descr="cid:image001.jpg@01C85D06.DB11E870"/>
          <p:cNvPicPr>
            <a:picLocks noChangeAspect="1" noChangeArrowheads="1"/>
          </p:cNvPicPr>
          <p:nvPr/>
        </p:nvPicPr>
        <p:blipFill>
          <a:blip r:embed="rId2" r:link="rId3" cstate="print"/>
          <a:srcRect/>
          <a:stretch>
            <a:fillRect/>
          </a:stretch>
        </p:blipFill>
        <p:spPr bwMode="auto">
          <a:xfrm>
            <a:off x="7150100" y="5943600"/>
            <a:ext cx="1993900" cy="914400"/>
          </a:xfrm>
          <a:prstGeom prst="rect">
            <a:avLst/>
          </a:prstGeom>
          <a:noFill/>
          <a:ln w="9525">
            <a:noFill/>
            <a:miter lim="800000"/>
            <a:headEnd/>
            <a:tailEnd/>
          </a:ln>
        </p:spPr>
      </p:pic>
      <p:sp>
        <p:nvSpPr>
          <p:cNvPr id="3" name="Text Box 3"/>
          <p:cNvSpPr txBox="1">
            <a:spLocks noChangeArrowheads="1"/>
          </p:cNvSpPr>
          <p:nvPr/>
        </p:nvSpPr>
        <p:spPr bwMode="auto">
          <a:xfrm>
            <a:off x="560389" y="1387478"/>
            <a:ext cx="2813591" cy="461665"/>
          </a:xfrm>
          <a:prstGeom prst="rect">
            <a:avLst/>
          </a:prstGeom>
          <a:noFill/>
          <a:ln w="9525">
            <a:noFill/>
            <a:miter lim="800000"/>
            <a:headEnd/>
            <a:tailEnd/>
          </a:ln>
          <a:effectLst/>
        </p:spPr>
        <p:txBody>
          <a:bodyPr wrap="none">
            <a:spAutoFit/>
          </a:bodyPr>
          <a:lstStyle/>
          <a:p>
            <a:pPr algn="l"/>
            <a:r>
              <a:rPr lang="pt-PT" sz="2400" dirty="0">
                <a:solidFill>
                  <a:schemeClr val="accent1"/>
                </a:solidFill>
              </a:rPr>
              <a:t>1. Enquadramento </a:t>
            </a:r>
          </a:p>
        </p:txBody>
      </p:sp>
      <p:sp>
        <p:nvSpPr>
          <p:cNvPr id="4" name="Text Box 7"/>
          <p:cNvSpPr txBox="1">
            <a:spLocks noChangeArrowheads="1"/>
          </p:cNvSpPr>
          <p:nvPr/>
        </p:nvSpPr>
        <p:spPr bwMode="auto">
          <a:xfrm>
            <a:off x="228600" y="2057400"/>
            <a:ext cx="8534400" cy="3754874"/>
          </a:xfrm>
          <a:prstGeom prst="rect">
            <a:avLst/>
          </a:prstGeom>
          <a:noFill/>
          <a:ln w="9525">
            <a:noFill/>
            <a:miter lim="800000"/>
            <a:headEnd/>
            <a:tailEnd/>
          </a:ln>
          <a:effectLst/>
        </p:spPr>
        <p:txBody>
          <a:bodyPr>
            <a:spAutoFit/>
          </a:bodyPr>
          <a:lstStyle/>
          <a:p>
            <a:pPr algn="l"/>
            <a:r>
              <a:rPr lang="pt-PT" sz="1400" b="1" dirty="0"/>
              <a:t>Temas dos painéis do Debate realizado em 2007 - </a:t>
            </a:r>
            <a:r>
              <a:rPr lang="pt-PT" sz="1400" i="1" dirty="0"/>
              <a:t>“Jovens e Álcool – Tipologia de Consumo, Relação com a Sinistralidade Rodoviária e Sensibilização para Comportamentos Responsáveis” (2007)</a:t>
            </a:r>
            <a:r>
              <a:rPr lang="pt-PT" sz="1400" b="1" dirty="0"/>
              <a:t>:</a:t>
            </a:r>
          </a:p>
          <a:p>
            <a:pPr algn="l"/>
            <a:endParaRPr lang="pt-PT" sz="1400" b="1" dirty="0"/>
          </a:p>
          <a:p>
            <a:pPr lvl="1" algn="l">
              <a:buClr>
                <a:srgbClr val="FF9933"/>
              </a:buClr>
              <a:buFontTx/>
              <a:buChar char="•"/>
            </a:pPr>
            <a:r>
              <a:rPr lang="pt-PT" sz="1400" dirty="0"/>
              <a:t> “Jovens e Álcool - Tipologia do Consumo de Bebidas Alcoólicas em Portugal” </a:t>
            </a:r>
          </a:p>
          <a:p>
            <a:pPr lvl="1" algn="l">
              <a:buClr>
                <a:srgbClr val="FF9933"/>
              </a:buClr>
              <a:buFontTx/>
              <a:buChar char="•"/>
            </a:pPr>
            <a:r>
              <a:rPr lang="pt-PT" sz="1400" dirty="0"/>
              <a:t> “Consumo de Bebidas Alcoólicas e Sinistralidade Rodoviária - Dados disponíveis” </a:t>
            </a:r>
          </a:p>
          <a:p>
            <a:pPr lvl="1" algn="l">
              <a:buClr>
                <a:srgbClr val="FF9933"/>
              </a:buClr>
              <a:buFontTx/>
              <a:buChar char="•"/>
            </a:pPr>
            <a:r>
              <a:rPr lang="pt-PT" sz="1400" dirty="0"/>
              <a:t> “Auto-Regulação do Sector das Bebidas Espirituosas e Campanhas de Sensibilização a nível europeu” </a:t>
            </a:r>
          </a:p>
          <a:p>
            <a:pPr lvl="1" algn="l">
              <a:buClr>
                <a:srgbClr val="FF9933"/>
              </a:buClr>
              <a:buFontTx/>
              <a:buChar char="•"/>
            </a:pPr>
            <a:r>
              <a:rPr lang="pt-PT" sz="1400" dirty="0"/>
              <a:t> “Campanha Condutor Designado 100% </a:t>
            </a:r>
            <a:r>
              <a:rPr lang="pt-PT" sz="1400" dirty="0" err="1"/>
              <a:t>Cool</a:t>
            </a:r>
            <a:r>
              <a:rPr lang="pt-PT" sz="1400" dirty="0"/>
              <a:t> - Evolução dos Resultados de eficácia da Campanha”</a:t>
            </a:r>
          </a:p>
          <a:p>
            <a:pPr algn="l">
              <a:buClr>
                <a:srgbClr val="FF9933"/>
              </a:buClr>
            </a:pPr>
            <a:endParaRPr lang="pt-PT" sz="1400" dirty="0"/>
          </a:p>
          <a:p>
            <a:pPr algn="l"/>
            <a:r>
              <a:rPr lang="pt-PT" sz="1400" b="1" dirty="0"/>
              <a:t>Presenças no painel:</a:t>
            </a:r>
          </a:p>
          <a:p>
            <a:pPr algn="l"/>
            <a:endParaRPr lang="pt-PT" sz="1400" b="1" dirty="0"/>
          </a:p>
          <a:p>
            <a:pPr lvl="1" algn="l">
              <a:buClr>
                <a:srgbClr val="FF9933"/>
              </a:buClr>
              <a:buFontTx/>
              <a:buChar char="•"/>
            </a:pPr>
            <a:r>
              <a:rPr lang="pt-PT" sz="1400" dirty="0"/>
              <a:t> </a:t>
            </a:r>
            <a:r>
              <a:rPr lang="pt-PT" sz="1400" dirty="0" smtClean="0"/>
              <a:t>Dra. Cláudia Portugal (Presidente </a:t>
            </a:r>
            <a:r>
              <a:rPr lang="pt-PT" sz="1400" dirty="0"/>
              <a:t>da ANEBE) – Presidente de Mesa</a:t>
            </a:r>
          </a:p>
          <a:p>
            <a:pPr lvl="1" algn="l">
              <a:buClr>
                <a:srgbClr val="FF9933"/>
              </a:buClr>
              <a:buFontTx/>
              <a:buChar char="•"/>
            </a:pPr>
            <a:r>
              <a:rPr lang="pt-PT" sz="1400" dirty="0"/>
              <a:t> Pedro Pinto – Jornalista / Moderador</a:t>
            </a:r>
          </a:p>
          <a:p>
            <a:pPr lvl="1" algn="l">
              <a:buClr>
                <a:srgbClr val="FF9933"/>
              </a:buClr>
              <a:buFontTx/>
              <a:buChar char="•"/>
            </a:pPr>
            <a:r>
              <a:rPr lang="pt-PT" sz="1400" dirty="0"/>
              <a:t> Dr. Nelson Baltazar - Subcomissão Parlamentar de Segurança Rodoviária</a:t>
            </a:r>
          </a:p>
          <a:p>
            <a:pPr lvl="1" algn="l">
              <a:buClr>
                <a:srgbClr val="FF9933"/>
              </a:buClr>
              <a:buFontTx/>
              <a:buChar char="•"/>
            </a:pPr>
            <a:r>
              <a:rPr lang="pt-PT" sz="1400" dirty="0"/>
              <a:t> Prof. Doutor Carlos </a:t>
            </a:r>
            <a:r>
              <a:rPr lang="pt-PT" sz="1400" dirty="0" err="1"/>
              <a:t>Farate</a:t>
            </a:r>
            <a:r>
              <a:rPr lang="pt-PT" sz="1400" dirty="0"/>
              <a:t> – Inst. </a:t>
            </a:r>
            <a:r>
              <a:rPr lang="pt-PT" sz="1400" dirty="0" err="1"/>
              <a:t>Sup</a:t>
            </a:r>
            <a:r>
              <a:rPr lang="pt-PT" sz="1400" dirty="0"/>
              <a:t>. Miguel Torga – Centro de Investigação, Coimbra</a:t>
            </a:r>
          </a:p>
          <a:p>
            <a:pPr lvl="1" algn="l">
              <a:buClr>
                <a:srgbClr val="FF9933"/>
              </a:buClr>
              <a:buFontTx/>
              <a:buChar char="•"/>
            </a:pPr>
            <a:r>
              <a:rPr lang="pt-PT" sz="1400" dirty="0"/>
              <a:t> Dr. Rogério Pinheiro - Direcção Geral de Viação</a:t>
            </a:r>
          </a:p>
          <a:p>
            <a:pPr lvl="1" algn="l">
              <a:buClr>
                <a:srgbClr val="FF9933"/>
              </a:buClr>
              <a:buFontTx/>
              <a:buChar char="•"/>
            </a:pPr>
            <a:r>
              <a:rPr lang="pt-PT" sz="1400" dirty="0"/>
              <a:t> </a:t>
            </a:r>
            <a:r>
              <a:rPr lang="pt-PT" sz="1400" dirty="0" err="1"/>
              <a:t>Helmut</a:t>
            </a:r>
            <a:r>
              <a:rPr lang="pt-PT" sz="1400" dirty="0"/>
              <a:t> Wagner - </a:t>
            </a:r>
            <a:r>
              <a:rPr lang="pt-PT" sz="1400" i="1" dirty="0" err="1"/>
              <a:t>European</a:t>
            </a:r>
            <a:r>
              <a:rPr lang="pt-PT" sz="1400" i="1" dirty="0"/>
              <a:t> </a:t>
            </a:r>
            <a:r>
              <a:rPr lang="pt-PT" sz="1400" i="1" dirty="0" err="1"/>
              <a:t>Forum</a:t>
            </a:r>
            <a:r>
              <a:rPr lang="pt-PT" sz="1400" i="1" dirty="0"/>
              <a:t> for </a:t>
            </a:r>
            <a:r>
              <a:rPr lang="pt-PT" sz="1400" i="1" dirty="0" err="1"/>
              <a:t>Responsible</a:t>
            </a:r>
            <a:r>
              <a:rPr lang="pt-PT" sz="1400" i="1" dirty="0"/>
              <a:t> </a:t>
            </a:r>
            <a:r>
              <a:rPr lang="pt-PT" sz="1400" i="1" dirty="0" err="1"/>
              <a:t>Drinking</a:t>
            </a:r>
            <a:endParaRPr lang="pt-PT" sz="1400" i="1" dirty="0"/>
          </a:p>
          <a:p>
            <a:pPr lvl="1" algn="l">
              <a:buClr>
                <a:srgbClr val="FF9933"/>
              </a:buClr>
              <a:buFontTx/>
              <a:buChar char="•"/>
            </a:pPr>
            <a:r>
              <a:rPr lang="pt-PT" sz="1400" i="1" dirty="0"/>
              <a:t> </a:t>
            </a:r>
            <a:r>
              <a:rPr lang="pt-PT" sz="1400" dirty="0"/>
              <a:t>Dr. Mário Moniz Barreto – Secretário Geral da ANEBE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062" descr="cid:image001.jpg@01C85D06.DB11E870"/>
          <p:cNvPicPr>
            <a:picLocks noChangeAspect="1" noChangeArrowheads="1"/>
          </p:cNvPicPr>
          <p:nvPr/>
        </p:nvPicPr>
        <p:blipFill>
          <a:blip r:embed="rId2" r:link="rId3" cstate="print"/>
          <a:srcRect/>
          <a:stretch>
            <a:fillRect/>
          </a:stretch>
        </p:blipFill>
        <p:spPr bwMode="auto">
          <a:xfrm>
            <a:off x="7150100" y="5943600"/>
            <a:ext cx="1993900" cy="914400"/>
          </a:xfrm>
          <a:prstGeom prst="rect">
            <a:avLst/>
          </a:prstGeom>
          <a:noFill/>
          <a:ln w="9525">
            <a:noFill/>
            <a:miter lim="800000"/>
            <a:headEnd/>
            <a:tailEnd/>
          </a:ln>
        </p:spPr>
      </p:pic>
      <p:sp>
        <p:nvSpPr>
          <p:cNvPr id="3" name="Text Box 3"/>
          <p:cNvSpPr txBox="1">
            <a:spLocks noChangeArrowheads="1"/>
          </p:cNvSpPr>
          <p:nvPr/>
        </p:nvSpPr>
        <p:spPr bwMode="auto">
          <a:xfrm>
            <a:off x="560389" y="1387478"/>
            <a:ext cx="2813591" cy="461665"/>
          </a:xfrm>
          <a:prstGeom prst="rect">
            <a:avLst/>
          </a:prstGeom>
          <a:noFill/>
          <a:ln w="9525">
            <a:noFill/>
            <a:miter lim="800000"/>
            <a:headEnd/>
            <a:tailEnd/>
          </a:ln>
          <a:effectLst/>
        </p:spPr>
        <p:txBody>
          <a:bodyPr wrap="none">
            <a:spAutoFit/>
          </a:bodyPr>
          <a:lstStyle/>
          <a:p>
            <a:pPr algn="l"/>
            <a:r>
              <a:rPr lang="pt-PT" sz="2400" dirty="0">
                <a:solidFill>
                  <a:schemeClr val="accent1"/>
                </a:solidFill>
              </a:rPr>
              <a:t>1. Enquadramento </a:t>
            </a:r>
          </a:p>
        </p:txBody>
      </p:sp>
      <p:sp>
        <p:nvSpPr>
          <p:cNvPr id="4" name="Text Box 7"/>
          <p:cNvSpPr txBox="1">
            <a:spLocks noChangeArrowheads="1"/>
          </p:cNvSpPr>
          <p:nvPr/>
        </p:nvSpPr>
        <p:spPr bwMode="auto">
          <a:xfrm>
            <a:off x="560388" y="1844678"/>
            <a:ext cx="8534400" cy="4401205"/>
          </a:xfrm>
          <a:prstGeom prst="rect">
            <a:avLst/>
          </a:prstGeom>
          <a:noFill/>
          <a:ln w="9525">
            <a:noFill/>
            <a:miter lim="800000"/>
            <a:headEnd/>
            <a:tailEnd/>
          </a:ln>
          <a:effectLst/>
        </p:spPr>
        <p:txBody>
          <a:bodyPr>
            <a:spAutoFit/>
          </a:bodyPr>
          <a:lstStyle/>
          <a:p>
            <a:pPr algn="l"/>
            <a:r>
              <a:rPr lang="pt-PT" sz="1400" b="1" dirty="0"/>
              <a:t>Participantes Parlamentares:</a:t>
            </a:r>
          </a:p>
          <a:p>
            <a:pPr algn="l"/>
            <a:endParaRPr lang="pt-PT" sz="1400" b="1" dirty="0"/>
          </a:p>
          <a:p>
            <a:pPr lvl="1" algn="l">
              <a:buClr>
                <a:srgbClr val="FF9933"/>
              </a:buClr>
              <a:buFontTx/>
              <a:buChar char="•"/>
            </a:pPr>
            <a:r>
              <a:rPr lang="pt-PT" sz="1400" b="1" dirty="0"/>
              <a:t> </a:t>
            </a:r>
            <a:r>
              <a:rPr lang="pt-PT" sz="1400" dirty="0"/>
              <a:t>Dra. Fátima Pimenta - Representação da Comissão de Saúde</a:t>
            </a:r>
          </a:p>
          <a:p>
            <a:pPr lvl="1" algn="l">
              <a:buClr>
                <a:srgbClr val="FF9933"/>
              </a:buClr>
              <a:buFontTx/>
              <a:buChar char="•"/>
            </a:pPr>
            <a:r>
              <a:rPr lang="pt-PT" sz="1400" dirty="0"/>
              <a:t> Dra. Irene Veloso - Subcomissão de Segurança Rodoviária</a:t>
            </a:r>
          </a:p>
          <a:p>
            <a:pPr lvl="1" algn="l">
              <a:buClr>
                <a:srgbClr val="FF9933"/>
              </a:buClr>
              <a:buFontTx/>
              <a:buChar char="•"/>
            </a:pPr>
            <a:r>
              <a:rPr lang="pt-PT" sz="1400" dirty="0"/>
              <a:t> Dr. Jorge </a:t>
            </a:r>
            <a:r>
              <a:rPr lang="pt-PT" sz="1400" dirty="0" err="1"/>
              <a:t>Fão</a:t>
            </a:r>
            <a:r>
              <a:rPr lang="pt-PT" sz="1400" dirty="0"/>
              <a:t> - Subcomissão de Segurança Rodoviária</a:t>
            </a:r>
          </a:p>
          <a:p>
            <a:pPr lvl="1" algn="l">
              <a:buClr>
                <a:srgbClr val="FF9933"/>
              </a:buClr>
              <a:buFontTx/>
              <a:buChar char="•"/>
            </a:pPr>
            <a:r>
              <a:rPr lang="pt-PT" sz="1400" dirty="0"/>
              <a:t> Dr. Fernando Santos Pereira - Subcomissão de Segurança Rodoviária</a:t>
            </a:r>
          </a:p>
          <a:p>
            <a:pPr lvl="1" algn="l">
              <a:buClr>
                <a:srgbClr val="FF9933"/>
              </a:buClr>
              <a:buFontTx/>
              <a:buChar char="•"/>
            </a:pPr>
            <a:r>
              <a:rPr lang="pt-PT" sz="1400" dirty="0"/>
              <a:t> Dr. José Soeiro - Subcomissão de Segurança Rodoviária</a:t>
            </a:r>
            <a:endParaRPr lang="pt-PT" sz="1400" b="1" dirty="0"/>
          </a:p>
          <a:p>
            <a:pPr algn="l">
              <a:buFontTx/>
              <a:buChar char="•"/>
            </a:pPr>
            <a:endParaRPr lang="pt-PT" sz="1400" b="1" dirty="0"/>
          </a:p>
          <a:p>
            <a:pPr algn="l"/>
            <a:r>
              <a:rPr lang="pt-PT" sz="1400" b="1" dirty="0"/>
              <a:t>Presenças institucionais:</a:t>
            </a:r>
          </a:p>
          <a:p>
            <a:pPr algn="l"/>
            <a:endParaRPr lang="pt-PT" sz="1400" b="1" dirty="0"/>
          </a:p>
          <a:p>
            <a:pPr lvl="1" algn="l">
              <a:buClr>
                <a:srgbClr val="FF9933"/>
              </a:buClr>
              <a:buFontTx/>
              <a:buChar char="•"/>
            </a:pPr>
            <a:r>
              <a:rPr lang="pt-PT" sz="1400" dirty="0"/>
              <a:t> Comissário Manuel Rodrigues - Polícia Municipal             </a:t>
            </a:r>
          </a:p>
          <a:p>
            <a:pPr lvl="1" algn="l">
              <a:buClr>
                <a:srgbClr val="FF9933"/>
              </a:buClr>
              <a:buFontTx/>
              <a:buChar char="•"/>
            </a:pPr>
            <a:r>
              <a:rPr lang="pt-PT" sz="1400" dirty="0"/>
              <a:t> Chefe Mário Neves - Polícia Municipal </a:t>
            </a:r>
          </a:p>
          <a:p>
            <a:pPr lvl="1" algn="l">
              <a:buClr>
                <a:srgbClr val="FF9933"/>
              </a:buClr>
              <a:buFontTx/>
              <a:buChar char="•"/>
            </a:pPr>
            <a:r>
              <a:rPr lang="pt-PT" sz="1400" dirty="0"/>
              <a:t> Dra. Paula Borges – DGV</a:t>
            </a:r>
          </a:p>
          <a:p>
            <a:pPr lvl="1" algn="l">
              <a:buClr>
                <a:srgbClr val="FF9933"/>
              </a:buClr>
              <a:buFontTx/>
              <a:buChar char="•"/>
            </a:pPr>
            <a:r>
              <a:rPr lang="pt-PT" sz="1400" dirty="0"/>
              <a:t> Eng.º Vieira da Costa – DG Transportes Terrestres </a:t>
            </a:r>
          </a:p>
          <a:p>
            <a:pPr lvl="1" algn="l">
              <a:buClr>
                <a:srgbClr val="FF9933"/>
              </a:buClr>
              <a:buFontTx/>
              <a:buChar char="•"/>
            </a:pPr>
            <a:r>
              <a:rPr lang="pt-PT" sz="1400" dirty="0"/>
              <a:t> Dr. Rui Susana – IPJ</a:t>
            </a:r>
          </a:p>
          <a:p>
            <a:pPr lvl="1" algn="l">
              <a:buClr>
                <a:srgbClr val="FF9933"/>
              </a:buClr>
              <a:buFontTx/>
              <a:buChar char="•"/>
            </a:pPr>
            <a:r>
              <a:rPr lang="pt-PT" sz="1400" dirty="0"/>
              <a:t> Dr. Jorge Graça - ANIECA </a:t>
            </a:r>
          </a:p>
          <a:p>
            <a:pPr lvl="1" algn="l">
              <a:buClr>
                <a:srgbClr val="FF9933"/>
              </a:buClr>
              <a:buFontTx/>
              <a:buChar char="•"/>
            </a:pPr>
            <a:r>
              <a:rPr lang="pt-PT" sz="1400" dirty="0"/>
              <a:t> Dra. Ana Isabel – ANCIA</a:t>
            </a:r>
          </a:p>
          <a:p>
            <a:pPr lvl="1" algn="l">
              <a:buClr>
                <a:srgbClr val="FF9933"/>
              </a:buClr>
              <a:buFontTx/>
              <a:buChar char="•"/>
            </a:pPr>
            <a:r>
              <a:rPr lang="pt-PT" sz="1400" dirty="0"/>
              <a:t> Dr. Leandro Antunes – </a:t>
            </a:r>
            <a:r>
              <a:rPr lang="pt-PT" sz="1400" dirty="0" err="1"/>
              <a:t>Assoc</a:t>
            </a:r>
            <a:r>
              <a:rPr lang="pt-PT" sz="1400" dirty="0"/>
              <a:t>. </a:t>
            </a:r>
            <a:r>
              <a:rPr lang="pt-PT" sz="1400" dirty="0" err="1"/>
              <a:t>Nac</a:t>
            </a:r>
            <a:r>
              <a:rPr lang="pt-PT" sz="1400" dirty="0"/>
              <a:t>. de </a:t>
            </a:r>
            <a:r>
              <a:rPr lang="pt-PT" sz="1400" dirty="0" err="1"/>
              <a:t>Destileiros</a:t>
            </a:r>
            <a:endParaRPr lang="pt-PT" sz="1400" dirty="0"/>
          </a:p>
          <a:p>
            <a:pPr lvl="1" algn="l">
              <a:buClr>
                <a:srgbClr val="FF9933"/>
              </a:buClr>
              <a:buFontTx/>
              <a:buChar char="•"/>
            </a:pPr>
            <a:r>
              <a:rPr lang="pt-PT" sz="1400" dirty="0"/>
              <a:t> Dr. António Antunes - </a:t>
            </a:r>
            <a:r>
              <a:rPr lang="pt-PT" sz="1400" dirty="0" err="1"/>
              <a:t>Assoc</a:t>
            </a:r>
            <a:r>
              <a:rPr lang="pt-PT" sz="1400" dirty="0"/>
              <a:t>. </a:t>
            </a:r>
            <a:r>
              <a:rPr lang="pt-PT" sz="1400" dirty="0" err="1"/>
              <a:t>Nac</a:t>
            </a:r>
            <a:r>
              <a:rPr lang="pt-PT" sz="1400" dirty="0"/>
              <a:t>. de </a:t>
            </a:r>
            <a:r>
              <a:rPr lang="pt-PT" sz="1400" dirty="0" err="1"/>
              <a:t>Destileiros</a:t>
            </a:r>
            <a:r>
              <a:rPr lang="pt-PT" sz="1400" dirty="0"/>
              <a:t> </a:t>
            </a:r>
          </a:p>
          <a:p>
            <a:pPr lvl="1" algn="l">
              <a:buClr>
                <a:srgbClr val="FF9933"/>
              </a:buClr>
              <a:buFontTx/>
              <a:buChar char="•"/>
            </a:pPr>
            <a:r>
              <a:rPr lang="pt-PT" sz="1400" dirty="0"/>
              <a:t> Dra. Ana Frazão - CAP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062" descr="cid:image001.jpg@01C85D06.DB11E870"/>
          <p:cNvPicPr>
            <a:picLocks noChangeAspect="1" noChangeArrowheads="1"/>
          </p:cNvPicPr>
          <p:nvPr/>
        </p:nvPicPr>
        <p:blipFill>
          <a:blip r:embed="rId2" r:link="rId3" cstate="print"/>
          <a:srcRect/>
          <a:stretch>
            <a:fillRect/>
          </a:stretch>
        </p:blipFill>
        <p:spPr bwMode="auto">
          <a:xfrm>
            <a:off x="7150100" y="5943600"/>
            <a:ext cx="1993900" cy="914400"/>
          </a:xfrm>
          <a:prstGeom prst="rect">
            <a:avLst/>
          </a:prstGeom>
          <a:noFill/>
          <a:ln w="9525">
            <a:noFill/>
            <a:miter lim="800000"/>
            <a:headEnd/>
            <a:tailEnd/>
          </a:ln>
        </p:spPr>
      </p:pic>
      <p:sp>
        <p:nvSpPr>
          <p:cNvPr id="3" name="Text Box 3"/>
          <p:cNvSpPr txBox="1">
            <a:spLocks noChangeArrowheads="1"/>
          </p:cNvSpPr>
          <p:nvPr/>
        </p:nvSpPr>
        <p:spPr bwMode="auto">
          <a:xfrm>
            <a:off x="560389" y="1387478"/>
            <a:ext cx="2813591" cy="461665"/>
          </a:xfrm>
          <a:prstGeom prst="rect">
            <a:avLst/>
          </a:prstGeom>
          <a:noFill/>
          <a:ln w="9525">
            <a:noFill/>
            <a:miter lim="800000"/>
            <a:headEnd/>
            <a:tailEnd/>
          </a:ln>
          <a:effectLst/>
        </p:spPr>
        <p:txBody>
          <a:bodyPr wrap="none">
            <a:spAutoFit/>
          </a:bodyPr>
          <a:lstStyle/>
          <a:p>
            <a:pPr algn="l"/>
            <a:r>
              <a:rPr lang="pt-PT" sz="2400" dirty="0">
                <a:solidFill>
                  <a:schemeClr val="accent1"/>
                </a:solidFill>
              </a:rPr>
              <a:t>1. Enquadramento </a:t>
            </a:r>
          </a:p>
        </p:txBody>
      </p:sp>
      <p:sp>
        <p:nvSpPr>
          <p:cNvPr id="4" name="Text Box 6"/>
          <p:cNvSpPr txBox="1">
            <a:spLocks noChangeArrowheads="1"/>
          </p:cNvSpPr>
          <p:nvPr/>
        </p:nvSpPr>
        <p:spPr bwMode="auto">
          <a:xfrm>
            <a:off x="533400" y="2057404"/>
            <a:ext cx="8534400" cy="1046440"/>
          </a:xfrm>
          <a:prstGeom prst="rect">
            <a:avLst/>
          </a:prstGeom>
          <a:noFill/>
          <a:ln w="9525">
            <a:noFill/>
            <a:miter lim="800000"/>
            <a:headEnd/>
            <a:tailEnd/>
          </a:ln>
          <a:effectLst/>
        </p:spPr>
        <p:txBody>
          <a:bodyPr>
            <a:spAutoFit/>
          </a:bodyPr>
          <a:lstStyle/>
          <a:p>
            <a:pPr algn="l"/>
            <a:r>
              <a:rPr lang="pt-PT" sz="1600" b="1" dirty="0"/>
              <a:t>Cobertura mediática: </a:t>
            </a:r>
          </a:p>
          <a:p>
            <a:pPr algn="l"/>
            <a:endParaRPr lang="pt-PT" sz="1600" dirty="0"/>
          </a:p>
          <a:p>
            <a:pPr lvl="1" algn="l">
              <a:buClr>
                <a:srgbClr val="FF9933"/>
              </a:buClr>
              <a:buFontTx/>
              <a:buChar char="•"/>
            </a:pPr>
            <a:r>
              <a:rPr lang="pt-PT" sz="1600" dirty="0"/>
              <a:t> Total de Notícias: </a:t>
            </a:r>
            <a:r>
              <a:rPr lang="pt-PT" sz="1600" b="1" dirty="0"/>
              <a:t>15</a:t>
            </a:r>
          </a:p>
          <a:p>
            <a:pPr algn="l"/>
            <a:endParaRPr lang="pt-PT" sz="1400" dirty="0"/>
          </a:p>
        </p:txBody>
      </p:sp>
      <p:pic>
        <p:nvPicPr>
          <p:cNvPr id="5" name="Picture 8" descr="Nova imagem (1)"/>
          <p:cNvPicPr>
            <a:picLocks noChangeAspect="1" noChangeArrowheads="1"/>
          </p:cNvPicPr>
          <p:nvPr/>
        </p:nvPicPr>
        <p:blipFill>
          <a:blip r:embed="rId4" cstate="print"/>
          <a:srcRect/>
          <a:stretch>
            <a:fillRect/>
          </a:stretch>
        </p:blipFill>
        <p:spPr bwMode="auto">
          <a:xfrm>
            <a:off x="415925" y="3141667"/>
            <a:ext cx="2592389" cy="3457575"/>
          </a:xfrm>
          <a:prstGeom prst="rect">
            <a:avLst/>
          </a:prstGeom>
          <a:noFill/>
        </p:spPr>
      </p:pic>
      <p:pic>
        <p:nvPicPr>
          <p:cNvPr id="6" name="Picture 9" descr="Nova imagem (2)"/>
          <p:cNvPicPr>
            <a:picLocks noChangeAspect="1" noChangeArrowheads="1"/>
          </p:cNvPicPr>
          <p:nvPr/>
        </p:nvPicPr>
        <p:blipFill>
          <a:blip r:embed="rId5" cstate="print"/>
          <a:srcRect/>
          <a:stretch>
            <a:fillRect/>
          </a:stretch>
        </p:blipFill>
        <p:spPr bwMode="auto">
          <a:xfrm>
            <a:off x="3352800" y="2514600"/>
            <a:ext cx="2336800" cy="4149725"/>
          </a:xfrm>
          <a:prstGeom prst="rect">
            <a:avLst/>
          </a:prstGeom>
          <a:noFill/>
        </p:spPr>
      </p:pic>
      <p:pic>
        <p:nvPicPr>
          <p:cNvPr id="7" name="Picture 10" descr="Nova imagem (3)"/>
          <p:cNvPicPr>
            <a:picLocks noChangeAspect="1" noChangeArrowheads="1"/>
          </p:cNvPicPr>
          <p:nvPr/>
        </p:nvPicPr>
        <p:blipFill>
          <a:blip r:embed="rId6" cstate="print"/>
          <a:srcRect/>
          <a:stretch>
            <a:fillRect/>
          </a:stretch>
        </p:blipFill>
        <p:spPr bwMode="auto">
          <a:xfrm>
            <a:off x="5867400" y="1295400"/>
            <a:ext cx="3276600" cy="315118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062" descr="cid:image001.jpg@01C85D06.DB11E870"/>
          <p:cNvPicPr>
            <a:picLocks noChangeAspect="1" noChangeArrowheads="1"/>
          </p:cNvPicPr>
          <p:nvPr/>
        </p:nvPicPr>
        <p:blipFill>
          <a:blip r:embed="rId2" r:link="rId3" cstate="print"/>
          <a:srcRect/>
          <a:stretch>
            <a:fillRect/>
          </a:stretch>
        </p:blipFill>
        <p:spPr bwMode="auto">
          <a:xfrm>
            <a:off x="7150100" y="5943600"/>
            <a:ext cx="1993900" cy="914400"/>
          </a:xfrm>
          <a:prstGeom prst="rect">
            <a:avLst/>
          </a:prstGeom>
          <a:noFill/>
          <a:ln w="9525">
            <a:noFill/>
            <a:miter lim="800000"/>
            <a:headEnd/>
            <a:tailEnd/>
          </a:ln>
        </p:spPr>
      </p:pic>
      <p:sp>
        <p:nvSpPr>
          <p:cNvPr id="3" name="Text Box 3"/>
          <p:cNvSpPr txBox="1">
            <a:spLocks noChangeArrowheads="1"/>
          </p:cNvSpPr>
          <p:nvPr/>
        </p:nvSpPr>
        <p:spPr bwMode="auto">
          <a:xfrm>
            <a:off x="560392" y="1387478"/>
            <a:ext cx="2015295" cy="461665"/>
          </a:xfrm>
          <a:prstGeom prst="rect">
            <a:avLst/>
          </a:prstGeom>
          <a:noFill/>
          <a:ln w="9525">
            <a:noFill/>
            <a:miter lim="800000"/>
            <a:headEnd/>
            <a:tailEnd/>
          </a:ln>
          <a:effectLst/>
        </p:spPr>
        <p:txBody>
          <a:bodyPr wrap="none">
            <a:spAutoFit/>
          </a:bodyPr>
          <a:lstStyle/>
          <a:p>
            <a:pPr algn="l"/>
            <a:r>
              <a:rPr lang="pt-PT" sz="2400" dirty="0">
                <a:solidFill>
                  <a:schemeClr val="accent1"/>
                </a:solidFill>
              </a:rPr>
              <a:t>2.Objectivos </a:t>
            </a:r>
          </a:p>
        </p:txBody>
      </p:sp>
      <p:sp>
        <p:nvSpPr>
          <p:cNvPr id="4" name="Text Box 7"/>
          <p:cNvSpPr txBox="1">
            <a:spLocks noChangeArrowheads="1"/>
          </p:cNvSpPr>
          <p:nvPr/>
        </p:nvSpPr>
        <p:spPr bwMode="auto">
          <a:xfrm>
            <a:off x="228600" y="2057400"/>
            <a:ext cx="8534400" cy="2591479"/>
          </a:xfrm>
          <a:prstGeom prst="rect">
            <a:avLst/>
          </a:prstGeom>
          <a:noFill/>
          <a:ln w="9525">
            <a:noFill/>
            <a:miter lim="800000"/>
            <a:headEnd/>
            <a:tailEnd/>
          </a:ln>
          <a:effectLst/>
        </p:spPr>
        <p:txBody>
          <a:bodyPr>
            <a:spAutoFit/>
          </a:bodyPr>
          <a:lstStyle/>
          <a:p>
            <a:pPr algn="just">
              <a:lnSpc>
                <a:spcPct val="130000"/>
              </a:lnSpc>
              <a:spcBef>
                <a:spcPct val="50000"/>
              </a:spcBef>
            </a:pPr>
            <a:r>
              <a:rPr lang="pt-PT" sz="1400" b="1" dirty="0"/>
              <a:t>1-</a:t>
            </a:r>
            <a:r>
              <a:rPr lang="pt-PT" sz="1400" dirty="0"/>
              <a:t> Promover o Debate de modo a contribuir para a prevenção de comportamentos de risco ao nível do consumo de álcool, em particular, nos jovens.</a:t>
            </a:r>
          </a:p>
          <a:p>
            <a:pPr algn="just">
              <a:lnSpc>
                <a:spcPct val="130000"/>
              </a:lnSpc>
              <a:spcBef>
                <a:spcPct val="50000"/>
              </a:spcBef>
            </a:pPr>
            <a:r>
              <a:rPr lang="pt-PT" sz="1400" b="1" dirty="0"/>
              <a:t>2- </a:t>
            </a:r>
            <a:r>
              <a:rPr lang="pt-PT" sz="1400" dirty="0"/>
              <a:t>Contribuir para a elaboração de estratégias que visem a redução dos factores de risco.</a:t>
            </a:r>
          </a:p>
          <a:p>
            <a:pPr algn="just">
              <a:lnSpc>
                <a:spcPct val="130000"/>
              </a:lnSpc>
              <a:spcBef>
                <a:spcPct val="50000"/>
              </a:spcBef>
            </a:pPr>
            <a:r>
              <a:rPr lang="pt-PT" sz="1400" b="1" dirty="0"/>
              <a:t>3-</a:t>
            </a:r>
            <a:r>
              <a:rPr lang="pt-PT" sz="1400" dirty="0"/>
              <a:t> Actualização dos últimos dados de consumo de álcool nos jovens:</a:t>
            </a:r>
          </a:p>
          <a:p>
            <a:pPr lvl="1" algn="just">
              <a:lnSpc>
                <a:spcPct val="130000"/>
              </a:lnSpc>
              <a:spcBef>
                <a:spcPct val="50000"/>
              </a:spcBef>
              <a:buFontTx/>
              <a:buChar char="-"/>
            </a:pPr>
            <a:r>
              <a:rPr lang="pt-PT" sz="1400" dirty="0"/>
              <a:t> Inquérito Nacional em Meio Escolar;</a:t>
            </a:r>
          </a:p>
          <a:p>
            <a:pPr lvl="1" algn="just">
              <a:lnSpc>
                <a:spcPct val="130000"/>
              </a:lnSpc>
              <a:spcBef>
                <a:spcPct val="50000"/>
              </a:spcBef>
              <a:buFontTx/>
              <a:buChar char="-"/>
            </a:pPr>
            <a:r>
              <a:rPr lang="pt-PT" sz="1400" dirty="0"/>
              <a:t> ESPAD – Inquérito Europeu sobre o Consumo de Álcool e Outras Drogas;</a:t>
            </a:r>
          </a:p>
          <a:p>
            <a:pPr lvl="1" algn="just">
              <a:lnSpc>
                <a:spcPct val="130000"/>
              </a:lnSpc>
              <a:spcBef>
                <a:spcPct val="50000"/>
              </a:spcBef>
              <a:buFontTx/>
              <a:buChar char="-"/>
            </a:pPr>
            <a:r>
              <a:rPr lang="pt-PT" sz="1400" dirty="0"/>
              <a:t> Plano Nacional para a Redução dos Problemas Ligados ao Álcool.</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062" descr="cid:image001.jpg@01C85D06.DB11E870"/>
          <p:cNvPicPr>
            <a:picLocks noChangeAspect="1" noChangeArrowheads="1"/>
          </p:cNvPicPr>
          <p:nvPr/>
        </p:nvPicPr>
        <p:blipFill>
          <a:blip r:embed="rId2" r:link="rId3" cstate="print"/>
          <a:srcRect/>
          <a:stretch>
            <a:fillRect/>
          </a:stretch>
        </p:blipFill>
        <p:spPr bwMode="auto">
          <a:xfrm>
            <a:off x="7150100" y="5943600"/>
            <a:ext cx="1993900" cy="914400"/>
          </a:xfrm>
          <a:prstGeom prst="rect">
            <a:avLst/>
          </a:prstGeom>
          <a:noFill/>
          <a:ln w="9525">
            <a:noFill/>
            <a:miter lim="800000"/>
            <a:headEnd/>
            <a:tailEnd/>
          </a:ln>
        </p:spPr>
      </p:pic>
      <p:sp>
        <p:nvSpPr>
          <p:cNvPr id="3" name="Text Box 3"/>
          <p:cNvSpPr txBox="1">
            <a:spLocks noChangeArrowheads="1"/>
          </p:cNvSpPr>
          <p:nvPr/>
        </p:nvSpPr>
        <p:spPr bwMode="auto">
          <a:xfrm>
            <a:off x="560390" y="1387478"/>
            <a:ext cx="2244525" cy="461665"/>
          </a:xfrm>
          <a:prstGeom prst="rect">
            <a:avLst/>
          </a:prstGeom>
          <a:noFill/>
          <a:ln w="9525">
            <a:noFill/>
            <a:miter lim="800000"/>
            <a:headEnd/>
            <a:tailEnd/>
          </a:ln>
          <a:effectLst/>
        </p:spPr>
        <p:txBody>
          <a:bodyPr wrap="none">
            <a:spAutoFit/>
          </a:bodyPr>
          <a:lstStyle/>
          <a:p>
            <a:pPr algn="l"/>
            <a:r>
              <a:rPr lang="pt-PT" sz="2400" dirty="0">
                <a:solidFill>
                  <a:schemeClr val="accent1"/>
                </a:solidFill>
              </a:rPr>
              <a:t>3.Público-alvo </a:t>
            </a:r>
          </a:p>
        </p:txBody>
      </p:sp>
      <p:sp>
        <p:nvSpPr>
          <p:cNvPr id="4" name="Text Box 7"/>
          <p:cNvSpPr txBox="1">
            <a:spLocks noChangeArrowheads="1"/>
          </p:cNvSpPr>
          <p:nvPr/>
        </p:nvSpPr>
        <p:spPr bwMode="auto">
          <a:xfrm>
            <a:off x="533400" y="2057404"/>
            <a:ext cx="8534400" cy="4745915"/>
          </a:xfrm>
          <a:prstGeom prst="rect">
            <a:avLst/>
          </a:prstGeom>
          <a:noFill/>
          <a:ln w="9525">
            <a:noFill/>
            <a:miter lim="800000"/>
            <a:headEnd/>
            <a:tailEnd/>
          </a:ln>
          <a:effectLst/>
        </p:spPr>
        <p:txBody>
          <a:bodyPr>
            <a:spAutoFit/>
          </a:bodyPr>
          <a:lstStyle/>
          <a:p>
            <a:pPr algn="just">
              <a:spcBef>
                <a:spcPct val="40000"/>
              </a:spcBef>
              <a:buClr>
                <a:srgbClr val="FF9933"/>
              </a:buClr>
              <a:buFont typeface="Wingdings" pitchFamily="2" charset="2"/>
              <a:buChar char="§"/>
            </a:pPr>
            <a:r>
              <a:rPr lang="pt-PT" sz="1400" dirty="0">
                <a:cs typeface="Times New Roman" pitchFamily="18" charset="0"/>
              </a:rPr>
              <a:t> Públicos institucionais relevantes (Tutela):</a:t>
            </a:r>
          </a:p>
          <a:p>
            <a:pPr lvl="1" algn="just">
              <a:spcBef>
                <a:spcPct val="40000"/>
              </a:spcBef>
              <a:buClr>
                <a:schemeClr val="tx1"/>
              </a:buClr>
              <a:buFontTx/>
              <a:buChar char="o"/>
            </a:pPr>
            <a:r>
              <a:rPr lang="pt-PT" sz="1400" dirty="0">
                <a:cs typeface="Times New Roman" pitchFamily="18" charset="0"/>
              </a:rPr>
              <a:t> Ministério da Saúde</a:t>
            </a:r>
          </a:p>
          <a:p>
            <a:pPr lvl="2" algn="just">
              <a:spcBef>
                <a:spcPct val="40000"/>
              </a:spcBef>
              <a:buClr>
                <a:schemeClr val="tx1"/>
              </a:buClr>
              <a:buFont typeface="Wingdings" pitchFamily="2" charset="2"/>
              <a:buChar char="§"/>
            </a:pPr>
            <a:r>
              <a:rPr lang="pt-PT" sz="1400" dirty="0">
                <a:cs typeface="Times New Roman" pitchFamily="18" charset="0"/>
              </a:rPr>
              <a:t> IDT - Instituto da Droga e da Toxicodependência</a:t>
            </a:r>
          </a:p>
          <a:p>
            <a:pPr lvl="1" algn="just">
              <a:spcBef>
                <a:spcPct val="40000"/>
              </a:spcBef>
              <a:buClr>
                <a:schemeClr val="tx1"/>
              </a:buClr>
              <a:buFontTx/>
              <a:buChar char="o"/>
            </a:pPr>
            <a:r>
              <a:rPr lang="pt-PT" sz="1400" dirty="0">
                <a:cs typeface="Times New Roman" pitchFamily="18" charset="0"/>
              </a:rPr>
              <a:t> Secretaria de Estado da Juventude e do Desporto</a:t>
            </a:r>
          </a:p>
          <a:p>
            <a:pPr lvl="2" algn="just">
              <a:spcBef>
                <a:spcPct val="40000"/>
              </a:spcBef>
              <a:buClr>
                <a:schemeClr val="tx1"/>
              </a:buClr>
              <a:buFont typeface="Wingdings" pitchFamily="2" charset="2"/>
              <a:buChar char="§"/>
            </a:pPr>
            <a:r>
              <a:rPr lang="pt-PT" sz="1400" dirty="0">
                <a:cs typeface="Times New Roman" pitchFamily="18" charset="0"/>
              </a:rPr>
              <a:t> IPJ - Instituto Português da Juventude</a:t>
            </a:r>
          </a:p>
          <a:p>
            <a:pPr lvl="1" algn="just">
              <a:spcBef>
                <a:spcPct val="40000"/>
              </a:spcBef>
              <a:buClr>
                <a:schemeClr val="tx1"/>
              </a:buClr>
              <a:buFontTx/>
              <a:buChar char="o"/>
            </a:pPr>
            <a:r>
              <a:rPr lang="pt-PT" sz="1400" dirty="0">
                <a:cs typeface="Times New Roman" pitchFamily="18" charset="0"/>
              </a:rPr>
              <a:t> Assembleia da República</a:t>
            </a:r>
          </a:p>
          <a:p>
            <a:pPr lvl="2" algn="just">
              <a:spcBef>
                <a:spcPct val="40000"/>
              </a:spcBef>
              <a:buClr>
                <a:schemeClr val="tx1"/>
              </a:buClr>
              <a:buFont typeface="Wingdings" pitchFamily="2" charset="2"/>
              <a:buChar char="§"/>
            </a:pPr>
            <a:r>
              <a:rPr lang="pt-PT" sz="1400" dirty="0">
                <a:cs typeface="Times New Roman" pitchFamily="18" charset="0"/>
              </a:rPr>
              <a:t> Comissão Parlamentar de Obras Públicas, Transportes e Comunicações</a:t>
            </a:r>
          </a:p>
          <a:p>
            <a:pPr lvl="3" algn="just">
              <a:spcBef>
                <a:spcPct val="40000"/>
              </a:spcBef>
              <a:buClr>
                <a:schemeClr val="tx1"/>
              </a:buClr>
              <a:buFont typeface="Wingdings" pitchFamily="2" charset="2"/>
              <a:buNone/>
            </a:pPr>
            <a:r>
              <a:rPr lang="pt-PT" sz="1400" dirty="0">
                <a:cs typeface="Times New Roman" pitchFamily="18" charset="0"/>
              </a:rPr>
              <a:t>- Subcomissão de Segurança Rodoviária</a:t>
            </a:r>
          </a:p>
          <a:p>
            <a:pPr lvl="2" algn="just">
              <a:spcBef>
                <a:spcPct val="40000"/>
              </a:spcBef>
              <a:buClr>
                <a:schemeClr val="tx1"/>
              </a:buClr>
              <a:buFont typeface="Wingdings" pitchFamily="2" charset="2"/>
              <a:buChar char="§"/>
            </a:pPr>
            <a:r>
              <a:rPr lang="pt-PT" sz="1400" dirty="0">
                <a:cs typeface="Times New Roman" pitchFamily="18" charset="0"/>
              </a:rPr>
              <a:t> </a:t>
            </a:r>
            <a:r>
              <a:rPr lang="pt-PT" sz="1400" dirty="0"/>
              <a:t>Comissão Parlamentar de Saúde</a:t>
            </a:r>
          </a:p>
          <a:p>
            <a:pPr lvl="2" algn="just">
              <a:spcBef>
                <a:spcPct val="40000"/>
              </a:spcBef>
              <a:buClr>
                <a:schemeClr val="tx1"/>
              </a:buClr>
              <a:buFont typeface="Wingdings" pitchFamily="2" charset="2"/>
              <a:buChar char="§"/>
            </a:pPr>
            <a:r>
              <a:rPr lang="pt-PT" sz="1400" dirty="0"/>
              <a:t> Deputados e Grupos Parlamentares</a:t>
            </a:r>
          </a:p>
          <a:p>
            <a:pPr lvl="1" algn="just">
              <a:spcBef>
                <a:spcPct val="40000"/>
              </a:spcBef>
              <a:buClr>
                <a:schemeClr val="tx1"/>
              </a:buClr>
            </a:pPr>
            <a:endParaRPr lang="pt-PT" sz="1400" dirty="0">
              <a:cs typeface="Times New Roman" pitchFamily="18" charset="0"/>
            </a:endParaRPr>
          </a:p>
          <a:p>
            <a:pPr algn="just">
              <a:spcBef>
                <a:spcPct val="40000"/>
              </a:spcBef>
              <a:buClr>
                <a:srgbClr val="FF9933"/>
              </a:buClr>
              <a:buFont typeface="Wingdings" pitchFamily="2" charset="2"/>
              <a:buChar char="§"/>
            </a:pPr>
            <a:r>
              <a:rPr lang="pt-PT" sz="1400" dirty="0">
                <a:cs typeface="Times New Roman" pitchFamily="18" charset="0"/>
              </a:rPr>
              <a:t> Outros interlocutores institucionais posicionados ao nível da saúde e da promoção da segurança rodoviária</a:t>
            </a:r>
          </a:p>
          <a:p>
            <a:pPr algn="just">
              <a:spcBef>
                <a:spcPct val="40000"/>
              </a:spcBef>
              <a:buClr>
                <a:srgbClr val="FF9933"/>
              </a:buClr>
              <a:buFont typeface="Wingdings" pitchFamily="2" charset="2"/>
              <a:buChar char="§"/>
            </a:pPr>
            <a:r>
              <a:rPr lang="pt-PT" sz="1400" dirty="0">
                <a:cs typeface="Times New Roman" pitchFamily="18" charset="0"/>
              </a:rPr>
              <a:t> Associações do sector da cerveja, vinhos e bebidas espirituosas</a:t>
            </a:r>
          </a:p>
          <a:p>
            <a:pPr algn="just">
              <a:spcBef>
                <a:spcPct val="40000"/>
              </a:spcBef>
              <a:buClr>
                <a:srgbClr val="FF9933"/>
              </a:buClr>
              <a:buFont typeface="Wingdings" pitchFamily="2" charset="2"/>
              <a:buChar char="§"/>
            </a:pPr>
            <a:r>
              <a:rPr lang="pt-PT" sz="1400" dirty="0">
                <a:cs typeface="Times New Roman" pitchFamily="18" charset="0"/>
              </a:rPr>
              <a:t> </a:t>
            </a:r>
            <a:r>
              <a:rPr lang="pt-PT" sz="1400" dirty="0"/>
              <a:t>Órgãos de Comunicação Social</a:t>
            </a:r>
          </a:p>
          <a:p>
            <a:pPr algn="just">
              <a:spcBef>
                <a:spcPct val="40000"/>
              </a:spcBef>
              <a:buClr>
                <a:srgbClr val="FF9933"/>
              </a:buClr>
              <a:buFont typeface="Wingdings" pitchFamily="2" charset="2"/>
              <a:buChar char="§"/>
            </a:pPr>
            <a:r>
              <a:rPr lang="pt-PT" sz="1400" dirty="0">
                <a:cs typeface="Times New Roman" pitchFamily="18" charset="0"/>
              </a:rPr>
              <a:t> Público em geral</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062" descr="cid:image001.jpg@01C85D06.DB11E870"/>
          <p:cNvPicPr>
            <a:picLocks noChangeAspect="1" noChangeArrowheads="1"/>
          </p:cNvPicPr>
          <p:nvPr/>
        </p:nvPicPr>
        <p:blipFill>
          <a:blip r:embed="rId2" r:link="rId3" cstate="print"/>
          <a:srcRect/>
          <a:stretch>
            <a:fillRect/>
          </a:stretch>
        </p:blipFill>
        <p:spPr bwMode="auto">
          <a:xfrm>
            <a:off x="7150100" y="5943600"/>
            <a:ext cx="1993900" cy="914400"/>
          </a:xfrm>
          <a:prstGeom prst="rect">
            <a:avLst/>
          </a:prstGeom>
          <a:noFill/>
          <a:ln w="9525">
            <a:noFill/>
            <a:miter lim="800000"/>
            <a:headEnd/>
            <a:tailEnd/>
          </a:ln>
        </p:spPr>
      </p:pic>
      <p:sp>
        <p:nvSpPr>
          <p:cNvPr id="3" name="Text Box 14"/>
          <p:cNvSpPr txBox="1">
            <a:spLocks noChangeArrowheads="1"/>
          </p:cNvSpPr>
          <p:nvPr/>
        </p:nvSpPr>
        <p:spPr bwMode="auto">
          <a:xfrm>
            <a:off x="5943600" y="4800600"/>
            <a:ext cx="2402261" cy="461665"/>
          </a:xfrm>
          <a:prstGeom prst="rect">
            <a:avLst/>
          </a:prstGeom>
          <a:noFill/>
          <a:ln w="9525">
            <a:noFill/>
            <a:miter lim="800000"/>
            <a:headEnd/>
            <a:tailEnd/>
          </a:ln>
          <a:effectLst/>
        </p:spPr>
        <p:txBody>
          <a:bodyPr wrap="none">
            <a:spAutoFit/>
          </a:bodyPr>
          <a:lstStyle/>
          <a:p>
            <a:pPr algn="l"/>
            <a:r>
              <a:rPr lang="pt-PT" sz="2400" dirty="0">
                <a:solidFill>
                  <a:schemeClr val="accent1"/>
                </a:solidFill>
              </a:rPr>
              <a:t>4. Apresentação</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062" descr="cid:image001.jpg@01C85D06.DB11E870"/>
          <p:cNvPicPr>
            <a:picLocks noChangeAspect="1" noChangeArrowheads="1"/>
          </p:cNvPicPr>
          <p:nvPr/>
        </p:nvPicPr>
        <p:blipFill>
          <a:blip r:embed="rId2" r:link="rId3" cstate="print"/>
          <a:srcRect/>
          <a:stretch>
            <a:fillRect/>
          </a:stretch>
        </p:blipFill>
        <p:spPr bwMode="auto">
          <a:xfrm>
            <a:off x="7150100" y="5943600"/>
            <a:ext cx="1993900" cy="914400"/>
          </a:xfrm>
          <a:prstGeom prst="rect">
            <a:avLst/>
          </a:prstGeom>
          <a:noFill/>
          <a:ln w="9525">
            <a:noFill/>
            <a:miter lim="800000"/>
            <a:headEnd/>
            <a:tailEnd/>
          </a:ln>
        </p:spPr>
      </p:pic>
      <p:sp>
        <p:nvSpPr>
          <p:cNvPr id="3" name="Text Box 7"/>
          <p:cNvSpPr txBox="1">
            <a:spLocks noChangeArrowheads="1"/>
          </p:cNvSpPr>
          <p:nvPr/>
        </p:nvSpPr>
        <p:spPr bwMode="auto">
          <a:xfrm>
            <a:off x="533400" y="914400"/>
            <a:ext cx="1810111" cy="461665"/>
          </a:xfrm>
          <a:prstGeom prst="rect">
            <a:avLst/>
          </a:prstGeom>
          <a:noFill/>
          <a:ln w="9525">
            <a:noFill/>
            <a:miter lim="800000"/>
            <a:headEnd/>
            <a:tailEnd/>
          </a:ln>
          <a:effectLst/>
        </p:spPr>
        <p:txBody>
          <a:bodyPr wrap="none">
            <a:spAutoFit/>
          </a:bodyPr>
          <a:lstStyle/>
          <a:p>
            <a:pPr algn="l"/>
            <a:r>
              <a:rPr lang="pt-PT" sz="2400" dirty="0">
                <a:solidFill>
                  <a:schemeClr val="accent1"/>
                </a:solidFill>
              </a:rPr>
              <a:t>4.1. Debate</a:t>
            </a:r>
          </a:p>
        </p:txBody>
      </p:sp>
      <p:sp>
        <p:nvSpPr>
          <p:cNvPr id="4" name="Text Box 6"/>
          <p:cNvSpPr txBox="1">
            <a:spLocks noChangeArrowheads="1"/>
          </p:cNvSpPr>
          <p:nvPr/>
        </p:nvSpPr>
        <p:spPr bwMode="auto">
          <a:xfrm>
            <a:off x="0" y="1371600"/>
            <a:ext cx="8534400" cy="5262979"/>
          </a:xfrm>
          <a:prstGeom prst="rect">
            <a:avLst/>
          </a:prstGeom>
          <a:noFill/>
          <a:ln w="9525">
            <a:noFill/>
            <a:miter lim="800000"/>
            <a:headEnd/>
            <a:tailEnd/>
          </a:ln>
          <a:effectLst/>
        </p:spPr>
        <p:txBody>
          <a:bodyPr>
            <a:spAutoFit/>
          </a:bodyPr>
          <a:lstStyle/>
          <a:p>
            <a:pPr algn="just">
              <a:spcBef>
                <a:spcPct val="50000"/>
              </a:spcBef>
            </a:pPr>
            <a:r>
              <a:rPr lang="pt-PT" sz="1400" dirty="0"/>
              <a:t>O Debate “Os Jovens e o Álcool” permitirá apresentar os mais recentes dados sobre o consumo de álcool nos jovens (tipos de consumo, tendências e evolução).</a:t>
            </a:r>
          </a:p>
          <a:p>
            <a:pPr algn="just">
              <a:spcBef>
                <a:spcPct val="50000"/>
              </a:spcBef>
            </a:pPr>
            <a:endParaRPr lang="pt-PT" sz="1400" dirty="0"/>
          </a:p>
          <a:p>
            <a:pPr algn="just">
              <a:spcBef>
                <a:spcPct val="50000"/>
              </a:spcBef>
            </a:pPr>
            <a:r>
              <a:rPr lang="pt-PT" sz="1400" dirty="0"/>
              <a:t>	</a:t>
            </a:r>
            <a:r>
              <a:rPr lang="pt-PT" sz="1400" b="1" dirty="0"/>
              <a:t>4.1.1 Descrição</a:t>
            </a:r>
          </a:p>
          <a:p>
            <a:pPr lvl="2" algn="just">
              <a:spcBef>
                <a:spcPct val="50000"/>
              </a:spcBef>
              <a:buClr>
                <a:srgbClr val="FF9933"/>
              </a:buClr>
              <a:buFont typeface="Wingdings" pitchFamily="2" charset="2"/>
              <a:buChar char="§"/>
            </a:pPr>
            <a:r>
              <a:rPr lang="pt-PT" sz="1400" dirty="0"/>
              <a:t> Sugere-se investir a Subcomissão de Segurança Rodoviária, na qualidade de anfitriã, entre outros aspectos, na organização da reedição do Debate “Os Jovens e o Álcool” no Auditório do Edifício Novo da Assembleia da República, em data da conveniência da Subcomissão, sugerindo-se o mês de Setembro ou Outubro;</a:t>
            </a:r>
          </a:p>
          <a:p>
            <a:pPr lvl="2" algn="just">
              <a:spcBef>
                <a:spcPct val="50000"/>
              </a:spcBef>
              <a:buClr>
                <a:srgbClr val="FF9933"/>
              </a:buClr>
              <a:buFont typeface="Wingdings" pitchFamily="2" charset="2"/>
              <a:buChar char="§"/>
            </a:pPr>
            <a:r>
              <a:rPr lang="pt-PT" sz="1400" dirty="0"/>
              <a:t>  Propõe-se submeter à consideração do Senhor Presidente da Assembleia da República o seu Alto Patrocínio institucional para a realização desta iniciativa;</a:t>
            </a:r>
          </a:p>
          <a:p>
            <a:pPr lvl="2" algn="just">
              <a:spcBef>
                <a:spcPct val="50000"/>
              </a:spcBef>
              <a:buClr>
                <a:srgbClr val="FF9933"/>
              </a:buClr>
              <a:buFont typeface="Wingdings" pitchFamily="2" charset="2"/>
              <a:buChar char="§"/>
            </a:pPr>
            <a:r>
              <a:rPr lang="pt-PT" sz="1400" dirty="0"/>
              <a:t> Considera-se razoável que este Debate decorra com a presença, mediante convite, de outras entidades institucionais com intervenção nos sectores da saúde, juventude e promoção da segurança rodoviária; </a:t>
            </a:r>
            <a:endParaRPr lang="pt-PT" sz="1400" dirty="0" smtClean="0"/>
          </a:p>
          <a:p>
            <a:pPr lvl="2" algn="just">
              <a:spcBef>
                <a:spcPct val="50000"/>
              </a:spcBef>
              <a:buClr>
                <a:srgbClr val="FF9933"/>
              </a:buClr>
              <a:buFontTx/>
              <a:buChar char="•"/>
            </a:pPr>
            <a:r>
              <a:rPr lang="pt-PT" sz="1400" dirty="0" smtClean="0"/>
              <a:t>Será convidado a presidir à Sessão, o Senhor Presidente da Subcomissão Parlamentar de Segurança Rodoviária;</a:t>
            </a:r>
          </a:p>
          <a:p>
            <a:pPr lvl="2" algn="just">
              <a:spcBef>
                <a:spcPct val="50000"/>
              </a:spcBef>
              <a:buClr>
                <a:srgbClr val="FF9933"/>
              </a:buClr>
              <a:buFontTx/>
              <a:buChar char="•"/>
            </a:pPr>
            <a:r>
              <a:rPr lang="pt-PT" sz="1400" dirty="0" smtClean="0"/>
              <a:t> Serão também públicos alvo preferenciais e a convocar nominalmente, os deputados da Comissão Parlamentar de Saúde, da Comissão Parlamentar de Obras Públicas, Transportes e Comunicações, a Subcomissão de Segurança Rodoviária, bem como os líderes dos Grupos Parlamentares.</a:t>
            </a:r>
          </a:p>
          <a:p>
            <a:pPr lvl="2" algn="just">
              <a:spcBef>
                <a:spcPct val="50000"/>
              </a:spcBef>
              <a:buClr>
                <a:srgbClr val="FF9933"/>
              </a:buClr>
              <a:buFont typeface="Wingdings" pitchFamily="2" charset="2"/>
              <a:buChar char="§"/>
            </a:pPr>
            <a:endParaRPr lang="pt-PT"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062" descr="cid:image001.jpg@01C85D06.DB11E870"/>
          <p:cNvPicPr>
            <a:picLocks noChangeAspect="1" noChangeArrowheads="1"/>
          </p:cNvPicPr>
          <p:nvPr/>
        </p:nvPicPr>
        <p:blipFill>
          <a:blip r:embed="rId2" r:link="rId3" cstate="print"/>
          <a:srcRect/>
          <a:stretch>
            <a:fillRect/>
          </a:stretch>
        </p:blipFill>
        <p:spPr bwMode="auto">
          <a:xfrm>
            <a:off x="7150100" y="5943600"/>
            <a:ext cx="1993900" cy="914400"/>
          </a:xfrm>
          <a:prstGeom prst="rect">
            <a:avLst/>
          </a:prstGeom>
          <a:noFill/>
          <a:ln w="9525">
            <a:noFill/>
            <a:miter lim="800000"/>
            <a:headEnd/>
            <a:tailEnd/>
          </a:ln>
        </p:spPr>
      </p:pic>
      <p:sp>
        <p:nvSpPr>
          <p:cNvPr id="3" name="Text Box 10"/>
          <p:cNvSpPr txBox="1">
            <a:spLocks noChangeArrowheads="1"/>
          </p:cNvSpPr>
          <p:nvPr/>
        </p:nvSpPr>
        <p:spPr bwMode="auto">
          <a:xfrm>
            <a:off x="533400" y="838200"/>
            <a:ext cx="1810111" cy="461665"/>
          </a:xfrm>
          <a:prstGeom prst="rect">
            <a:avLst/>
          </a:prstGeom>
          <a:noFill/>
          <a:ln w="9525">
            <a:noFill/>
            <a:miter lim="800000"/>
            <a:headEnd/>
            <a:tailEnd/>
          </a:ln>
          <a:effectLst/>
        </p:spPr>
        <p:txBody>
          <a:bodyPr wrap="none">
            <a:spAutoFit/>
          </a:bodyPr>
          <a:lstStyle/>
          <a:p>
            <a:pPr algn="l"/>
            <a:r>
              <a:rPr lang="pt-PT" sz="2400" dirty="0">
                <a:solidFill>
                  <a:schemeClr val="accent1"/>
                </a:solidFill>
              </a:rPr>
              <a:t>4.1. Debate</a:t>
            </a:r>
          </a:p>
        </p:txBody>
      </p:sp>
      <p:sp>
        <p:nvSpPr>
          <p:cNvPr id="4" name="Text Box 6"/>
          <p:cNvSpPr txBox="1">
            <a:spLocks noChangeArrowheads="1"/>
          </p:cNvSpPr>
          <p:nvPr/>
        </p:nvSpPr>
        <p:spPr bwMode="auto">
          <a:xfrm>
            <a:off x="-304800" y="1524000"/>
            <a:ext cx="8534400" cy="4508927"/>
          </a:xfrm>
          <a:prstGeom prst="rect">
            <a:avLst/>
          </a:prstGeom>
          <a:noFill/>
          <a:ln w="9525">
            <a:noFill/>
            <a:miter lim="800000"/>
            <a:headEnd/>
            <a:tailEnd/>
          </a:ln>
          <a:effectLst/>
        </p:spPr>
        <p:txBody>
          <a:bodyPr>
            <a:spAutoFit/>
          </a:bodyPr>
          <a:lstStyle/>
          <a:p>
            <a:pPr algn="just">
              <a:spcBef>
                <a:spcPct val="50000"/>
              </a:spcBef>
            </a:pPr>
            <a:r>
              <a:rPr lang="pt-PT" sz="1400" dirty="0"/>
              <a:t>	</a:t>
            </a:r>
            <a:r>
              <a:rPr lang="pt-PT" sz="1400" b="1" dirty="0" smtClean="0"/>
              <a:t>4.1.2 </a:t>
            </a:r>
            <a:r>
              <a:rPr lang="pt-PT" sz="1400" b="1" dirty="0" err="1"/>
              <a:t>Draft</a:t>
            </a:r>
            <a:r>
              <a:rPr lang="pt-PT" sz="1400" b="1" dirty="0"/>
              <a:t> de Programa (preliminar)</a:t>
            </a:r>
          </a:p>
          <a:p>
            <a:pPr lvl="2" algn="just">
              <a:spcBef>
                <a:spcPct val="50000"/>
              </a:spcBef>
              <a:buClr>
                <a:srgbClr val="FF9933"/>
              </a:buClr>
              <a:buFont typeface="Wingdings" pitchFamily="2" charset="2"/>
              <a:buChar char="§"/>
            </a:pPr>
            <a:r>
              <a:rPr lang="pt-PT" sz="1400" dirty="0"/>
              <a:t> Sugere-se que o Debate tenha a duração de uma manhã (10h00-13h10)</a:t>
            </a:r>
          </a:p>
          <a:p>
            <a:pPr lvl="2" algn="just">
              <a:spcBef>
                <a:spcPct val="50000"/>
              </a:spcBef>
              <a:buClr>
                <a:srgbClr val="FF9933"/>
              </a:buClr>
              <a:buFont typeface="Wingdings" pitchFamily="2" charset="2"/>
              <a:buChar char="§"/>
            </a:pPr>
            <a:r>
              <a:rPr lang="pt-PT" sz="1400" dirty="0"/>
              <a:t> Moderador: jornalista Pedro Pinto (a confirmar)</a:t>
            </a:r>
          </a:p>
          <a:p>
            <a:pPr lvl="3" algn="just">
              <a:spcBef>
                <a:spcPct val="50000"/>
              </a:spcBef>
              <a:buClr>
                <a:srgbClr val="FF9933"/>
              </a:buClr>
              <a:buFont typeface="Wingdings" pitchFamily="2" charset="2"/>
              <a:buChar char="§"/>
            </a:pPr>
            <a:r>
              <a:rPr lang="pt-PT" sz="1400" dirty="0"/>
              <a:t> 10h00 - Notas de Boas vindas pelo Presidente da Mesa</a:t>
            </a:r>
          </a:p>
          <a:p>
            <a:pPr lvl="3" algn="just">
              <a:spcBef>
                <a:spcPct val="50000"/>
              </a:spcBef>
              <a:buClr>
                <a:srgbClr val="FF9933"/>
              </a:buClr>
              <a:buFont typeface="Wingdings" pitchFamily="2" charset="2"/>
              <a:buChar char="§"/>
            </a:pPr>
            <a:r>
              <a:rPr lang="pt-PT" sz="1400" dirty="0"/>
              <a:t> 10h15 – Sessão de Abertura pelo Presidente da Subcomissão Parlamentar de Segurança Rodoviária, Dr. Jorge </a:t>
            </a:r>
            <a:r>
              <a:rPr lang="pt-PT" sz="1400" dirty="0" err="1" smtClean="0"/>
              <a:t>Fão</a:t>
            </a:r>
            <a:endParaRPr lang="pt-PT" sz="1400" dirty="0" smtClean="0"/>
          </a:p>
          <a:p>
            <a:pPr lvl="3" algn="just">
              <a:spcBef>
                <a:spcPct val="50000"/>
              </a:spcBef>
              <a:buClr>
                <a:srgbClr val="FF9933"/>
              </a:buClr>
              <a:buFont typeface="Wingdings" pitchFamily="2" charset="2"/>
              <a:buChar char="§"/>
            </a:pPr>
            <a:r>
              <a:rPr lang="pt-PT" sz="1400" dirty="0" smtClean="0"/>
              <a:t> 10h25 – “Importância da Responsabilidade Social para o Sector das Bebidas Espirituosas -Presidente da Direcção da ANEBE – Dra. Cláudia Portugal</a:t>
            </a:r>
            <a:endParaRPr lang="pt-PT" sz="1400" dirty="0"/>
          </a:p>
          <a:p>
            <a:pPr lvl="3" algn="just">
              <a:spcBef>
                <a:spcPct val="50000"/>
              </a:spcBef>
              <a:buClr>
                <a:srgbClr val="FF9933"/>
              </a:buClr>
              <a:buFont typeface="Wingdings" pitchFamily="2" charset="2"/>
              <a:buChar char="§"/>
            </a:pPr>
            <a:r>
              <a:rPr lang="pt-PT" sz="1400" dirty="0"/>
              <a:t> 10h30 – “Consumo de álcool e saúde – Relação e que impacto” - Representante do IDT – Instituto da Droga e da Toxicodependência</a:t>
            </a:r>
          </a:p>
          <a:p>
            <a:pPr lvl="3" algn="just">
              <a:spcBef>
                <a:spcPct val="50000"/>
              </a:spcBef>
              <a:buClr>
                <a:srgbClr val="FF9933"/>
              </a:buClr>
              <a:buFont typeface="Wingdings" pitchFamily="2" charset="2"/>
              <a:buChar char="§"/>
            </a:pPr>
            <a:r>
              <a:rPr lang="pt-PT" sz="1400" dirty="0"/>
              <a:t> 10h50 – “Política de Juventude para a promoção </a:t>
            </a:r>
            <a:r>
              <a:rPr lang="pt-PT" sz="1400" dirty="0" smtClean="0"/>
              <a:t>de </a:t>
            </a:r>
            <a:r>
              <a:rPr lang="pt-PT" sz="1400" dirty="0"/>
              <a:t>consumo responsável </a:t>
            </a:r>
            <a:endParaRPr lang="pt-PT" sz="1400" dirty="0" smtClean="0"/>
          </a:p>
          <a:p>
            <a:pPr lvl="3" algn="just">
              <a:spcBef>
                <a:spcPct val="50000"/>
              </a:spcBef>
              <a:buClr>
                <a:srgbClr val="FF9933"/>
              </a:buClr>
            </a:pPr>
            <a:r>
              <a:rPr lang="pt-PT" sz="1400" dirty="0" smtClean="0"/>
              <a:t>de </a:t>
            </a:r>
            <a:r>
              <a:rPr lang="pt-PT" sz="1400" dirty="0"/>
              <a:t>bebidas alcoólicas”  - Representante do IPJ </a:t>
            </a:r>
            <a:r>
              <a:rPr lang="pt-PT" sz="1400" dirty="0" smtClean="0"/>
              <a:t>– </a:t>
            </a:r>
            <a:r>
              <a:rPr lang="pt-PT" sz="1400" dirty="0"/>
              <a:t>Instituto Português da </a:t>
            </a:r>
            <a:r>
              <a:rPr lang="pt-PT" sz="1400" dirty="0" smtClean="0"/>
              <a:t>Juventude</a:t>
            </a:r>
          </a:p>
          <a:p>
            <a:pPr lvl="3" algn="just">
              <a:spcBef>
                <a:spcPct val="50000"/>
              </a:spcBef>
              <a:buClr>
                <a:srgbClr val="FF9933"/>
              </a:buClr>
              <a:buFont typeface="Wingdings" pitchFamily="2" charset="2"/>
              <a:buChar char="§"/>
            </a:pPr>
            <a:r>
              <a:rPr lang="pt-PT" sz="1400" dirty="0" smtClean="0"/>
              <a:t>Debate</a:t>
            </a:r>
          </a:p>
          <a:p>
            <a:pPr lvl="3" algn="just">
              <a:spcBef>
                <a:spcPct val="50000"/>
              </a:spcBef>
              <a:buClr>
                <a:srgbClr val="FF9933"/>
              </a:buClr>
              <a:buFont typeface="Wingdings" pitchFamily="2" charset="2"/>
              <a:buChar char="§"/>
            </a:pPr>
            <a:r>
              <a:rPr lang="pt-PT" sz="1400" dirty="0" smtClean="0"/>
              <a:t> 11h30 – Pausa para café</a:t>
            </a:r>
          </a:p>
          <a:p>
            <a:pPr lvl="3" algn="just">
              <a:spcBef>
                <a:spcPct val="50000"/>
              </a:spcBef>
              <a:buClr>
                <a:srgbClr val="FF9933"/>
              </a:buClr>
            </a:pPr>
            <a:endParaRPr lang="pt-PT" sz="1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062" descr="cid:image001.jpg@01C85D06.DB11E870"/>
          <p:cNvPicPr>
            <a:picLocks noChangeAspect="1" noChangeArrowheads="1"/>
          </p:cNvPicPr>
          <p:nvPr/>
        </p:nvPicPr>
        <p:blipFill>
          <a:blip r:embed="rId2" r:link="rId3" cstate="print"/>
          <a:srcRect/>
          <a:stretch>
            <a:fillRect/>
          </a:stretch>
        </p:blipFill>
        <p:spPr bwMode="auto">
          <a:xfrm>
            <a:off x="7150100" y="5943600"/>
            <a:ext cx="1993900" cy="914400"/>
          </a:xfrm>
          <a:prstGeom prst="rect">
            <a:avLst/>
          </a:prstGeom>
          <a:noFill/>
          <a:ln w="9525">
            <a:noFill/>
            <a:miter lim="800000"/>
            <a:headEnd/>
            <a:tailEnd/>
          </a:ln>
        </p:spPr>
      </p:pic>
      <p:sp>
        <p:nvSpPr>
          <p:cNvPr id="3" name="Text Box 8"/>
          <p:cNvSpPr txBox="1">
            <a:spLocks noChangeArrowheads="1"/>
          </p:cNvSpPr>
          <p:nvPr/>
        </p:nvSpPr>
        <p:spPr bwMode="auto">
          <a:xfrm>
            <a:off x="533400" y="914400"/>
            <a:ext cx="1810111" cy="461665"/>
          </a:xfrm>
          <a:prstGeom prst="rect">
            <a:avLst/>
          </a:prstGeom>
          <a:noFill/>
          <a:ln w="9525">
            <a:noFill/>
            <a:miter lim="800000"/>
            <a:headEnd/>
            <a:tailEnd/>
          </a:ln>
          <a:effectLst/>
        </p:spPr>
        <p:txBody>
          <a:bodyPr wrap="none">
            <a:spAutoFit/>
          </a:bodyPr>
          <a:lstStyle/>
          <a:p>
            <a:pPr algn="l"/>
            <a:r>
              <a:rPr lang="pt-PT" sz="2400" dirty="0">
                <a:solidFill>
                  <a:schemeClr val="accent1"/>
                </a:solidFill>
              </a:rPr>
              <a:t>4.1. Debate</a:t>
            </a:r>
          </a:p>
        </p:txBody>
      </p:sp>
      <p:sp>
        <p:nvSpPr>
          <p:cNvPr id="4" name="Text Box 6"/>
          <p:cNvSpPr txBox="1">
            <a:spLocks noChangeArrowheads="1"/>
          </p:cNvSpPr>
          <p:nvPr/>
        </p:nvSpPr>
        <p:spPr bwMode="auto">
          <a:xfrm>
            <a:off x="-304800" y="1487299"/>
            <a:ext cx="8534400" cy="4724370"/>
          </a:xfrm>
          <a:prstGeom prst="rect">
            <a:avLst/>
          </a:prstGeom>
          <a:noFill/>
          <a:ln w="9525">
            <a:noFill/>
            <a:miter lim="800000"/>
            <a:headEnd/>
            <a:tailEnd/>
          </a:ln>
          <a:effectLst/>
        </p:spPr>
        <p:txBody>
          <a:bodyPr>
            <a:spAutoFit/>
          </a:bodyPr>
          <a:lstStyle/>
          <a:p>
            <a:pPr algn="just">
              <a:spcBef>
                <a:spcPct val="50000"/>
              </a:spcBef>
            </a:pPr>
            <a:r>
              <a:rPr lang="pt-PT" sz="1400" dirty="0"/>
              <a:t>	</a:t>
            </a:r>
            <a:r>
              <a:rPr lang="pt-PT" sz="1400" b="1" dirty="0"/>
              <a:t>4.1.2 </a:t>
            </a:r>
            <a:r>
              <a:rPr lang="pt-PT" sz="1400" b="1" dirty="0" err="1"/>
              <a:t>Draft</a:t>
            </a:r>
            <a:r>
              <a:rPr lang="pt-PT" sz="1400" b="1" dirty="0"/>
              <a:t> de Programa (preliminar) - continuação</a:t>
            </a:r>
          </a:p>
          <a:p>
            <a:pPr lvl="3" algn="just">
              <a:spcBef>
                <a:spcPct val="50000"/>
              </a:spcBef>
              <a:buClr>
                <a:srgbClr val="FF9933"/>
              </a:buClr>
              <a:buFont typeface="Wingdings" pitchFamily="2" charset="2"/>
              <a:buChar char="§"/>
            </a:pPr>
            <a:r>
              <a:rPr lang="pt-PT" sz="1400" dirty="0" smtClean="0"/>
              <a:t>11h45 </a:t>
            </a:r>
            <a:r>
              <a:rPr lang="pt-PT" sz="1400" dirty="0"/>
              <a:t>“Campanhas para um consumo consciente e moderado de bebidas alcoólicas” - Representante do sector cervejeiro</a:t>
            </a:r>
          </a:p>
          <a:p>
            <a:pPr lvl="3" algn="just">
              <a:spcBef>
                <a:spcPct val="50000"/>
              </a:spcBef>
              <a:buClr>
                <a:srgbClr val="FF9933"/>
              </a:buClr>
              <a:buFont typeface="Wingdings" pitchFamily="2" charset="2"/>
              <a:buChar char="§"/>
            </a:pPr>
            <a:r>
              <a:rPr lang="pt-PT" sz="1400" dirty="0"/>
              <a:t> 12h00 – “Campanhas para um consumo consciente e moderado de bebidas alcoólicas” - Representante do sector vitivinícola</a:t>
            </a:r>
          </a:p>
          <a:p>
            <a:pPr lvl="3" algn="just">
              <a:spcBef>
                <a:spcPct val="50000"/>
              </a:spcBef>
              <a:buClr>
                <a:srgbClr val="FF9933"/>
              </a:buClr>
              <a:buFont typeface="Wingdings" pitchFamily="2" charset="2"/>
              <a:buChar char="§"/>
            </a:pPr>
            <a:r>
              <a:rPr lang="pt-PT" sz="1400" dirty="0"/>
              <a:t> 12h15 - “Campanhas de sensibilização e prevenção a nível europeu”</a:t>
            </a:r>
          </a:p>
          <a:p>
            <a:pPr lvl="3" algn="just">
              <a:spcBef>
                <a:spcPct val="50000"/>
              </a:spcBef>
              <a:buClr>
                <a:srgbClr val="FF9933"/>
              </a:buClr>
              <a:buFont typeface="Wingdings" pitchFamily="2" charset="2"/>
              <a:buNone/>
            </a:pPr>
            <a:r>
              <a:rPr lang="pt-PT" sz="1400" dirty="0"/>
              <a:t>	      Representante da CEPS – </a:t>
            </a:r>
            <a:r>
              <a:rPr lang="pt-PT" sz="1400" i="1" dirty="0" err="1"/>
              <a:t>European</a:t>
            </a:r>
            <a:r>
              <a:rPr lang="pt-PT" sz="1400" i="1" dirty="0"/>
              <a:t> </a:t>
            </a:r>
            <a:r>
              <a:rPr lang="pt-PT" sz="1400" i="1" dirty="0" err="1"/>
              <a:t>Spirits</a:t>
            </a:r>
            <a:r>
              <a:rPr lang="pt-PT" sz="1400" i="1" dirty="0"/>
              <a:t> </a:t>
            </a:r>
            <a:r>
              <a:rPr lang="pt-PT" sz="1400" i="1" dirty="0" err="1"/>
              <a:t>Organisation</a:t>
            </a:r>
            <a:endParaRPr lang="pt-PT" sz="1400" i="1" dirty="0"/>
          </a:p>
          <a:p>
            <a:pPr lvl="4" algn="just">
              <a:spcBef>
                <a:spcPct val="50000"/>
              </a:spcBef>
              <a:buClr>
                <a:srgbClr val="FF9933"/>
              </a:buClr>
              <a:buFont typeface="Wingdings" pitchFamily="2" charset="2"/>
              <a:buNone/>
            </a:pPr>
            <a:r>
              <a:rPr lang="pt-PT" sz="1400" dirty="0"/>
              <a:t>		ou</a:t>
            </a:r>
          </a:p>
          <a:p>
            <a:pPr lvl="4" algn="just">
              <a:spcBef>
                <a:spcPct val="50000"/>
              </a:spcBef>
              <a:buClr>
                <a:srgbClr val="FF9933"/>
              </a:buClr>
              <a:buFont typeface="Wingdings" pitchFamily="2" charset="2"/>
              <a:buNone/>
            </a:pPr>
            <a:r>
              <a:rPr lang="pt-PT" sz="1400" dirty="0"/>
              <a:t>      Representante da EFRD – </a:t>
            </a:r>
            <a:r>
              <a:rPr lang="pt-PT" sz="1400" i="1" dirty="0" err="1"/>
              <a:t>European</a:t>
            </a:r>
            <a:r>
              <a:rPr lang="pt-PT" sz="1400" i="1" dirty="0"/>
              <a:t> </a:t>
            </a:r>
            <a:r>
              <a:rPr lang="pt-PT" sz="1400" i="1" dirty="0" err="1"/>
              <a:t>Forum</a:t>
            </a:r>
            <a:r>
              <a:rPr lang="pt-PT" sz="1400" i="1" dirty="0"/>
              <a:t> for </a:t>
            </a:r>
            <a:r>
              <a:rPr lang="pt-PT" sz="1400" i="1" dirty="0" err="1"/>
              <a:t>Responsible</a:t>
            </a:r>
            <a:r>
              <a:rPr lang="pt-PT" sz="1400" i="1" dirty="0"/>
              <a:t> </a:t>
            </a:r>
            <a:r>
              <a:rPr lang="pt-PT" sz="1400" i="1" dirty="0" err="1"/>
              <a:t>Drinking</a:t>
            </a:r>
            <a:endParaRPr lang="pt-PT" sz="1400" i="1" dirty="0"/>
          </a:p>
          <a:p>
            <a:pPr lvl="4" algn="just">
              <a:spcBef>
                <a:spcPct val="50000"/>
              </a:spcBef>
              <a:buClr>
                <a:srgbClr val="FF9933"/>
              </a:buClr>
              <a:buFont typeface="Wingdings" pitchFamily="2" charset="2"/>
              <a:buNone/>
            </a:pPr>
            <a:r>
              <a:rPr lang="pt-PT" sz="1400" dirty="0"/>
              <a:t>		ou</a:t>
            </a:r>
          </a:p>
          <a:p>
            <a:pPr lvl="4" algn="just">
              <a:spcBef>
                <a:spcPct val="50000"/>
              </a:spcBef>
              <a:buClr>
                <a:srgbClr val="FF9933"/>
              </a:buClr>
              <a:buFont typeface="Wingdings" pitchFamily="2" charset="2"/>
              <a:buNone/>
            </a:pPr>
            <a:r>
              <a:rPr lang="pt-PT" sz="1400" dirty="0"/>
              <a:t>      </a:t>
            </a:r>
            <a:r>
              <a:rPr lang="pt-PT" sz="1400" dirty="0" err="1"/>
              <a:t>Marie</a:t>
            </a:r>
            <a:r>
              <a:rPr lang="pt-PT" sz="1400" dirty="0"/>
              <a:t> </a:t>
            </a:r>
            <a:r>
              <a:rPr lang="pt-PT" sz="1400" dirty="0" err="1"/>
              <a:t>Choquet</a:t>
            </a:r>
            <a:r>
              <a:rPr lang="pt-PT" sz="1400" dirty="0"/>
              <a:t> – INSERM – </a:t>
            </a:r>
            <a:r>
              <a:rPr lang="pt-PT" sz="1400" i="1" dirty="0" err="1"/>
              <a:t>Institut</a:t>
            </a:r>
            <a:r>
              <a:rPr lang="pt-PT" sz="1400" i="1" dirty="0"/>
              <a:t> </a:t>
            </a:r>
            <a:r>
              <a:rPr lang="pt-PT" sz="1400" i="1" dirty="0" err="1"/>
              <a:t>National</a:t>
            </a:r>
            <a:r>
              <a:rPr lang="pt-PT" sz="1400" i="1" dirty="0"/>
              <a:t> de </a:t>
            </a:r>
            <a:r>
              <a:rPr lang="pt-PT" sz="1400" i="1" dirty="0" err="1"/>
              <a:t>la</a:t>
            </a:r>
            <a:r>
              <a:rPr lang="pt-PT" sz="1400" i="1" dirty="0"/>
              <a:t> </a:t>
            </a:r>
            <a:r>
              <a:rPr lang="pt-PT" sz="1400" i="1" dirty="0" err="1"/>
              <a:t>Santé</a:t>
            </a:r>
            <a:r>
              <a:rPr lang="pt-PT" sz="1400" i="1" dirty="0"/>
              <a:t> </a:t>
            </a:r>
            <a:r>
              <a:rPr lang="pt-PT" sz="1400" i="1" dirty="0" err="1"/>
              <a:t>et</a:t>
            </a:r>
            <a:r>
              <a:rPr lang="pt-PT" sz="1400" i="1" dirty="0"/>
              <a:t> de </a:t>
            </a:r>
            <a:r>
              <a:rPr lang="pt-PT" sz="1400" i="1" dirty="0" err="1"/>
              <a:t>la</a:t>
            </a:r>
            <a:r>
              <a:rPr lang="pt-PT" sz="1400" i="1" dirty="0"/>
              <a:t> </a:t>
            </a:r>
            <a:r>
              <a:rPr lang="pt-PT" sz="1400" i="1" dirty="0" err="1"/>
              <a:t>Recherche</a:t>
            </a:r>
            <a:r>
              <a:rPr lang="pt-PT" sz="1400" i="1" dirty="0"/>
              <a:t>       </a:t>
            </a:r>
            <a:r>
              <a:rPr lang="pt-PT" sz="1400" i="1" dirty="0" err="1"/>
              <a:t>Médicale</a:t>
            </a:r>
            <a:endParaRPr lang="pt-PT" sz="1400" i="1" dirty="0"/>
          </a:p>
          <a:p>
            <a:pPr lvl="3" algn="just">
              <a:spcBef>
                <a:spcPct val="50000"/>
              </a:spcBef>
              <a:buClr>
                <a:srgbClr val="FF9933"/>
              </a:buClr>
              <a:buFont typeface="Wingdings" pitchFamily="2" charset="2"/>
              <a:buChar char="§"/>
            </a:pPr>
            <a:r>
              <a:rPr lang="pt-PT" sz="1400" dirty="0"/>
              <a:t> 12h35 – “Evolução da Campanha Condutor Designado 100% </a:t>
            </a:r>
            <a:r>
              <a:rPr lang="pt-PT" sz="1400" dirty="0" err="1"/>
              <a:t>Cool</a:t>
            </a:r>
            <a:r>
              <a:rPr lang="pt-PT" sz="1400" dirty="0"/>
              <a:t>: um comportamento, um compromisso com a vida” - Dr. Mário Moniz Barreto, Secretário-Geral da ANEBE</a:t>
            </a:r>
          </a:p>
          <a:p>
            <a:pPr lvl="3" algn="just">
              <a:spcBef>
                <a:spcPct val="50000"/>
              </a:spcBef>
              <a:buClr>
                <a:srgbClr val="FF9933"/>
              </a:buClr>
              <a:buFont typeface="Wingdings" pitchFamily="2" charset="2"/>
              <a:buChar char="§"/>
            </a:pPr>
            <a:r>
              <a:rPr lang="pt-PT" sz="1400" dirty="0"/>
              <a:t> Debate</a:t>
            </a:r>
          </a:p>
          <a:p>
            <a:pPr lvl="3" algn="just">
              <a:spcBef>
                <a:spcPct val="50000"/>
              </a:spcBef>
              <a:buClr>
                <a:srgbClr val="FF9933"/>
              </a:buClr>
              <a:buFont typeface="Wingdings" pitchFamily="2" charset="2"/>
              <a:buChar char="§"/>
            </a:pPr>
            <a:r>
              <a:rPr lang="pt-PT" sz="1400" dirty="0"/>
              <a:t> 13h15 – Sessão de Encerramento</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xo">
  <a:themeElements>
    <a:clrScheme name="Flux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x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x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NROrdem xmlns="b8c7b4d7-3eff-48a5-b267-a32625ef074d">3</NROrdem>
    <PublicarInternet xmlns="ed87406e-37ea-4703-887a-570625493888">true</PublicarInternet>
    <DataReuniao xmlns="ed87406e-37ea-4703-887a-570625493888">2010-02-09T00:00:00+00:00</DataReuniao>
    <Legislatura xmlns="ed87406e-37ea-4703-887a-570625493888">XI</Legislatura>
    <AutorDocumento xmlns="ed87406e-37ea-4703-887a-570625493888">9ª - COPTC</AutorDocumento>
    <DataDocumento xmlns="ed87406e-37ea-4703-887a-570625493888">2010-02-09T00:00:00+00:00</DataDocumento>
    <Sessao xmlns="ed87406e-37ea-4703-887a-570625493888">1ª</Sessao>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Arquivo Comissão" ma:contentTypeID="0x010100C7BFBB5E5CDB430089EF002C469C6C25005EA66CEFF3FE5042B1611BF9048E085A" ma:contentTypeVersion="5" ma:contentTypeDescription="Documento Arquivo Comissão" ma:contentTypeScope="" ma:versionID="52daa08e65aaaf9da5cfcb25e157502d">
  <xsd:schema xmlns:xsd="http://www.w3.org/2001/XMLSchema" xmlns:xs="http://www.w3.org/2001/XMLSchema" xmlns:p="http://schemas.microsoft.com/office/2006/metadata/properties" xmlns:ns2="ed87406e-37ea-4703-887a-570625493888" xmlns:ns3="b8c7b4d7-3eff-48a5-b267-a32625ef074d" targetNamespace="http://schemas.microsoft.com/office/2006/metadata/properties" ma:root="true" ma:fieldsID="35c337b59ef380b87144504c7ab0cbb1" ns2:_="" ns3:_="">
    <xsd:import namespace="ed87406e-37ea-4703-887a-570625493888"/>
    <xsd:import namespace="b8c7b4d7-3eff-48a5-b267-a32625ef074d"/>
    <xsd:element name="properties">
      <xsd:complexType>
        <xsd:sequence>
          <xsd:element name="documentManagement">
            <xsd:complexType>
              <xsd:all>
                <xsd:element ref="ns2:AutorDocumento"/>
                <xsd:element ref="ns2:DataDocumento" minOccurs="0"/>
                <xsd:element ref="ns2:DataReuniao" minOccurs="0"/>
                <xsd:element ref="ns2:Legislatura" minOccurs="0"/>
                <xsd:element ref="ns2:PublicarInternet" minOccurs="0"/>
                <xsd:element ref="ns2:Sessao" minOccurs="0"/>
                <xsd:element ref="ns3:NROrdem"/>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87406e-37ea-4703-887a-570625493888" elementFormDefault="qualified">
    <xsd:import namespace="http://schemas.microsoft.com/office/2006/documentManagement/types"/>
    <xsd:import namespace="http://schemas.microsoft.com/office/infopath/2007/PartnerControls"/>
    <xsd:element name="AutorDocumento" ma:index="8" ma:displayName="Autor Documento" ma:default="9ª - COPTC" ma:internalName="AutorDocumento" ma:readOnly="false">
      <xsd:simpleType>
        <xsd:restriction base="dms:Text">
          <xsd:maxLength value="255"/>
        </xsd:restriction>
      </xsd:simpleType>
    </xsd:element>
    <xsd:element name="DataDocumento" ma:index="9" nillable="true" ma:displayName="Data Documento" ma:format="DateOnly" ma:internalName="DataDocumento" ma:readOnly="false">
      <xsd:simpleType>
        <xsd:restriction base="dms:DateTime"/>
      </xsd:simpleType>
    </xsd:element>
    <xsd:element name="DataReuniao" ma:index="10" nillable="true" ma:displayName="Data Reunião" ma:format="DateOnly" ma:internalName="DataReuniao">
      <xsd:simpleType>
        <xsd:restriction base="dms:DateTime"/>
      </xsd:simpleType>
    </xsd:element>
    <xsd:element name="Legislatura" ma:index="11" nillable="true" ma:displayName="Legislatura" ma:default="XI" ma:format="Dropdown" ma:internalName="Legislatura">
      <xsd:simpleType>
        <xsd:restriction base="dms:Choice">
          <xsd:enumeration value="XIII"/>
          <xsd:enumeration value="XII"/>
          <xsd:enumeration value="XI"/>
          <xsd:enumeration value="X"/>
          <xsd:enumeration value="IX"/>
          <xsd:enumeration value="VIII"/>
          <xsd:enumeration value="VII"/>
          <xsd:enumeration value="VI"/>
          <xsd:enumeration value="V"/>
          <xsd:enumeration value="IV"/>
          <xsd:enumeration value="III"/>
          <xsd:enumeration value="II"/>
          <xsd:enumeration value="I"/>
        </xsd:restriction>
      </xsd:simpleType>
    </xsd:element>
    <xsd:element name="PublicarInternet" ma:index="12" nillable="true" ma:displayName="Publicar Internet" ma:default="0" ma:internalName="PublicarInternet">
      <xsd:simpleType>
        <xsd:restriction base="dms:Boolean"/>
      </xsd:simpleType>
    </xsd:element>
    <xsd:element name="Sessao" ma:index="13" nillable="true" ma:displayName="Sessão Legislativa" ma:default="" ma:format="Dropdown" ma:internalName="Sessao">
      <xsd:simpleType>
        <xsd:restriction base="dms:Choice">
          <xsd:enumeration value="1ª"/>
          <xsd:enumeration value="2ª"/>
          <xsd:enumeration value="3ª"/>
          <xsd:enumeration value="4ª"/>
        </xsd:restriction>
      </xsd:simpleType>
    </xsd:element>
  </xsd:schema>
  <xsd:schema xmlns:xsd="http://www.w3.org/2001/XMLSchema" xmlns:xs="http://www.w3.org/2001/XMLSchema" xmlns:dms="http://schemas.microsoft.com/office/2006/documentManagement/types" xmlns:pc="http://schemas.microsoft.com/office/infopath/2007/PartnerControls" targetNamespace="b8c7b4d7-3eff-48a5-b267-a32625ef074d" elementFormDefault="qualified">
    <xsd:import namespace="http://schemas.microsoft.com/office/2006/documentManagement/types"/>
    <xsd:import namespace="http://schemas.microsoft.com/office/infopath/2007/PartnerControls"/>
    <xsd:element name="NROrdem" ma:index="14" ma:displayName="NR. Ordem" ma:decimals="0" ma:default="0" ma:internalName="NROrdem" ma:percentage="FALSE">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3E1EAD-9FAA-443C-A423-D7D240FF99C7}"/>
</file>

<file path=customXml/itemProps2.xml><?xml version="1.0" encoding="utf-8"?>
<ds:datastoreItem xmlns:ds="http://schemas.openxmlformats.org/officeDocument/2006/customXml" ds:itemID="{887C78EE-4CAE-4E9B-8160-E3B4BF9C07A5}"/>
</file>

<file path=customXml/itemProps3.xml><?xml version="1.0" encoding="utf-8"?>
<ds:datastoreItem xmlns:ds="http://schemas.openxmlformats.org/officeDocument/2006/customXml" ds:itemID="{9261D646-3AA8-4625-8717-E69F567D7325}"/>
</file>

<file path=docProps/app.xml><?xml version="1.0" encoding="utf-8"?>
<Properties xmlns="http://schemas.openxmlformats.org/officeDocument/2006/extended-properties" xmlns:vt="http://schemas.openxmlformats.org/officeDocument/2006/docPropsVTypes">
  <Template>Flow</Template>
  <TotalTime>25</TotalTime>
  <Words>937</Words>
  <Application>Microsoft Office PowerPoint</Application>
  <PresentationFormat>Apresentação no Ecrã (4:3)</PresentationFormat>
  <Paragraphs>126</Paragraphs>
  <Slides>13</Slides>
  <Notes>1</Notes>
  <HiddenSlides>0</HiddenSlides>
  <MMClips>0</MMClips>
  <ScaleCrop>false</ScaleCrop>
  <HeadingPairs>
    <vt:vector size="4" baseType="variant">
      <vt:variant>
        <vt:lpstr>Tema</vt:lpstr>
      </vt:variant>
      <vt:variant>
        <vt:i4>1</vt:i4>
      </vt:variant>
      <vt:variant>
        <vt:lpstr>Títulos dos diapositivos</vt:lpstr>
      </vt:variant>
      <vt:variant>
        <vt:i4>13</vt:i4>
      </vt:variant>
    </vt:vector>
  </HeadingPairs>
  <TitlesOfParts>
    <vt:vector size="14" baseType="lpstr">
      <vt:lpstr>Fluxo</vt:lpstr>
      <vt:lpstr>Diapositivo 1</vt:lpstr>
      <vt:lpstr>Diapositivo 2</vt:lpstr>
      <vt:lpstr>Diapositivo 3</vt:lpstr>
      <vt:lpstr>Diapositivo 4</vt:lpstr>
      <vt:lpstr>Diapositivo 5</vt:lpstr>
      <vt:lpstr>Diapositivo 6</vt:lpstr>
      <vt:lpstr>Diapositivo 7</vt:lpstr>
      <vt:lpstr>Diapositivo 8</vt:lpstr>
      <vt:lpstr>Diapositivo 9</vt:lpstr>
      <vt:lpstr>Diapositivo 10</vt:lpstr>
      <vt:lpstr>Diapositivo 11</vt:lpstr>
      <vt:lpstr>Diapositivo 12</vt:lpstr>
      <vt:lpstr>Diapositivo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cp:lastModifiedBy>armindag</cp:lastModifiedBy>
  <cp:revision>6</cp:revision>
  <dcterms:modified xsi:type="dcterms:W3CDTF">2010-02-22T11:05:39Z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0x010100C7BFBB5E5CDB430089EF002C469C6C25005EA66CEFF3FE5042B1611BF9048E085A</vt:lpwstr>
  </property>
</Properties>
</file>