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slides/slide18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1.xml" ContentType="application/vnd.openxmlformats-officedocument.them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style1.xml" ContentType="application/vnd.ms-office.chartstyle+xml"/>
  <Override PartName="/ppt/charts/chart2.xml" ContentType="application/vnd.openxmlformats-officedocument.drawingml.chart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5.xml" ContentType="application/vnd.openxmlformats-officedocument.drawingml.chart+xml"/>
  <Override PartName="/ppt/charts/style4.xml" ContentType="application/vnd.ms-office.chartstyle+xml"/>
  <Override PartName="/ppt/notesMasters/notesMaster1.xml" ContentType="application/vnd.openxmlformats-officedocument.presentationml.notesMaster+xml"/>
  <Override PartName="/ppt/charts/colors4.xml" ContentType="application/vnd.ms-office.chartcolorstyle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charts/colors6.xml" ContentType="application/vnd.ms-office.chartcolorstyle+xml"/>
  <Override PartName="/ppt/charts/style6.xml" ContentType="application/vnd.ms-office.chart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92" r:id="rId2"/>
    <p:sldId id="355" r:id="rId3"/>
    <p:sldId id="388" r:id="rId4"/>
    <p:sldId id="368" r:id="rId5"/>
    <p:sldId id="369" r:id="rId6"/>
    <p:sldId id="370" r:id="rId7"/>
    <p:sldId id="373" r:id="rId8"/>
    <p:sldId id="371" r:id="rId9"/>
    <p:sldId id="383" r:id="rId10"/>
    <p:sldId id="385" r:id="rId11"/>
    <p:sldId id="384" r:id="rId12"/>
    <p:sldId id="386" r:id="rId13"/>
    <p:sldId id="374" r:id="rId14"/>
    <p:sldId id="375" r:id="rId15"/>
    <p:sldId id="376" r:id="rId16"/>
    <p:sldId id="377" r:id="rId17"/>
    <p:sldId id="378" r:id="rId18"/>
    <p:sldId id="379" r:id="rId19"/>
    <p:sldId id="380" r:id="rId20"/>
    <p:sldId id="381" r:id="rId21"/>
    <p:sldId id="382" r:id="rId22"/>
    <p:sldId id="387" r:id="rId23"/>
  </p:sldIdLst>
  <p:sldSz cx="9144000" cy="6858000" type="screen4x3"/>
  <p:notesSz cx="7023100" cy="93091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SEATFP" initials="GSEATFP" lastIdx="3" clrIdx="0">
    <p:extLst>
      <p:ext uri="{19B8F6BF-5375-455C-9EA6-DF929625EA0E}">
        <p15:presenceInfo xmlns:p15="http://schemas.microsoft.com/office/powerpoint/2012/main" userId="GSEATFP" providerId="None"/>
      </p:ext>
    </p:extLst>
  </p:cmAuthor>
  <p:cmAuthor id="2" name="Marta Carneiro" initials="MC" lastIdx="14" clrIdx="1">
    <p:extLst>
      <p:ext uri="{19B8F6BF-5375-455C-9EA6-DF929625EA0E}">
        <p15:presenceInfo xmlns:p15="http://schemas.microsoft.com/office/powerpoint/2012/main" userId="S::marta.carneiro@mpcm.gov.pt::30030e2e-d5e2-47bb-a435-5fbe952f2e5b" providerId="AD"/>
      </p:ext>
    </p:extLst>
  </p:cmAuthor>
  <p:cmAuthor id="3" name="Carla Tavares" initials="CT" lastIdx="1" clrIdx="2">
    <p:extLst>
      <p:ext uri="{19B8F6BF-5375-455C-9EA6-DF929625EA0E}">
        <p15:presenceInfo xmlns:p15="http://schemas.microsoft.com/office/powerpoint/2012/main" userId="S-1-5-21-2119440494-470827880-1435325219-72432" providerId="AD"/>
      </p:ext>
    </p:extLst>
  </p:cmAuthor>
  <p:cmAuthor id="4" name="Sergio Pipa" initials="SP" lastIdx="6" clrIdx="3">
    <p:extLst>
      <p:ext uri="{19B8F6BF-5375-455C-9EA6-DF929625EA0E}">
        <p15:presenceInfo xmlns:p15="http://schemas.microsoft.com/office/powerpoint/2012/main" userId="S-1-5-21-2119440494-470827880-1435325219-725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CF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84" autoAdjust="0"/>
  </p:normalViewPr>
  <p:slideViewPr>
    <p:cSldViewPr>
      <p:cViewPr varScale="1">
        <p:scale>
          <a:sx n="63" d="100"/>
          <a:sy n="63" d="100"/>
        </p:scale>
        <p:origin x="138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LSB289BDC\fs\cite-spipa\perfil\Meus%20Documentos\54.%20Audicao%20SIND%2022102020\Execucao2016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LSB289BDC\fs\cite-spipa\perfil\Meus%20Documentos\54.%20Audicao%20SIND%2022102020\ver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LSB289BDC\fs\cite-spipa\perfil\Meus%20Documentos\54.%20Audicao%20SIND%2022102020\ve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LSB289BDC\fs\cite-spipa\perfil\Meus%20Documentos\54.%20Audicao%20SIND%2022102020\ver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LSB289BDC\fs\cite-spipa\perfil\Meus%20Documentos\54.%20Audicao%20SIND%2022102020\ver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LSB289BDC\fs\cite-spipa\perfil\Meus%20Documentos\54.%20Audicao%20SIND%2022102020\ver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LSB289BDC\fs\cite-spipa\perfil\Meus%20Documentos\54.%20Audicao%20SIND%2022102020\ver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1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673012578902043E-3"/>
          <c:y val="0.13597863424966616"/>
          <c:w val="0.98443056903236426"/>
          <c:h val="0.66686851012310333"/>
        </c:manualLayout>
      </c:layout>
      <c:lineChart>
        <c:grouping val="standard"/>
        <c:varyColors val="0"/>
        <c:ser>
          <c:idx val="0"/>
          <c:order val="0"/>
          <c:tx>
            <c:strRef>
              <c:f>'F04 (2)'!$A$3</c:f>
              <c:strCache>
                <c:ptCount val="1"/>
                <c:pt idx="0">
                  <c:v>Masculino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dLbls>
            <c:spPr>
              <a:ln>
                <a:solidFill>
                  <a:schemeClr val="accent1"/>
                </a:solidFill>
              </a:ln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'F04 (2)'!$B$2:$F$2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 formatCode="mmm\-yy">
                  <c:v>44075</c:v>
                </c:pt>
              </c:numCache>
            </c:numRef>
          </c:cat>
          <c:val>
            <c:numRef>
              <c:f>'F04 (2)'!$B$3:$F$3</c:f>
              <c:numCache>
                <c:formatCode>General</c:formatCode>
                <c:ptCount val="5"/>
                <c:pt idx="0">
                  <c:v>6</c:v>
                </c:pt>
                <c:pt idx="1">
                  <c:v>10</c:v>
                </c:pt>
                <c:pt idx="2">
                  <c:v>4</c:v>
                </c:pt>
                <c:pt idx="3">
                  <c:v>6</c:v>
                </c:pt>
                <c:pt idx="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9E-4F1B-98D8-3707DC6A1161}"/>
            </c:ext>
          </c:extLst>
        </c:ser>
        <c:ser>
          <c:idx val="1"/>
          <c:order val="1"/>
          <c:tx>
            <c:strRef>
              <c:f>'F04 (2)'!$A$4</c:f>
              <c:strCache>
                <c:ptCount val="1"/>
                <c:pt idx="0">
                  <c:v>Feminino</c:v>
                </c:pt>
              </c:strCache>
            </c:strRef>
          </c:tx>
          <c:spPr>
            <a:ln>
              <a:solidFill>
                <a:schemeClr val="accent3">
                  <a:lumMod val="75000"/>
                </a:schemeClr>
              </a:solidFill>
            </a:ln>
          </c:spPr>
          <c:marker>
            <c:symbol val="none"/>
          </c:marker>
          <c:dLbls>
            <c:numFmt formatCode="#,##0;[Red]#,##0" sourceLinked="0"/>
            <c:spPr>
              <a:ln>
                <a:solidFill>
                  <a:schemeClr val="accent1"/>
                </a:solidFill>
              </a:ln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'F04 (2)'!$B$2:$F$2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 formatCode="mmm\-yy">
                  <c:v>44075</c:v>
                </c:pt>
              </c:numCache>
            </c:numRef>
          </c:cat>
          <c:val>
            <c:numRef>
              <c:f>'F04 (2)'!$B$4:$F$4</c:f>
              <c:numCache>
                <c:formatCode>General</c:formatCode>
                <c:ptCount val="5"/>
                <c:pt idx="0">
                  <c:v>23</c:v>
                </c:pt>
                <c:pt idx="1">
                  <c:v>17</c:v>
                </c:pt>
                <c:pt idx="2">
                  <c:v>17</c:v>
                </c:pt>
                <c:pt idx="3">
                  <c:v>17</c:v>
                </c:pt>
                <c:pt idx="4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9E-4F1B-98D8-3707DC6A1161}"/>
            </c:ext>
          </c:extLst>
        </c:ser>
        <c:ser>
          <c:idx val="2"/>
          <c:order val="2"/>
          <c:tx>
            <c:strRef>
              <c:f>'F04 (2)'!$A$5</c:f>
              <c:strCache>
                <c:ptCount val="1"/>
                <c:pt idx="0">
                  <c:v>Indice de Feminização</c:v>
                </c:pt>
              </c:strCache>
            </c:strRef>
          </c:tx>
          <c:spPr>
            <a:ln w="76200">
              <a:solidFill>
                <a:srgbClr val="92D050"/>
              </a:solidFill>
            </a:ln>
          </c:spPr>
          <c:marker>
            <c:symbol val="none"/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tx2"/>
                        </a:solidFill>
                      </a:rPr>
                      <a:t>82,09%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89E-4F1B-98D8-3707DC6A116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tx2"/>
                        </a:solidFill>
                      </a:rPr>
                      <a:t>83,87%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89E-4F1B-98D8-3707DC6A116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tx2"/>
                        </a:solidFill>
                      </a:rPr>
                      <a:t>85,25%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89E-4F1B-98D8-3707DC6A116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tx2"/>
                        </a:solidFill>
                      </a:rPr>
                      <a:t>85,71%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89E-4F1B-98D8-3707DC6A116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tx2"/>
                        </a:solidFill>
                      </a:rPr>
                      <a:t>82,69%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89E-4F1B-98D8-3707DC6A1161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'F04 (2)'!$B$2:$F$2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 formatCode="mmm\-yy">
                  <c:v>44075</c:v>
                </c:pt>
              </c:numCache>
            </c:numRef>
          </c:cat>
          <c:val>
            <c:numRef>
              <c:f>'F04 (2)'!$B$5:$F$5</c:f>
              <c:numCache>
                <c:formatCode>General</c:formatCode>
                <c:ptCount val="5"/>
                <c:pt idx="0">
                  <c:v>27.758620689655174</c:v>
                </c:pt>
                <c:pt idx="1">
                  <c:v>22.037037037037038</c:v>
                </c:pt>
                <c:pt idx="2">
                  <c:v>28.333333333333332</c:v>
                </c:pt>
                <c:pt idx="3">
                  <c:v>25.869565217391301</c:v>
                </c:pt>
                <c:pt idx="4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89E-4F1B-98D8-3707DC6A11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107072"/>
        <c:axId val="127108608"/>
      </c:lineChart>
      <c:catAx>
        <c:axId val="12710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 rot="0" vert="horz"/>
          <a:lstStyle/>
          <a:p>
            <a:pPr>
              <a:defRPr/>
            </a:pPr>
            <a:endParaRPr lang="pt-PT"/>
          </a:p>
        </c:txPr>
        <c:crossAx val="127108608"/>
        <c:crosses val="autoZero"/>
        <c:auto val="1"/>
        <c:lblAlgn val="ctr"/>
        <c:lblOffset val="100"/>
        <c:noMultiLvlLbl val="0"/>
      </c:catAx>
      <c:valAx>
        <c:axId val="1271086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71070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7969826177900441"/>
          <c:y val="0.91881969299292132"/>
          <c:w val="0.6714462590477045"/>
          <c:h val="8.1180307007078664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pt-PT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indent="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lang="pt-PT" sz="2000" b="1" i="0" u="none" strike="noStrike" kern="1200" spc="0" baseline="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PT" sz="1800" b="1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A set/2020  (518)</a:t>
            </a:r>
          </a:p>
        </c:rich>
      </c:tx>
      <c:layout>
        <c:manualLayout>
          <c:xMode val="edge"/>
          <c:yMode val="edge"/>
          <c:x val="0.21179079517480517"/>
          <c:y val="2.14956525103246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indent="0" algn="l" rtl="0" fontAlgn="base">
            <a:spcBef>
              <a:spcPct val="20000"/>
            </a:spcBef>
            <a:spcAft>
              <a:spcPct val="0"/>
            </a:spcAft>
            <a:buFont typeface="Arial" charset="0"/>
            <a:buNone/>
            <a:defRPr lang="pt-PT" sz="2000" b="1" i="0" u="none" strike="noStrike" kern="1200" spc="0" baseline="0" dirty="0" smtClean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defRPr>
          </a:pPr>
          <a:endParaRPr lang="pt-PT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Folha7!$B$8</c:f>
              <c:strCache>
                <c:ptCount val="1"/>
                <c:pt idx="0">
                  <c:v>Mulheres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Folha7!$C$7:$G$7</c:f>
              <c:strCache>
                <c:ptCount val="5"/>
                <c:pt idx="0">
                  <c:v>Tempo parcial</c:v>
                </c:pt>
                <c:pt idx="1">
                  <c:v>Horário Flexível</c:v>
                </c:pt>
                <c:pt idx="2">
                  <c:v>Despedimentos</c:v>
                </c:pt>
                <c:pt idx="3">
                  <c:v>Queixas</c:v>
                </c:pt>
                <c:pt idx="4">
                  <c:v>Diversos</c:v>
                </c:pt>
              </c:strCache>
            </c:strRef>
          </c:cat>
          <c:val>
            <c:numRef>
              <c:f>Folha7!$C$8:$G$8</c:f>
              <c:numCache>
                <c:formatCode>General</c:formatCode>
                <c:ptCount val="5"/>
                <c:pt idx="0">
                  <c:v>41</c:v>
                </c:pt>
                <c:pt idx="1">
                  <c:v>279</c:v>
                </c:pt>
                <c:pt idx="2">
                  <c:v>95</c:v>
                </c:pt>
                <c:pt idx="3">
                  <c:v>34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2E-448D-91CB-B3CB8ADE091D}"/>
            </c:ext>
          </c:extLst>
        </c:ser>
        <c:ser>
          <c:idx val="1"/>
          <c:order val="1"/>
          <c:tx>
            <c:strRef>
              <c:f>Folha7!$B$9</c:f>
              <c:strCache>
                <c:ptCount val="1"/>
                <c:pt idx="0">
                  <c:v>Homens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D2E-448D-91CB-B3CB8ADE09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Folha7!$C$7:$G$7</c:f>
              <c:strCache>
                <c:ptCount val="5"/>
                <c:pt idx="0">
                  <c:v>Tempo parcial</c:v>
                </c:pt>
                <c:pt idx="1">
                  <c:v>Horário Flexível</c:v>
                </c:pt>
                <c:pt idx="2">
                  <c:v>Despedimentos</c:v>
                </c:pt>
                <c:pt idx="3">
                  <c:v>Queixas</c:v>
                </c:pt>
                <c:pt idx="4">
                  <c:v>Diversos</c:v>
                </c:pt>
              </c:strCache>
            </c:strRef>
          </c:cat>
          <c:val>
            <c:numRef>
              <c:f>Folha7!$C$9:$G$9</c:f>
              <c:numCache>
                <c:formatCode>General</c:formatCode>
                <c:ptCount val="5"/>
                <c:pt idx="0">
                  <c:v>1</c:v>
                </c:pt>
                <c:pt idx="1">
                  <c:v>56</c:v>
                </c:pt>
                <c:pt idx="2">
                  <c:v>11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2E-448D-91CB-B3CB8ADE091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45725168"/>
        <c:axId val="178731760"/>
      </c:barChart>
      <c:catAx>
        <c:axId val="24572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PT"/>
          </a:p>
        </c:txPr>
        <c:crossAx val="178731760"/>
        <c:crosses val="autoZero"/>
        <c:auto val="1"/>
        <c:lblAlgn val="ctr"/>
        <c:lblOffset val="100"/>
        <c:noMultiLvlLbl val="0"/>
      </c:catAx>
      <c:valAx>
        <c:axId val="1787317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4572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936221511449996"/>
          <c:y val="0.92975491570996105"/>
          <c:w val="0.44822505101772331"/>
          <c:h val="5.1820239281189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P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pt-PT" sz="2000" b="1" i="0" u="none" strike="noStrike" kern="1200" spc="0" baseline="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PT" sz="2000" b="1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Evolução Anual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pt-PT" sz="2000" b="1" i="0" u="none" strike="noStrike" kern="1200" spc="0" baseline="0" dirty="0" smtClean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defRPr>
          </a:pPr>
          <a:endParaRPr lang="pt-P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3430033922330536"/>
                  <c:y val="-7.81875076232412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057691024829341"/>
                      <c:h val="6.331261387585912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D1F6-4ED3-8B73-63A77FDB546E}"/>
                </c:ext>
              </c:extLst>
            </c:dLbl>
            <c:dLbl>
              <c:idx val="2"/>
              <c:layout>
                <c:manualLayout>
                  <c:x val="-6.0288455124146816E-2"/>
                  <c:y val="-6.76804356191868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1F6-4ED3-8B73-63A77FDB546E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P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TabTrip!$A$23:$A$38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  <c:extLst/>
            </c:numRef>
          </c:cat>
          <c:val>
            <c:numRef>
              <c:f>TabTrip!$B$23:$B$38</c:f>
              <c:numCache>
                <c:formatCode>General</c:formatCode>
                <c:ptCount val="4"/>
                <c:pt idx="0">
                  <c:v>688</c:v>
                </c:pt>
                <c:pt idx="1">
                  <c:v>747</c:v>
                </c:pt>
                <c:pt idx="2">
                  <c:v>727</c:v>
                </c:pt>
                <c:pt idx="3">
                  <c:v>740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4A0C-4B60-82DD-7E3CA4EE4079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620348416"/>
        <c:axId val="745260344"/>
      </c:lineChart>
      <c:catAx>
        <c:axId val="62034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PT"/>
          </a:p>
        </c:txPr>
        <c:crossAx val="745260344"/>
        <c:crosses val="autoZero"/>
        <c:auto val="1"/>
        <c:lblAlgn val="ctr"/>
        <c:lblOffset val="100"/>
        <c:noMultiLvlLbl val="0"/>
      </c:catAx>
      <c:valAx>
        <c:axId val="7452603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20348416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pt-P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u="sng"/>
              <a:t>Igualdade e não discriminação em função do sexo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PT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Folha1!$F$5</c:f>
              <c:strCache>
                <c:ptCount val="1"/>
                <c:pt idx="0">
                  <c:v>Mulheres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Folha1!$E$6:$E$13</c:f>
              <c:strCache>
                <c:ptCount val="3"/>
                <c:pt idx="0">
                  <c:v>   Acesso ao emprego -artigo 24º CT</c:v>
                </c:pt>
                <c:pt idx="1">
                  <c:v>   Assédio Moral - nº. 2 do artigo 29º CT</c:v>
                </c:pt>
                <c:pt idx="2">
                  <c:v>   Condições de trabalho - artigo 24º CT</c:v>
                </c:pt>
              </c:strCache>
              <c:extLst/>
            </c:strRef>
          </c:cat>
          <c:val>
            <c:numRef>
              <c:f>Folha1!$F$6:$F$13</c:f>
              <c:numCache>
                <c:formatCode>General</c:formatCode>
                <c:ptCount val="3"/>
                <c:pt idx="0">
                  <c:v>3</c:v>
                </c:pt>
                <c:pt idx="1">
                  <c:v>2</c:v>
                </c:pt>
                <c:pt idx="2">
                  <c:v>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3373-4573-A895-1C3FB1832872}"/>
            </c:ext>
          </c:extLst>
        </c:ser>
        <c:ser>
          <c:idx val="1"/>
          <c:order val="1"/>
          <c:tx>
            <c:strRef>
              <c:f>Folha1!$G$5</c:f>
              <c:strCache>
                <c:ptCount val="1"/>
                <c:pt idx="0">
                  <c:v>Homens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Folha1!$E$6:$E$13</c:f>
              <c:strCache>
                <c:ptCount val="3"/>
                <c:pt idx="0">
                  <c:v>   Acesso ao emprego -artigo 24º CT</c:v>
                </c:pt>
                <c:pt idx="1">
                  <c:v>   Assédio Moral - nº. 2 do artigo 29º CT</c:v>
                </c:pt>
                <c:pt idx="2">
                  <c:v>   Condições de trabalho - artigo 24º CT</c:v>
                </c:pt>
              </c:strCache>
              <c:extLst/>
            </c:strRef>
          </c:cat>
          <c:val>
            <c:numRef>
              <c:f>Folha1!$G$6:$G$13</c:f>
              <c:numCache>
                <c:formatCode>General</c:formatCode>
                <c:ptCount val="3"/>
                <c:pt idx="1">
                  <c:v>1</c:v>
                </c:pt>
                <c:pt idx="2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3373-4573-A895-1C3FB18328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18440512"/>
        <c:axId val="1020718608"/>
      </c:barChart>
      <c:catAx>
        <c:axId val="1018440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1020718608"/>
        <c:crosses val="autoZero"/>
        <c:auto val="1"/>
        <c:lblAlgn val="ctr"/>
        <c:lblOffset val="100"/>
        <c:noMultiLvlLbl val="0"/>
      </c:catAx>
      <c:valAx>
        <c:axId val="1020718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10184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pt-P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u="sng" dirty="0" err="1"/>
              <a:t>Parentalidade</a:t>
            </a:r>
            <a:endParaRPr lang="en-US" sz="1400" u="sng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PT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Folha1!$F$5</c:f>
              <c:strCache>
                <c:ptCount val="1"/>
                <c:pt idx="0">
                  <c:v>Mulheres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Folha1!$E$6:$E$13</c:f>
              <c:strCache>
                <c:ptCount val="3"/>
                <c:pt idx="0">
                  <c:v>   Dispensa para amamentação ou aleitação - artigo 47º e 48º CT</c:v>
                </c:pt>
                <c:pt idx="1">
                  <c:v>   Proteção em caso de despedimento - artigo 63º CT</c:v>
                </c:pt>
                <c:pt idx="2">
                  <c:v>   Informações relativas a contrato de trabalho a termo - artigo 144º CT</c:v>
                </c:pt>
              </c:strCache>
              <c:extLst/>
            </c:strRef>
          </c:cat>
          <c:val>
            <c:numRef>
              <c:f>Folha1!$F$6:$F$13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6609-4425-A882-B6B1A406E950}"/>
            </c:ext>
          </c:extLst>
        </c:ser>
        <c:ser>
          <c:idx val="1"/>
          <c:order val="1"/>
          <c:tx>
            <c:strRef>
              <c:f>Folha1!$G$5</c:f>
              <c:strCache>
                <c:ptCount val="1"/>
                <c:pt idx="0">
                  <c:v>Homens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Folha1!$E$6:$E$13</c:f>
              <c:strCache>
                <c:ptCount val="3"/>
                <c:pt idx="0">
                  <c:v>   Dispensa para amamentação ou aleitação - artigo 47º e 48º CT</c:v>
                </c:pt>
                <c:pt idx="1">
                  <c:v>   Proteção em caso de despedimento - artigo 63º CT</c:v>
                </c:pt>
                <c:pt idx="2">
                  <c:v>   Informações relativas a contrato de trabalho a termo - artigo 144º CT</c:v>
                </c:pt>
              </c:strCache>
              <c:extLst/>
            </c:strRef>
          </c:cat>
          <c:val>
            <c:numRef>
              <c:f>Folha1!$G$6:$G$13</c:f>
              <c:numCache>
                <c:formatCode>General</c:formatCode>
                <c:ptCount val="3"/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6609-4425-A882-B6B1A406E9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18440512"/>
        <c:axId val="1020718608"/>
      </c:barChart>
      <c:catAx>
        <c:axId val="1018440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1020718608"/>
        <c:crosses val="autoZero"/>
        <c:auto val="1"/>
        <c:lblAlgn val="ctr"/>
        <c:lblOffset val="100"/>
        <c:noMultiLvlLbl val="0"/>
      </c:catAx>
      <c:valAx>
        <c:axId val="1020718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101844051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P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u="sng" dirty="0" err="1"/>
              <a:t>Conciliação</a:t>
            </a:r>
            <a:r>
              <a:rPr lang="en-US" u="sng" dirty="0"/>
              <a:t> da Vida Profissional,</a:t>
            </a:r>
            <a:r>
              <a:rPr lang="en-US" u="sng" baseline="0" dirty="0"/>
              <a:t> </a:t>
            </a:r>
            <a:r>
              <a:rPr lang="en-US" u="sng" baseline="0" dirty="0" err="1"/>
              <a:t>Pessoal</a:t>
            </a:r>
            <a:r>
              <a:rPr lang="en-US" u="sng" baseline="0" dirty="0"/>
              <a:t> e </a:t>
            </a:r>
            <a:r>
              <a:rPr lang="en-US" u="sng" dirty="0"/>
              <a:t>Familiar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PT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Folha1!$F$5</c:f>
              <c:strCache>
                <c:ptCount val="1"/>
                <c:pt idx="0">
                  <c:v>Mulheres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Folha1!$E$6:$E$13</c:f>
              <c:strCache>
                <c:ptCount val="2"/>
                <c:pt idx="0">
                  <c:v>Horário flexível de trabalhador com responsabilidades familiares - art.56º CT</c:v>
                </c:pt>
                <c:pt idx="1">
                  <c:v>Outras formas de organização do tempo/trabalho Teletrabalho - art.166º CT</c:v>
                </c:pt>
              </c:strCache>
              <c:extLst/>
            </c:strRef>
          </c:cat>
          <c:val>
            <c:numRef>
              <c:f>Folha1!$F$6:$F$13</c:f>
              <c:numCache>
                <c:formatCode>General</c:formatCode>
                <c:ptCount val="2"/>
                <c:pt idx="0">
                  <c:v>7</c:v>
                </c:pt>
                <c:pt idx="1">
                  <c:v>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DA23-4C20-8717-94366D77FF22}"/>
            </c:ext>
          </c:extLst>
        </c:ser>
        <c:ser>
          <c:idx val="1"/>
          <c:order val="1"/>
          <c:tx>
            <c:strRef>
              <c:f>Folha1!$G$5</c:f>
              <c:strCache>
                <c:ptCount val="1"/>
                <c:pt idx="0">
                  <c:v>Homens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Folha1!$E$6:$E$13</c:f>
              <c:strCache>
                <c:ptCount val="2"/>
                <c:pt idx="0">
                  <c:v>Horário flexível de trabalhador com responsabilidades familiares - art.56º CT</c:v>
                </c:pt>
                <c:pt idx="1">
                  <c:v>Outras formas de organização do tempo/trabalho Teletrabalho - art.166º CT</c:v>
                </c:pt>
              </c:strCache>
              <c:extLst/>
            </c:strRef>
          </c:cat>
          <c:val>
            <c:numRef>
              <c:f>Folha1!$G$6:$G$13</c:f>
              <c:numCache>
                <c:formatCode>General</c:formatCode>
                <c:ptCount val="2"/>
                <c:pt idx="0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DA23-4C20-8717-94366D77FF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18440512"/>
        <c:axId val="1020718608"/>
      </c:barChart>
      <c:catAx>
        <c:axId val="1018440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1020718608"/>
        <c:crosses val="autoZero"/>
        <c:auto val="1"/>
        <c:lblAlgn val="ctr"/>
        <c:lblOffset val="100"/>
        <c:noMultiLvlLbl val="0"/>
      </c:catAx>
      <c:valAx>
        <c:axId val="1020718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10184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P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TabLV!$M$2</c:f>
              <c:strCache>
                <c:ptCount val="1"/>
                <c:pt idx="0">
                  <c:v>Telefónico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TabLV!$L$3:$L$11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  <c:extLst/>
            </c:numRef>
          </c:cat>
          <c:val>
            <c:numRef>
              <c:f>TabLV!$M$3:$M$11</c:f>
              <c:numCache>
                <c:formatCode>General</c:formatCode>
                <c:ptCount val="4"/>
                <c:pt idx="0">
                  <c:v>2201</c:v>
                </c:pt>
                <c:pt idx="1">
                  <c:v>2175</c:v>
                </c:pt>
                <c:pt idx="2">
                  <c:v>1755</c:v>
                </c:pt>
                <c:pt idx="3">
                  <c:v>1628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098D-4124-923F-A00B84FD0AE3}"/>
            </c:ext>
          </c:extLst>
        </c:ser>
        <c:ser>
          <c:idx val="2"/>
          <c:order val="1"/>
          <c:tx>
            <c:strRef>
              <c:f>TabLV!$N$2</c:f>
              <c:strCache>
                <c:ptCount val="1"/>
                <c:pt idx="0">
                  <c:v>Presencial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TabLV!$L$3:$L$11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  <c:extLst/>
            </c:numRef>
          </c:cat>
          <c:val>
            <c:numRef>
              <c:f>TabLV!$N$3:$N$11</c:f>
              <c:numCache>
                <c:formatCode>General</c:formatCode>
                <c:ptCount val="4"/>
                <c:pt idx="0">
                  <c:v>69</c:v>
                </c:pt>
                <c:pt idx="1">
                  <c:v>73</c:v>
                </c:pt>
                <c:pt idx="2">
                  <c:v>35</c:v>
                </c:pt>
                <c:pt idx="3">
                  <c:v>72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098D-4124-923F-A00B84FD0A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66818304"/>
        <c:axId val="666822568"/>
      </c:barChart>
      <c:catAx>
        <c:axId val="66681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666822568"/>
        <c:crosses val="autoZero"/>
        <c:auto val="1"/>
        <c:lblAlgn val="ctr"/>
        <c:lblOffset val="100"/>
        <c:noMultiLvlLbl val="0"/>
      </c:catAx>
      <c:valAx>
        <c:axId val="66682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66681830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P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0.22671</cdr:y>
    </cdr:from>
    <cdr:to>
      <cdr:x>0.08092</cdr:x>
      <cdr:y>0.3822</cdr:y>
    </cdr:to>
    <cdr:pic>
      <cdr:nvPicPr>
        <cdr:cNvPr id="2" name="Imagem 1">
          <a:extLst xmlns:a="http://schemas.openxmlformats.org/drawingml/2006/main">
            <a:ext uri="{FF2B5EF4-FFF2-40B4-BE49-F238E27FC236}">
              <a16:creationId xmlns:a16="http://schemas.microsoft.com/office/drawing/2014/main" id="{C7FA8014-3130-458E-A080-D7434A4C154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1026026"/>
          <a:ext cx="664284" cy="703681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0.14061</cdr:x>
      <cdr:y>0.62984</cdr:y>
    </cdr:from>
    <cdr:to>
      <cdr:x>0.25298</cdr:x>
      <cdr:y>0.8435</cdr:y>
    </cdr:to>
    <cdr:sp macro="" textlink="">
      <cdr:nvSpPr>
        <cdr:cNvPr id="3" name="CaixaDeTexto 2">
          <a:extLst xmlns:a="http://schemas.openxmlformats.org/drawingml/2006/main">
            <a:ext uri="{FF2B5EF4-FFF2-40B4-BE49-F238E27FC236}">
              <a16:creationId xmlns:a16="http://schemas.microsoft.com/office/drawing/2014/main" id="{DB3BFB2B-B0DB-4055-91C4-4FF5F81500F2}"/>
            </a:ext>
          </a:extLst>
        </cdr:cNvPr>
        <cdr:cNvSpPr txBox="1"/>
      </cdr:nvSpPr>
      <cdr:spPr>
        <a:xfrm xmlns:a="http://schemas.openxmlformats.org/drawingml/2006/main">
          <a:off x="1144091" y="269556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t-PT" sz="1100" dirty="0"/>
        </a:p>
      </cdr:txBody>
    </cdr:sp>
  </cdr:relSizeAnchor>
  <cdr:relSizeAnchor xmlns:cdr="http://schemas.openxmlformats.org/drawingml/2006/chartDrawing">
    <cdr:from>
      <cdr:x>0.1535</cdr:x>
      <cdr:y>0.49035</cdr:y>
    </cdr:from>
    <cdr:to>
      <cdr:x>0.24926</cdr:x>
      <cdr:y>0.57221</cdr:y>
    </cdr:to>
    <cdr:sp macro="" textlink="">
      <cdr:nvSpPr>
        <cdr:cNvPr id="4" name="CaixaDeTexto 3">
          <a:extLst xmlns:a="http://schemas.openxmlformats.org/drawingml/2006/main">
            <a:ext uri="{FF2B5EF4-FFF2-40B4-BE49-F238E27FC236}">
              <a16:creationId xmlns:a16="http://schemas.microsoft.com/office/drawing/2014/main" id="{3D450D71-0070-49A2-8D7A-85AC8291F462}"/>
            </a:ext>
          </a:extLst>
        </cdr:cNvPr>
        <cdr:cNvSpPr txBox="1"/>
      </cdr:nvSpPr>
      <cdr:spPr>
        <a:xfrm xmlns:a="http://schemas.openxmlformats.org/drawingml/2006/main">
          <a:off x="630025" y="2027943"/>
          <a:ext cx="393056" cy="33855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12700">
          <a:solidFill>
            <a:schemeClr val="accent1"/>
          </a:solidFill>
        </a:ln>
      </cdr:spPr>
      <cdr:txBody>
        <a:bodyPr xmlns:a="http://schemas.openxmlformats.org/drawingml/2006/main" vertOverflow="clip" wrap="none" rtlCol="0">
          <a:spAutoFit/>
        </a:bodyPr>
        <a:lstStyle xmlns:a="http://schemas.openxmlformats.org/drawingml/2006/main"/>
        <a:p xmlns:a="http://schemas.openxmlformats.org/drawingml/2006/main">
          <a:r>
            <a:rPr lang="pt-PT" sz="1600" dirty="0"/>
            <a:t>42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553" cy="464950"/>
          </a:xfrm>
          <a:prstGeom prst="rect">
            <a:avLst/>
          </a:prstGeom>
        </p:spPr>
        <p:txBody>
          <a:bodyPr vert="horz" lIns="86155" tIns="43077" rIns="86155" bIns="43077" rtlCol="0"/>
          <a:lstStyle>
            <a:lvl1pPr algn="l">
              <a:defRPr sz="11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977978" y="0"/>
            <a:ext cx="3043553" cy="464950"/>
          </a:xfrm>
          <a:prstGeom prst="rect">
            <a:avLst/>
          </a:prstGeom>
        </p:spPr>
        <p:txBody>
          <a:bodyPr vert="horz" lIns="86155" tIns="43077" rIns="86155" bIns="43077" rtlCol="0"/>
          <a:lstStyle>
            <a:lvl1pPr algn="r">
              <a:defRPr sz="1100"/>
            </a:lvl1pPr>
          </a:lstStyle>
          <a:p>
            <a:fld id="{C8500825-C6D4-4EEE-9446-CF0D09F01C52}" type="datetimeFigureOut">
              <a:rPr lang="pt-PT" smtClean="0"/>
              <a:t>22/10/2020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842706"/>
            <a:ext cx="3043553" cy="464950"/>
          </a:xfrm>
          <a:prstGeom prst="rect">
            <a:avLst/>
          </a:prstGeom>
        </p:spPr>
        <p:txBody>
          <a:bodyPr vert="horz" lIns="86155" tIns="43077" rIns="86155" bIns="43077" rtlCol="0" anchor="b"/>
          <a:lstStyle>
            <a:lvl1pPr algn="l">
              <a:defRPr sz="11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977978" y="8842706"/>
            <a:ext cx="3043553" cy="464950"/>
          </a:xfrm>
          <a:prstGeom prst="rect">
            <a:avLst/>
          </a:prstGeom>
        </p:spPr>
        <p:txBody>
          <a:bodyPr vert="horz" lIns="86155" tIns="43077" rIns="86155" bIns="43077" rtlCol="0" anchor="b"/>
          <a:lstStyle>
            <a:lvl1pPr algn="r">
              <a:defRPr sz="1100"/>
            </a:lvl1pPr>
          </a:lstStyle>
          <a:p>
            <a:fld id="{3A69541E-5715-454D-B6EA-9974F818D96D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3343" cy="465455"/>
          </a:xfrm>
          <a:prstGeom prst="rect">
            <a:avLst/>
          </a:prstGeom>
        </p:spPr>
        <p:txBody>
          <a:bodyPr vert="horz" lIns="93323" tIns="46662" rIns="93323" bIns="46662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978132" y="1"/>
            <a:ext cx="3043343" cy="465455"/>
          </a:xfrm>
          <a:prstGeom prst="rect">
            <a:avLst/>
          </a:prstGeom>
        </p:spPr>
        <p:txBody>
          <a:bodyPr vert="horz" lIns="93323" tIns="46662" rIns="93323" bIns="46662" rtlCol="0"/>
          <a:lstStyle>
            <a:lvl1pPr algn="r">
              <a:defRPr sz="1200"/>
            </a:lvl1pPr>
          </a:lstStyle>
          <a:p>
            <a:fld id="{12EEBD19-2B55-4A12-BAFA-69474352784B}" type="datetimeFigureOut">
              <a:rPr lang="pt-PT" smtClean="0"/>
              <a:pPr/>
              <a:t>22/10/2020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3" tIns="46662" rIns="93323" bIns="46662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702310" y="4421822"/>
            <a:ext cx="5618480" cy="4189095"/>
          </a:xfrm>
          <a:prstGeom prst="rect">
            <a:avLst/>
          </a:prstGeom>
        </p:spPr>
        <p:txBody>
          <a:bodyPr vert="horz" lIns="93323" tIns="46662" rIns="93323" bIns="46662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3323" tIns="46662" rIns="93323" bIns="46662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323" tIns="46662" rIns="93323" bIns="46662" rtlCol="0" anchor="b"/>
          <a:lstStyle>
            <a:lvl1pPr algn="r">
              <a:defRPr sz="1200"/>
            </a:lvl1pPr>
          </a:lstStyle>
          <a:p>
            <a:fld id="{3BF2F8E7-109D-430E-A0A6-FF06CE2DDA70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8479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5093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7755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7970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3234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5011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48567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115298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07127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200294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069144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88950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963941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880976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186601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376023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73566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692026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20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85984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21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032092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F8E7-109D-430E-A0A6-FF06CE2DDA70}" type="slidenum">
              <a:rPr lang="pt-PT" smtClean="0"/>
              <a:pPr/>
              <a:t>22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35782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E9133-0E71-4CA4-8E0B-BC57B7CE3BDD}" type="datetime1">
              <a:rPr lang="pt-PT" smtClean="0"/>
              <a:t>22/10/2020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A67DC-E08A-4685-A738-2E4019A688C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87B9D-352C-413B-85CD-BA2940C384FC}" type="datetime1">
              <a:rPr lang="pt-PT" smtClean="0"/>
              <a:t>22/10/2020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970ED-AE4C-4D1C-B0E9-92685925C6A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76D23-D2AD-4499-AEDA-6174CB769DA7}" type="datetime1">
              <a:rPr lang="pt-PT" smtClean="0"/>
              <a:t>22/10/2020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E2337-F01D-426A-BDAE-900715CECE0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6FC63-AEA7-425C-9FC1-2DF48000AEAF}" type="datetime1">
              <a:rPr lang="pt-PT" smtClean="0"/>
              <a:t>22/10/2020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98372-1B76-4F89-8700-B357F85E077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5AE74-1753-4807-AB98-A5AA176B5B5A}" type="datetime1">
              <a:rPr lang="pt-PT" smtClean="0"/>
              <a:t>22/10/2020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1B62C-C878-4BB2-98B1-70D2358DE3B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5162D-F767-456E-AA99-56D5887D9D32}" type="datetime1">
              <a:rPr lang="pt-PT" smtClean="0"/>
              <a:t>22/10/2020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A16CE-456F-449D-885C-EEE934FDE78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65677-5419-4BC0-AFE5-6336D8578719}" type="datetime1">
              <a:rPr lang="pt-PT" smtClean="0"/>
              <a:t>22/10/2020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2EE71-6E2E-4731-AFD7-D667E438E0F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3D8D4-7F0C-4A57-9501-0D873473A588}" type="datetime1">
              <a:rPr lang="pt-PT" smtClean="0"/>
              <a:t>22/10/2020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2D491-ABAB-4AE6-9716-9E3FA714602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8891E-443D-4E36-934A-44DC829F2E82}" type="datetime1">
              <a:rPr lang="pt-PT" smtClean="0"/>
              <a:t>22/10/2020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22BF2-1D3C-47FA-B831-3EEC1DA8607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DE0B1-5050-4876-B7EF-835C861CA24F}" type="datetime1">
              <a:rPr lang="pt-PT" smtClean="0"/>
              <a:t>22/10/2020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711E1-3F89-4301-8B38-0338836F02F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DF2B2-92B6-43A7-B948-23FA23A1D1CF}" type="datetime1">
              <a:rPr lang="pt-PT" smtClean="0"/>
              <a:t>22/10/2020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E08B1-7509-4089-9332-83C68B89CD6D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/>
              <a:t>Clique para editar o estilo</a:t>
            </a:r>
          </a:p>
        </p:txBody>
      </p:sp>
      <p:sp>
        <p:nvSpPr>
          <p:cNvPr id="1027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8E73B9-3846-4F26-AA72-DBF97292AD8D}" type="datetime1">
              <a:rPr lang="pt-PT" smtClean="0"/>
              <a:t>22/10/2020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6F0BEB-47B0-4EB3-8F2D-F0992A1628F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http://cdn.seg-social.pt/imagens/cite_logo_email_41anos.png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http://cdn.seg-social.pt/imagens/cite_logo_email_41anos.png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107504" y="1196752"/>
            <a:ext cx="8856983" cy="4896544"/>
          </a:xfrm>
        </p:spPr>
        <p:txBody>
          <a:bodyPr/>
          <a:lstStyle/>
          <a:p>
            <a:endParaRPr lang="pt-PT" sz="2600" b="1" dirty="0">
              <a:solidFill>
                <a:srgbClr val="0070C0"/>
              </a:solidFill>
              <a:latin typeface="+mj-lt"/>
            </a:endParaRPr>
          </a:p>
          <a:p>
            <a:endParaRPr lang="pt-PT" sz="2600" b="1" dirty="0">
              <a:solidFill>
                <a:srgbClr val="0070C0"/>
              </a:solidFill>
              <a:latin typeface="+mj-lt"/>
            </a:endParaRPr>
          </a:p>
          <a:p>
            <a:r>
              <a:rPr lang="pt-PT" sz="2600" b="1" dirty="0">
                <a:solidFill>
                  <a:srgbClr val="0070C0"/>
                </a:solidFill>
                <a:latin typeface="+mj-lt"/>
              </a:rPr>
              <a:t>COMISSÃO PARA A IGUALDADE NO TRABALHO E NO EMPREGO</a:t>
            </a:r>
          </a:p>
          <a:p>
            <a:endParaRPr lang="pt-PT" sz="2600" b="1" dirty="0">
              <a:solidFill>
                <a:srgbClr val="0070C0"/>
              </a:solidFill>
              <a:latin typeface="+mj-lt"/>
            </a:endParaRPr>
          </a:p>
          <a:p>
            <a:endParaRPr lang="pt-PT" sz="2600" b="1" dirty="0">
              <a:solidFill>
                <a:srgbClr val="0070C0"/>
              </a:solidFill>
              <a:latin typeface="+mj-lt"/>
            </a:endParaRPr>
          </a:p>
          <a:p>
            <a:r>
              <a:rPr lang="pt-PT" sz="2800" b="1" dirty="0">
                <a:solidFill>
                  <a:srgbClr val="92D050"/>
                </a:solidFill>
                <a:latin typeface="+mj-lt"/>
              </a:rPr>
              <a:t>22 de outubro </a:t>
            </a:r>
            <a:endParaRPr lang="pt-PT" sz="2600" b="1" dirty="0">
              <a:solidFill>
                <a:srgbClr val="0070C0"/>
              </a:solidFill>
              <a:latin typeface="+mj-lt"/>
            </a:endParaRPr>
          </a:p>
          <a:p>
            <a:r>
              <a:rPr lang="pt-PT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Audição na Subcomissão para a Igualdade e Não Discriminação</a:t>
            </a:r>
            <a:r>
              <a:rPr lang="pt-PT" sz="2400" b="1" dirty="0">
                <a:solidFill>
                  <a:schemeClr val="tx1"/>
                </a:solidFill>
                <a:latin typeface="+mj-lt"/>
              </a:rPr>
              <a:t> </a:t>
            </a:r>
          </a:p>
          <a:p>
            <a:endParaRPr lang="pt-PT" sz="2400" b="1" dirty="0">
              <a:solidFill>
                <a:schemeClr val="tx1"/>
              </a:solidFill>
              <a:latin typeface="+mj-lt"/>
            </a:endParaRPr>
          </a:p>
          <a:p>
            <a:r>
              <a:rPr lang="pt-PT" sz="2000" b="1" dirty="0">
                <a:solidFill>
                  <a:schemeClr val="tx1"/>
                </a:solidFill>
                <a:latin typeface="+mj-lt"/>
              </a:rPr>
              <a:t>Carla Tavares – Presidente</a:t>
            </a:r>
          </a:p>
          <a:p>
            <a:r>
              <a:rPr lang="pt-PT" sz="2000" b="1" dirty="0">
                <a:solidFill>
                  <a:schemeClr val="tx1"/>
                </a:solidFill>
                <a:latin typeface="+mj-lt"/>
              </a:rPr>
              <a:t>Sérgio Pipa – Vice-Presidente</a:t>
            </a:r>
          </a:p>
          <a:p>
            <a:r>
              <a:rPr lang="pt-PT" sz="2400" b="1" dirty="0">
                <a:solidFill>
                  <a:schemeClr val="tx1"/>
                </a:solidFill>
                <a:latin typeface="+mj-lt"/>
              </a:rPr>
              <a:t> </a:t>
            </a:r>
            <a:endParaRPr lang="pt-PT" sz="26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242" name="Picture 2" descr=" Logo do CITE ">
            <a:extLst>
              <a:ext uri="{FF2B5EF4-FFF2-40B4-BE49-F238E27FC236}">
                <a16:creationId xmlns:a16="http://schemas.microsoft.com/office/drawing/2014/main" id="{F857D837-FA5A-4A23-AD93-72D0DEDC0AC5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9286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978EC35-73B7-4ADB-AF86-A232B92DA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67" y="48150"/>
            <a:ext cx="3729245" cy="100458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1</a:t>
            </a:fld>
            <a:endParaRPr lang="pt-PT" dirty="0"/>
          </a:p>
        </p:txBody>
      </p:sp>
      <p:sp>
        <p:nvSpPr>
          <p:cNvPr id="20" name="Rectângulo 14">
            <a:extLst>
              <a:ext uri="{FF2B5EF4-FFF2-40B4-BE49-F238E27FC236}">
                <a16:creationId xmlns:a16="http://schemas.microsoft.com/office/drawing/2014/main" id="{D0C88097-A716-470C-989E-E0AD4E64DA3A}"/>
              </a:ext>
            </a:extLst>
          </p:cNvPr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ctângulo 15">
            <a:extLst>
              <a:ext uri="{FF2B5EF4-FFF2-40B4-BE49-F238E27FC236}">
                <a16:creationId xmlns:a16="http://schemas.microsoft.com/office/drawing/2014/main" id="{BA3B68C7-88BD-49DD-A881-5535BDC27829}"/>
              </a:ext>
            </a:extLst>
          </p:cNvPr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ctângulo 16">
            <a:extLst>
              <a:ext uri="{FF2B5EF4-FFF2-40B4-BE49-F238E27FC236}">
                <a16:creationId xmlns:a16="http://schemas.microsoft.com/office/drawing/2014/main" id="{7126E59B-B624-436F-8E24-6374241F61D6}"/>
              </a:ext>
            </a:extLst>
          </p:cNvPr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ctângulo 17">
            <a:extLst>
              <a:ext uri="{FF2B5EF4-FFF2-40B4-BE49-F238E27FC236}">
                <a16:creationId xmlns:a16="http://schemas.microsoft.com/office/drawing/2014/main" id="{74922505-73A0-4F12-860A-E15CBA390E72}"/>
              </a:ext>
            </a:extLst>
          </p:cNvPr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2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6F8E2F4B-1E7A-48DF-BF1D-955419C936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45" y="1196752"/>
            <a:ext cx="8208911" cy="4767686"/>
          </a:xfrm>
        </p:spPr>
        <p:txBody>
          <a:bodyPr/>
          <a:lstStyle/>
          <a:p>
            <a:r>
              <a:rPr lang="pt-PT" sz="2600" b="1" dirty="0">
                <a:solidFill>
                  <a:srgbClr val="0070C0"/>
                </a:solidFill>
                <a:latin typeface="+mj-lt"/>
              </a:rPr>
              <a:t>Decreto-Lei n.º 76/2012, de 26 de março</a:t>
            </a:r>
          </a:p>
          <a:p>
            <a:pPr algn="l"/>
            <a:r>
              <a:rPr lang="pt-PT" sz="2000" b="1" dirty="0">
                <a:solidFill>
                  <a:srgbClr val="0070C0"/>
                </a:solidFill>
                <a:latin typeface="+mj-lt"/>
              </a:rPr>
              <a:t>Natureza: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PT" altLang="pt-PT" sz="2000" b="1" dirty="0"/>
              <a:t>A Comissão para a Igualdade no Trabalho e no Emprego - CITE, é um órgão colegial tripartido, dotado de autonomia administrativa e personalidade jurídica, que funciona sob a superintendência e tutela conjunta dos membros do Governo responsáveis pela área da cidadania e igualdade e pela área do trabalho e formação profissional</a:t>
            </a:r>
            <a:r>
              <a:rPr lang="pt-PT" sz="2000" b="1" dirty="0"/>
              <a:t>;</a:t>
            </a:r>
          </a:p>
          <a:p>
            <a:pPr algn="l"/>
            <a:endParaRPr lang="pt-PT" sz="1000" b="1" dirty="0"/>
          </a:p>
          <a:p>
            <a:pPr algn="l"/>
            <a:r>
              <a:rPr lang="pt-PT" sz="2000" b="1" dirty="0">
                <a:solidFill>
                  <a:srgbClr val="0070C0"/>
                </a:solidFill>
              </a:rPr>
              <a:t>Missão: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PT" sz="2000" b="1" dirty="0"/>
              <a:t>Promover a igualdade e a não discriminação entre homens e mulheres no trabalho, no emprego e na formação profissional e colaborar na aplicação de disposições legais e convencionais nesta matéria, bem como as relativas à proteção da </a:t>
            </a:r>
            <a:r>
              <a:rPr lang="pt-PT" sz="2000" b="1" dirty="0" err="1"/>
              <a:t>parentalidade</a:t>
            </a:r>
            <a:r>
              <a:rPr lang="pt-PT" sz="2000" b="1" dirty="0"/>
              <a:t> e à conciliação da atividade profissional com a vida familiar e pessoal, no setor privado, no setor público e no setor cooperativo.</a:t>
            </a: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D328F7C8-5D26-40EE-830A-919A0402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620688"/>
            <a:ext cx="91440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PT" sz="2000" b="1" i="1" dirty="0">
                <a:latin typeface="+mj-lt"/>
              </a:rPr>
              <a:t>A CITE</a:t>
            </a:r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6433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3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D328F7C8-5D26-40EE-830A-919A0402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620688"/>
            <a:ext cx="91440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PT" sz="2000" b="1" i="1" dirty="0">
                <a:latin typeface="+mj-lt"/>
              </a:rPr>
              <a:t>COMPOSIÇÃO DA CITE</a:t>
            </a:r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E7DD4756-F660-4DA6-825F-8A6071BFF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5" y="1340768"/>
            <a:ext cx="8312529" cy="483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1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4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D328F7C8-5D26-40EE-830A-919A0402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620688"/>
            <a:ext cx="91440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PT" sz="2000" b="1" i="1" dirty="0">
                <a:latin typeface="+mj-lt"/>
              </a:rPr>
              <a:t>ORGANIZAÇÃO INTERNA</a:t>
            </a:r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aixa de Texto 2">
            <a:extLst>
              <a:ext uri="{FF2B5EF4-FFF2-40B4-BE49-F238E27FC236}">
                <a16:creationId xmlns:a16="http://schemas.microsoft.com/office/drawing/2014/main" id="{B7A757A2-62F3-4693-9482-E23A90FDD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7408" y="1417787"/>
            <a:ext cx="1730375" cy="5921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rnd">
            <a:solidFill>
              <a:srgbClr val="0070C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pt-PT" sz="800" b="1" dirty="0">
              <a:solidFill>
                <a:srgbClr val="0070C0"/>
              </a:solidFill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pt-PT" sz="1600" b="1" dirty="0" err="1">
                <a:solidFill>
                  <a:srgbClr val="0070C0"/>
                </a:solidFill>
                <a:latin typeface="+mj-lt"/>
              </a:rPr>
              <a:t>Presidente</a:t>
            </a:r>
            <a:endParaRPr lang="en-GB" altLang="pt-PT" sz="1600" b="1" dirty="0">
              <a:solidFill>
                <a:srgbClr val="0070C0"/>
              </a:solidFill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pt-PT" sz="1400" b="1" dirty="0">
              <a:solidFill>
                <a:srgbClr val="0070C0"/>
              </a:solidFill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pt-PT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pt-PT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Text Box 15">
            <a:extLst>
              <a:ext uri="{FF2B5EF4-FFF2-40B4-BE49-F238E27FC236}">
                <a16:creationId xmlns:a16="http://schemas.microsoft.com/office/drawing/2014/main" id="{BCFB6DC9-A8C7-4104-8A08-CA37BEF36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8676" y="2171706"/>
            <a:ext cx="1728319" cy="5937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rnd">
            <a:solidFill>
              <a:srgbClr val="0070C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pt-PT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pt-PT" sz="1600" b="1" dirty="0">
                <a:solidFill>
                  <a:srgbClr val="0070C0"/>
                </a:solidFill>
                <a:latin typeface="+mj-lt"/>
              </a:rPr>
              <a:t>Vice-</a:t>
            </a:r>
            <a:r>
              <a:rPr lang="en-GB" altLang="pt-PT" sz="1600" b="1" dirty="0" err="1">
                <a:solidFill>
                  <a:srgbClr val="0070C0"/>
                </a:solidFill>
                <a:latin typeface="+mj-lt"/>
              </a:rPr>
              <a:t>Presidente</a:t>
            </a:r>
            <a:endParaRPr lang="en-GB" altLang="pt-PT" sz="1600" b="1" dirty="0">
              <a:solidFill>
                <a:srgbClr val="0070C0"/>
              </a:solidFill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pt-PT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Box 14">
            <a:extLst>
              <a:ext uri="{FF2B5EF4-FFF2-40B4-BE49-F238E27FC236}">
                <a16:creationId xmlns:a16="http://schemas.microsoft.com/office/drawing/2014/main" id="{936676C8-877A-478A-8F48-AC3B8E672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720" y="2366242"/>
            <a:ext cx="1540396" cy="5411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GB" altLang="pt-PT" sz="1400" b="1" dirty="0" err="1">
                <a:solidFill>
                  <a:srgbClr val="0070C0"/>
                </a:solidFill>
                <a:latin typeface="+mj-lt"/>
              </a:rPr>
              <a:t>Assessoria</a:t>
            </a:r>
            <a:r>
              <a:rPr lang="en-GB" altLang="pt-PT" sz="1400" b="1" dirty="0">
                <a:solidFill>
                  <a:srgbClr val="0070C0"/>
                </a:solidFill>
                <a:latin typeface="+mj-lt"/>
              </a:rPr>
              <a:t> da Direção</a:t>
            </a:r>
          </a:p>
        </p:txBody>
      </p:sp>
      <p:sp>
        <p:nvSpPr>
          <p:cNvPr id="22" name="Text Box 7">
            <a:extLst>
              <a:ext uri="{FF2B5EF4-FFF2-40B4-BE49-F238E27FC236}">
                <a16:creationId xmlns:a16="http://schemas.microsoft.com/office/drawing/2014/main" id="{3E8823BB-9805-4A18-AF1A-E39CE2DB4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3145978"/>
            <a:ext cx="2520950" cy="30193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Área de Gestão, Coordenação e Documentação</a:t>
            </a:r>
            <a:endParaRPr kumimoji="0" lang="pt-PT" altLang="pt-PT" sz="14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000" b="1" i="1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000" b="1" i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Coordenação AGCD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000" b="1" i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(Total:</a:t>
            </a:r>
            <a:r>
              <a:rPr kumimoji="0" lang="pt-PT" altLang="pt-PT" sz="1400" b="1" i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7 </a:t>
            </a:r>
            <a:r>
              <a:rPr kumimoji="0" lang="pt-PT" altLang="pt-PT" sz="1000" b="1" i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trabalhadores/as)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0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pt-PT" sz="900" dirty="0">
                <a:latin typeface="Century Gothic" panose="020B0502020202020204" pitchFamily="34" charset="0"/>
                <a:cs typeface="Arial" panose="020B0604020202020204" pitchFamily="34" charset="0"/>
              </a:rPr>
              <a:t>Assegurar a gestão financeira e administrativa, bem como a</a:t>
            </a:r>
          </a:p>
          <a:p>
            <a:r>
              <a:rPr lang="pt-PT" sz="900" dirty="0">
                <a:latin typeface="Century Gothic" panose="020B0502020202020204" pitchFamily="34" charset="0"/>
                <a:cs typeface="Arial" panose="020B0604020202020204" pitchFamily="34" charset="0"/>
              </a:rPr>
              <a:t>gestão dos recursos humanos.</a:t>
            </a:r>
          </a:p>
          <a:p>
            <a:endParaRPr lang="pt-PT" sz="9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pt-PT" sz="900" dirty="0">
                <a:latin typeface="Century Gothic" panose="020B0502020202020204" pitchFamily="34" charset="0"/>
                <a:cs typeface="Arial" panose="020B0604020202020204" pitchFamily="34" charset="0"/>
              </a:rPr>
              <a:t>Promove e assegura o regular funcionamento da Comissão e seus</a:t>
            </a:r>
          </a:p>
          <a:p>
            <a:r>
              <a:rPr lang="pt-PT" sz="900" dirty="0">
                <a:latin typeface="Century Gothic" panose="020B0502020202020204" pitchFamily="34" charset="0"/>
                <a:cs typeface="Arial" panose="020B0604020202020204" pitchFamily="34" charset="0"/>
              </a:rPr>
              <a:t>membros.</a:t>
            </a:r>
          </a:p>
          <a:p>
            <a:endParaRPr lang="pt-PT" sz="9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pt-PT" sz="900" dirty="0">
                <a:latin typeface="Century Gothic" panose="020B0502020202020204" pitchFamily="34" charset="0"/>
                <a:cs typeface="Arial" panose="020B0604020202020204" pitchFamily="34" charset="0"/>
              </a:rPr>
              <a:t>Divulga as atividades da CITE e os direitos e os deveres dos trabalhadores/as.</a:t>
            </a:r>
            <a:endParaRPr lang="pt-PT" altLang="pt-PT" sz="900" strike="sngStrike" dirty="0">
              <a:highlight>
                <a:srgbClr val="FFFF00"/>
              </a:highlight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Box 6">
            <a:extLst>
              <a:ext uri="{FF2B5EF4-FFF2-40B4-BE49-F238E27FC236}">
                <a16:creationId xmlns:a16="http://schemas.microsoft.com/office/drawing/2014/main" id="{F14B73FD-BB36-4E6B-BF64-6AEDE7447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7864" y="3145978"/>
            <a:ext cx="2520950" cy="30193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Área Jurídica  </a:t>
            </a:r>
            <a:r>
              <a:rPr kumimoji="0" lang="pt-PT" altLang="pt-PT" sz="1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                          </a:t>
            </a:r>
            <a:endParaRPr kumimoji="0" lang="pt-PT" altLang="pt-PT" sz="6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000" b="1" i="1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000" b="1" i="1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000" b="1" i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Coordenação AJ</a:t>
            </a:r>
          </a:p>
          <a:p>
            <a:pPr algn="ctr" eaLnBrk="0" hangingPunct="0"/>
            <a:r>
              <a:rPr lang="pt-PT" altLang="pt-PT" sz="1000" b="1" i="1" dirty="0">
                <a:solidFill>
                  <a:srgbClr val="0070C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(Total: </a:t>
            </a:r>
            <a:r>
              <a:rPr lang="pt-PT" altLang="pt-PT" sz="1400" b="1" i="1" dirty="0">
                <a:solidFill>
                  <a:srgbClr val="0070C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6</a:t>
            </a:r>
            <a:r>
              <a:rPr lang="pt-PT" altLang="pt-PT" sz="1000" b="1" i="1" dirty="0">
                <a:solidFill>
                  <a:srgbClr val="0070C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trabalhadores/as)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PT" altLang="pt-PT" sz="1000" b="1" i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pt-PT" sz="900" dirty="0">
                <a:latin typeface="Century Gothic" panose="020B0502020202020204" pitchFamily="34" charset="0"/>
                <a:cs typeface="Arial" panose="020B0604020202020204" pitchFamily="34" charset="0"/>
              </a:rPr>
              <a:t>Responsável pela apreciação da legalidade em matéria de igualdade e não discriminação na área laboral.</a:t>
            </a:r>
          </a:p>
          <a:p>
            <a:endParaRPr lang="pt-PT" sz="9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pt-PT" sz="900" dirty="0">
                <a:latin typeface="Century Gothic" panose="020B0502020202020204" pitchFamily="34" charset="0"/>
                <a:cs typeface="Arial" panose="020B0604020202020204" pitchFamily="34" charset="0"/>
              </a:rPr>
              <a:t>Promoção e acompanhamento do diálogo social em matéria de igualdade</a:t>
            </a:r>
          </a:p>
          <a:p>
            <a:r>
              <a:rPr lang="pt-PT" sz="900" dirty="0">
                <a:latin typeface="Century Gothic" panose="020B0502020202020204" pitchFamily="34" charset="0"/>
                <a:cs typeface="Arial" panose="020B0604020202020204" pitchFamily="34" charset="0"/>
              </a:rPr>
              <a:t>de género.</a:t>
            </a:r>
          </a:p>
          <a:p>
            <a:endParaRPr lang="pt-PT" sz="900" strike="sngStrike" dirty="0">
              <a:highlight>
                <a:srgbClr val="00FFFF"/>
              </a:highlight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pt-PT" sz="900" dirty="0">
                <a:latin typeface="Century Gothic" panose="020B0502020202020204" pitchFamily="34" charset="0"/>
                <a:cs typeface="Arial" panose="020B0604020202020204" pitchFamily="34" charset="0"/>
              </a:rPr>
              <a:t>Realiza o atendimento especializado.</a:t>
            </a:r>
          </a:p>
        </p:txBody>
      </p:sp>
      <p:sp>
        <p:nvSpPr>
          <p:cNvPr id="24" name="Text Box 5">
            <a:extLst>
              <a:ext uri="{FF2B5EF4-FFF2-40B4-BE49-F238E27FC236}">
                <a16:creationId xmlns:a16="http://schemas.microsoft.com/office/drawing/2014/main" id="{20496896-8BCF-4B66-B09F-CBFF22954C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176" y="3123480"/>
            <a:ext cx="2520950" cy="30418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pt-PT" sz="1400" b="1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Área</a:t>
            </a:r>
            <a:r>
              <a:rPr kumimoji="0" lang="en-GB" altLang="pt-PT" sz="1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de </a:t>
            </a:r>
            <a:r>
              <a:rPr kumimoji="0" lang="en-GB" altLang="pt-PT" sz="1400" b="1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Projetos</a:t>
            </a:r>
            <a:r>
              <a:rPr kumimoji="0" lang="en-GB" altLang="pt-PT" sz="1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GB" altLang="pt-PT" sz="1400" b="1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Formação</a:t>
            </a:r>
            <a:r>
              <a:rPr kumimoji="0" lang="en-GB" altLang="pt-PT" sz="1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e </a:t>
            </a:r>
            <a:r>
              <a:rPr kumimoji="0" lang="en-GB" altLang="pt-PT" sz="1400" b="1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Internacional</a:t>
            </a:r>
            <a:endParaRPr kumimoji="0" lang="en-GB" altLang="pt-PT" sz="14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pt-PT" sz="1000" b="1" i="1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Coordenação</a:t>
            </a:r>
            <a:r>
              <a:rPr kumimoji="0" lang="en-GB" altLang="pt-PT" sz="1000" b="1" i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API</a:t>
            </a:r>
            <a:endParaRPr kumimoji="0" lang="en-GB" altLang="pt-PT" sz="6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pt-PT" sz="1000" b="1" i="1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Coordenação</a:t>
            </a:r>
            <a:r>
              <a:rPr kumimoji="0" lang="en-GB" altLang="pt-PT" sz="1000" b="1" i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AF</a:t>
            </a:r>
          </a:p>
          <a:p>
            <a:pPr algn="ctr" eaLnBrk="0" hangingPunct="0"/>
            <a:r>
              <a:rPr lang="pt-PT" altLang="pt-PT" sz="1000" b="1" i="1" dirty="0">
                <a:solidFill>
                  <a:srgbClr val="0070C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(Total: </a:t>
            </a:r>
            <a:r>
              <a:rPr lang="pt-PT" altLang="pt-PT" sz="1400" b="1" i="1" dirty="0">
                <a:solidFill>
                  <a:srgbClr val="0070C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5</a:t>
            </a:r>
            <a:r>
              <a:rPr lang="pt-PT" altLang="pt-PT" sz="1000" b="1" i="1" dirty="0">
                <a:solidFill>
                  <a:srgbClr val="0070C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trabalhadores/as)</a:t>
            </a:r>
          </a:p>
          <a:p>
            <a:endParaRPr lang="pt-PT" sz="9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pt-PT" sz="900" dirty="0">
                <a:latin typeface="Century Gothic" panose="020B0502020202020204" pitchFamily="34" charset="0"/>
                <a:cs typeface="Arial" panose="020B0604020202020204" pitchFamily="34" charset="0"/>
              </a:rPr>
              <a:t>Colaboração na promoção do diálogo social na área de igualdade entre homens e mulheres no mundo laboral.</a:t>
            </a:r>
          </a:p>
          <a:p>
            <a:endParaRPr lang="pt-PT" sz="9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pt-PT" sz="900" dirty="0">
                <a:latin typeface="Century Gothic" panose="020B0502020202020204" pitchFamily="34" charset="0"/>
                <a:cs typeface="Arial" panose="020B0604020202020204" pitchFamily="34" charset="0"/>
              </a:rPr>
              <a:t>Elabora estudos sobre igualdade de género no mercado de trabalho.</a:t>
            </a:r>
          </a:p>
          <a:p>
            <a:endParaRPr lang="pt-PT" sz="900" dirty="0">
              <a:highlight>
                <a:srgbClr val="FFFF00"/>
              </a:highlight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pt-PT" sz="900" dirty="0">
                <a:latin typeface="Century Gothic" panose="020B0502020202020204" pitchFamily="34" charset="0"/>
                <a:cs typeface="Arial" panose="020B0604020202020204" pitchFamily="34" charset="0"/>
              </a:rPr>
              <a:t>Conceção e desenvolvimento de projetos, formação em igualdade de género na área laboral para públicos</a:t>
            </a:r>
          </a:p>
          <a:p>
            <a:r>
              <a:rPr lang="pt-PT" sz="900" dirty="0">
                <a:latin typeface="Century Gothic" panose="020B0502020202020204" pitchFamily="34" charset="0"/>
                <a:cs typeface="Arial" panose="020B0604020202020204" pitchFamily="34" charset="0"/>
              </a:rPr>
              <a:t>estratégicos, cooperação a nível</a:t>
            </a:r>
          </a:p>
          <a:p>
            <a:r>
              <a:rPr lang="pt-PT" sz="900" dirty="0">
                <a:latin typeface="Century Gothic" panose="020B0502020202020204" pitchFamily="34" charset="0"/>
                <a:cs typeface="Arial" panose="020B0604020202020204" pitchFamily="34" charset="0"/>
              </a:rPr>
              <a:t>nacional com entidades públicas e</a:t>
            </a:r>
          </a:p>
          <a:p>
            <a:r>
              <a:rPr lang="pt-PT" sz="900" dirty="0">
                <a:latin typeface="Century Gothic" panose="020B0502020202020204" pitchFamily="34" charset="0"/>
                <a:cs typeface="Arial" panose="020B0604020202020204" pitchFamily="34" charset="0"/>
              </a:rPr>
              <a:t>privadas, nomeadamente empresas.</a:t>
            </a:r>
          </a:p>
        </p:txBody>
      </p:sp>
      <p:sp>
        <p:nvSpPr>
          <p:cNvPr id="25" name="Conexão recta 14">
            <a:extLst>
              <a:ext uri="{FF2B5EF4-FFF2-40B4-BE49-F238E27FC236}">
                <a16:creationId xmlns:a16="http://schemas.microsoft.com/office/drawing/2014/main" id="{7F524333-569D-4F7E-BB08-5468321FDA08}"/>
              </a:ext>
            </a:extLst>
          </p:cNvPr>
          <p:cNvSpPr>
            <a:spLocks noChangeShapeType="1"/>
          </p:cNvSpPr>
          <p:nvPr/>
        </p:nvSpPr>
        <p:spPr bwMode="auto">
          <a:xfrm>
            <a:off x="1916708" y="2967906"/>
            <a:ext cx="0" cy="128587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26" name="Conexão recta 15">
            <a:extLst>
              <a:ext uri="{FF2B5EF4-FFF2-40B4-BE49-F238E27FC236}">
                <a16:creationId xmlns:a16="http://schemas.microsoft.com/office/drawing/2014/main" id="{C7E91702-5B66-4DE2-8070-DAC4390EC8B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99583" y="2967906"/>
            <a:ext cx="0" cy="128587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27" name="Conexão recta 288">
            <a:extLst>
              <a:ext uri="{FF2B5EF4-FFF2-40B4-BE49-F238E27FC236}">
                <a16:creationId xmlns:a16="http://schemas.microsoft.com/office/drawing/2014/main" id="{265225D0-0597-4BE1-8BAA-A3CA351CAE3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5295" y="1993851"/>
            <a:ext cx="6350" cy="99695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28" name="Conexão recta 289">
            <a:extLst>
              <a:ext uri="{FF2B5EF4-FFF2-40B4-BE49-F238E27FC236}">
                <a16:creationId xmlns:a16="http://schemas.microsoft.com/office/drawing/2014/main" id="{1DBB4F83-4CDF-4023-B329-B5BF58B699B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24933" y="2510706"/>
            <a:ext cx="366712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29" name="Conexão recta 290">
            <a:extLst>
              <a:ext uri="{FF2B5EF4-FFF2-40B4-BE49-F238E27FC236}">
                <a16:creationId xmlns:a16="http://schemas.microsoft.com/office/drawing/2014/main" id="{F3D4A08F-2502-4FAE-98C2-2796E6BBF69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91645" y="2651993"/>
            <a:ext cx="346075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30" name="Conexão recta 291">
            <a:extLst>
              <a:ext uri="{FF2B5EF4-FFF2-40B4-BE49-F238E27FC236}">
                <a16:creationId xmlns:a16="http://schemas.microsoft.com/office/drawing/2014/main" id="{88BF1E48-4524-4A66-9BDC-7C06AAE7D9C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79270" y="2967906"/>
            <a:ext cx="0" cy="128587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31" name="Conexão recta 292">
            <a:extLst>
              <a:ext uri="{FF2B5EF4-FFF2-40B4-BE49-F238E27FC236}">
                <a16:creationId xmlns:a16="http://schemas.microsoft.com/office/drawing/2014/main" id="{4039640E-0101-45BB-88DE-BCF3C9975C13}"/>
              </a:ext>
            </a:extLst>
          </p:cNvPr>
          <p:cNvSpPr>
            <a:spLocks noChangeShapeType="1"/>
          </p:cNvSpPr>
          <p:nvPr/>
        </p:nvSpPr>
        <p:spPr bwMode="auto">
          <a:xfrm>
            <a:off x="1916708" y="2990801"/>
            <a:ext cx="5237163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181C44F2-2478-4170-AB29-0E689CED9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1343" y="1412776"/>
            <a:ext cx="693420" cy="647700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B6C95833-4A0A-45B7-A606-3383DB59D8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4127" y="2145580"/>
            <a:ext cx="830580" cy="685800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E79E05C9-4444-4D96-BFE9-704BDDBA0C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2380" y="2124807"/>
            <a:ext cx="83058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204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5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D328F7C8-5D26-40EE-830A-919A0402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620688"/>
            <a:ext cx="91440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PT" sz="2000" b="1" i="1" dirty="0">
                <a:latin typeface="+mj-lt"/>
              </a:rPr>
              <a:t>RECURSOS HUMANOS</a:t>
            </a:r>
            <a:endParaRPr lang="pt-PT" sz="2000" b="1" i="1" strike="sngStrike" dirty="0">
              <a:highlight>
                <a:srgbClr val="FFFF00"/>
              </a:highlight>
              <a:latin typeface="+mj-lt"/>
            </a:endParaRPr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10A97A80-DCB3-4372-BD7D-02DBC5A69B75}"/>
              </a:ext>
            </a:extLst>
          </p:cNvPr>
          <p:cNvSpPr txBox="1"/>
          <p:nvPr/>
        </p:nvSpPr>
        <p:spPr>
          <a:xfrm>
            <a:off x="395536" y="5733256"/>
            <a:ext cx="23326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000" i="1" dirty="0"/>
              <a:t>* a set/2020</a:t>
            </a:r>
          </a:p>
          <a:p>
            <a:r>
              <a:rPr lang="pt-PT" sz="1000" i="1" dirty="0"/>
              <a:t>** com procedimento de recrutamento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FF6177B-6098-4A80-A2CB-0EB8EE3764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3" y="1844824"/>
            <a:ext cx="8208913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487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6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D328F7C8-5D26-40EE-830A-919A0402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620688"/>
            <a:ext cx="91440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PT" sz="2000" b="1" i="1" dirty="0">
                <a:latin typeface="+mj-lt"/>
              </a:rPr>
              <a:t>EVOLUÇÃO DO NÚMEROS DE EFETIVOS</a:t>
            </a:r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C5124B83-85CC-4343-A387-2B956FC3E2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9716160"/>
              </p:ext>
            </p:extLst>
          </p:nvPr>
        </p:nvGraphicFramePr>
        <p:xfrm>
          <a:off x="467544" y="1484784"/>
          <a:ext cx="8208912" cy="4525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1" name="Imagem 20">
            <a:extLst>
              <a:ext uri="{FF2B5EF4-FFF2-40B4-BE49-F238E27FC236}">
                <a16:creationId xmlns:a16="http://schemas.microsoft.com/office/drawing/2014/main" id="{E1AD2581-8682-4CAF-821A-E524B63EC4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858" y="4149080"/>
            <a:ext cx="754766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744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7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D328F7C8-5D26-40EE-830A-919A0402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620688"/>
            <a:ext cx="91440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PT" sz="2000" b="1" i="1" dirty="0">
                <a:latin typeface="+mj-lt"/>
              </a:rPr>
              <a:t>ATIVIDADE</a:t>
            </a:r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Subtítulo 2">
            <a:extLst>
              <a:ext uri="{FF2B5EF4-FFF2-40B4-BE49-F238E27FC236}">
                <a16:creationId xmlns:a16="http://schemas.microsoft.com/office/drawing/2014/main" id="{BD7B3E6D-30E2-4AB0-9620-C08ACA8041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447" y="1268760"/>
            <a:ext cx="8273007" cy="498242"/>
          </a:xfrm>
        </p:spPr>
        <p:txBody>
          <a:bodyPr/>
          <a:lstStyle/>
          <a:p>
            <a:r>
              <a:rPr lang="pt-PT" sz="2000" b="1" dirty="0"/>
              <a:t>PARECERES EMITIDOS</a:t>
            </a:r>
          </a:p>
        </p:txBody>
      </p:sp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5BE036CF-312D-47C1-9017-56E952A7E1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7399884"/>
              </p:ext>
            </p:extLst>
          </p:nvPr>
        </p:nvGraphicFramePr>
        <p:xfrm>
          <a:off x="539552" y="1772816"/>
          <a:ext cx="4104456" cy="4135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Gráfico 22">
            <a:extLst>
              <a:ext uri="{FF2B5EF4-FFF2-40B4-BE49-F238E27FC236}">
                <a16:creationId xmlns:a16="http://schemas.microsoft.com/office/drawing/2014/main" id="{FBAD2EEC-5765-4253-BBFB-EFD4AC45B4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0395129"/>
              </p:ext>
            </p:extLst>
          </p:nvPr>
        </p:nvGraphicFramePr>
        <p:xfrm>
          <a:off x="4644008" y="1713711"/>
          <a:ext cx="4032447" cy="4230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CaixaDeTexto 1">
            <a:extLst>
              <a:ext uri="{FF2B5EF4-FFF2-40B4-BE49-F238E27FC236}">
                <a16:creationId xmlns:a16="http://schemas.microsoft.com/office/drawing/2014/main" id="{9D2844E7-EEE5-4CE3-A8F0-CE614E26643A}"/>
              </a:ext>
            </a:extLst>
          </p:cNvPr>
          <p:cNvSpPr txBox="1"/>
          <p:nvPr/>
        </p:nvSpPr>
        <p:spPr>
          <a:xfrm>
            <a:off x="1835696" y="2276872"/>
            <a:ext cx="504056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t-PT" sz="1600" dirty="0"/>
              <a:t>335</a:t>
            </a:r>
          </a:p>
        </p:txBody>
      </p:sp>
      <p:sp>
        <p:nvSpPr>
          <p:cNvPr id="26" name="CaixaDeTexto 1">
            <a:extLst>
              <a:ext uri="{FF2B5EF4-FFF2-40B4-BE49-F238E27FC236}">
                <a16:creationId xmlns:a16="http://schemas.microsoft.com/office/drawing/2014/main" id="{9D2844E7-EEE5-4CE3-A8F0-CE614E26643A}"/>
              </a:ext>
            </a:extLst>
          </p:cNvPr>
          <p:cNvSpPr txBox="1"/>
          <p:nvPr/>
        </p:nvSpPr>
        <p:spPr>
          <a:xfrm>
            <a:off x="2483768" y="3429000"/>
            <a:ext cx="497252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t-PT" sz="1600" dirty="0"/>
              <a:t>106</a:t>
            </a:r>
          </a:p>
        </p:txBody>
      </p:sp>
      <p:sp>
        <p:nvSpPr>
          <p:cNvPr id="27" name="CaixaDeTexto 1">
            <a:extLst>
              <a:ext uri="{FF2B5EF4-FFF2-40B4-BE49-F238E27FC236}">
                <a16:creationId xmlns:a16="http://schemas.microsoft.com/office/drawing/2014/main" id="{9D2844E7-EEE5-4CE3-A8F0-CE614E26643A}"/>
              </a:ext>
            </a:extLst>
          </p:cNvPr>
          <p:cNvSpPr txBox="1"/>
          <p:nvPr/>
        </p:nvSpPr>
        <p:spPr>
          <a:xfrm>
            <a:off x="3290410" y="3861048"/>
            <a:ext cx="393056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t-PT" sz="1600" dirty="0"/>
              <a:t>34</a:t>
            </a:r>
          </a:p>
        </p:txBody>
      </p:sp>
      <p:sp>
        <p:nvSpPr>
          <p:cNvPr id="28" name="CaixaDeTexto 1">
            <a:extLst>
              <a:ext uri="{FF2B5EF4-FFF2-40B4-BE49-F238E27FC236}">
                <a16:creationId xmlns:a16="http://schemas.microsoft.com/office/drawing/2014/main" id="{9D2844E7-EEE5-4CE3-A8F0-CE614E26643A}"/>
              </a:ext>
            </a:extLst>
          </p:cNvPr>
          <p:cNvSpPr txBox="1"/>
          <p:nvPr/>
        </p:nvSpPr>
        <p:spPr>
          <a:xfrm>
            <a:off x="3995106" y="4026550"/>
            <a:ext cx="288862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t-PT" sz="16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95069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8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D328F7C8-5D26-40EE-830A-919A0402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620688"/>
            <a:ext cx="91440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PT" sz="2000" b="1" i="1" dirty="0">
                <a:latin typeface="+mj-lt"/>
              </a:rPr>
              <a:t>ATIVIDADE</a:t>
            </a:r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81378EE1-CD71-4002-B7ED-20042594C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4882465"/>
              </p:ext>
            </p:extLst>
          </p:nvPr>
        </p:nvGraphicFramePr>
        <p:xfrm>
          <a:off x="4653092" y="1556792"/>
          <a:ext cx="4320000" cy="2591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Gráfico 22">
            <a:extLst>
              <a:ext uri="{FF2B5EF4-FFF2-40B4-BE49-F238E27FC236}">
                <a16:creationId xmlns:a16="http://schemas.microsoft.com/office/drawing/2014/main" id="{4ED0C453-44D5-4632-B5C9-9E07D55F10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171997"/>
              </p:ext>
            </p:extLst>
          </p:nvPr>
        </p:nvGraphicFramePr>
        <p:xfrm>
          <a:off x="468024" y="4039320"/>
          <a:ext cx="4320000" cy="2591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4" name="Imagem 23">
            <a:extLst>
              <a:ext uri="{FF2B5EF4-FFF2-40B4-BE49-F238E27FC236}">
                <a16:creationId xmlns:a16="http://schemas.microsoft.com/office/drawing/2014/main" id="{C61C8B03-2DC3-4B04-93B6-F9E173AA4C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2867" y="4364815"/>
            <a:ext cx="1083469" cy="108041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9A05E7ED-2E3C-40D6-98B2-905BEA6970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1199" y="4365104"/>
            <a:ext cx="1297781" cy="1071563"/>
          </a:xfrm>
          <a:prstGeom prst="rect">
            <a:avLst/>
          </a:prstGeom>
        </p:spPr>
      </p:pic>
      <p:sp>
        <p:nvSpPr>
          <p:cNvPr id="26" name="Subtítulo 2">
            <a:extLst>
              <a:ext uri="{FF2B5EF4-FFF2-40B4-BE49-F238E27FC236}">
                <a16:creationId xmlns:a16="http://schemas.microsoft.com/office/drawing/2014/main" id="{0DC69521-8FFF-4536-9ED1-B68C97AF6868}"/>
              </a:ext>
            </a:extLst>
          </p:cNvPr>
          <p:cNvSpPr txBox="1">
            <a:spLocks/>
          </p:cNvSpPr>
          <p:nvPr/>
        </p:nvSpPr>
        <p:spPr bwMode="auto">
          <a:xfrm>
            <a:off x="5652120" y="5445224"/>
            <a:ext cx="648072" cy="535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PT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11%</a:t>
            </a:r>
          </a:p>
        </p:txBody>
      </p:sp>
      <p:sp>
        <p:nvSpPr>
          <p:cNvPr id="27" name="Subtítulo 2">
            <a:extLst>
              <a:ext uri="{FF2B5EF4-FFF2-40B4-BE49-F238E27FC236}">
                <a16:creationId xmlns:a16="http://schemas.microsoft.com/office/drawing/2014/main" id="{BCBC4036-1BE8-46F9-A195-873249324F48}"/>
              </a:ext>
            </a:extLst>
          </p:cNvPr>
          <p:cNvSpPr txBox="1">
            <a:spLocks/>
          </p:cNvSpPr>
          <p:nvPr/>
        </p:nvSpPr>
        <p:spPr bwMode="auto">
          <a:xfrm>
            <a:off x="6732240" y="5445224"/>
            <a:ext cx="648072" cy="535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PT" sz="2000" b="1" dirty="0">
                <a:solidFill>
                  <a:schemeClr val="accent1"/>
                </a:solidFill>
              </a:rPr>
              <a:t>89%</a:t>
            </a:r>
          </a:p>
        </p:txBody>
      </p:sp>
      <p:sp>
        <p:nvSpPr>
          <p:cNvPr id="28" name="Subtítulo 2">
            <a:extLst>
              <a:ext uri="{FF2B5EF4-FFF2-40B4-BE49-F238E27FC236}">
                <a16:creationId xmlns:a16="http://schemas.microsoft.com/office/drawing/2014/main" id="{00948621-9FE2-40B6-95B5-B941C71105EF}"/>
              </a:ext>
            </a:extLst>
          </p:cNvPr>
          <p:cNvSpPr txBox="1">
            <a:spLocks/>
          </p:cNvSpPr>
          <p:nvPr/>
        </p:nvSpPr>
        <p:spPr bwMode="auto">
          <a:xfrm>
            <a:off x="5804048" y="5877272"/>
            <a:ext cx="157626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PT" altLang="pt-PT" sz="1000" b="1" dirty="0"/>
              <a:t>Registos até set/2020</a:t>
            </a:r>
          </a:p>
          <a:p>
            <a:pPr algn="l"/>
            <a:endParaRPr lang="pt-PT" sz="1000" b="1" dirty="0"/>
          </a:p>
        </p:txBody>
      </p:sp>
      <p:sp>
        <p:nvSpPr>
          <p:cNvPr id="29" name="Subtítulo 2">
            <a:extLst>
              <a:ext uri="{FF2B5EF4-FFF2-40B4-BE49-F238E27FC236}">
                <a16:creationId xmlns:a16="http://schemas.microsoft.com/office/drawing/2014/main" id="{BD7B3E6D-30E2-4AB0-9620-C08ACA8041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448" y="1156690"/>
            <a:ext cx="8273008" cy="506084"/>
          </a:xfrm>
        </p:spPr>
        <p:txBody>
          <a:bodyPr/>
          <a:lstStyle/>
          <a:p>
            <a:r>
              <a:rPr lang="pt-PT" sz="2000" b="1" dirty="0"/>
              <a:t>QUEIXAS / por matérias</a:t>
            </a:r>
          </a:p>
        </p:txBody>
      </p:sp>
      <p:graphicFrame>
        <p:nvGraphicFramePr>
          <p:cNvPr id="31" name="Gráfico 30">
            <a:extLst>
              <a:ext uri="{FF2B5EF4-FFF2-40B4-BE49-F238E27FC236}">
                <a16:creationId xmlns:a16="http://schemas.microsoft.com/office/drawing/2014/main" id="{B1B54BD8-D7E9-48FF-8996-3A5F18C3D8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8339441"/>
              </p:ext>
            </p:extLst>
          </p:nvPr>
        </p:nvGraphicFramePr>
        <p:xfrm>
          <a:off x="395536" y="1556792"/>
          <a:ext cx="4392488" cy="2591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812605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9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D328F7C8-5D26-40EE-830A-919A0402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620688"/>
            <a:ext cx="91440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PT" sz="2000" b="1" i="1" dirty="0">
                <a:latin typeface="+mj-lt"/>
              </a:rPr>
              <a:t>ATIVIDADE</a:t>
            </a:r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Subtítulo 2">
            <a:extLst>
              <a:ext uri="{FF2B5EF4-FFF2-40B4-BE49-F238E27FC236}">
                <a16:creationId xmlns:a16="http://schemas.microsoft.com/office/drawing/2014/main" id="{BD7B3E6D-30E2-4AB0-9620-C08ACA8041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448" y="1268760"/>
            <a:ext cx="8273008" cy="498242"/>
          </a:xfrm>
        </p:spPr>
        <p:txBody>
          <a:bodyPr/>
          <a:lstStyle/>
          <a:p>
            <a:r>
              <a:rPr lang="pt-PT" sz="2000" b="1" dirty="0"/>
              <a:t>NÃO RENOVAÇÃO DE CONTRATO DE TRABALHO A TERMO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12C017D-F84D-4FF2-B9E4-2F9515AA79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9143" y="2629000"/>
            <a:ext cx="5885714" cy="1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37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10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D328F7C8-5D26-40EE-830A-919A0402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620688"/>
            <a:ext cx="91440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PT" sz="2000" b="1" i="1" dirty="0">
                <a:latin typeface="+mj-lt"/>
              </a:rPr>
              <a:t>ATIVIDADE</a:t>
            </a:r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Subtítulo 2">
            <a:extLst>
              <a:ext uri="{FF2B5EF4-FFF2-40B4-BE49-F238E27FC236}">
                <a16:creationId xmlns:a16="http://schemas.microsoft.com/office/drawing/2014/main" id="{BD7B3E6D-30E2-4AB0-9620-C08ACA8041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448" y="1268760"/>
            <a:ext cx="8273008" cy="498242"/>
          </a:xfrm>
        </p:spPr>
        <p:txBody>
          <a:bodyPr/>
          <a:lstStyle/>
          <a:p>
            <a:r>
              <a:rPr lang="pt-PT" sz="2000" b="1" dirty="0"/>
              <a:t>APOIO JURÍDICO ESPECIALIZADO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2A0E908-37C3-4046-8958-FFBBBF890B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669" y="4482918"/>
            <a:ext cx="5247619" cy="1707279"/>
          </a:xfrm>
          <a:prstGeom prst="rect">
            <a:avLst/>
          </a:prstGeom>
        </p:spPr>
      </p:pic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F43F6B46-CDB3-4252-80E8-89F45C03B0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7654461"/>
              </p:ext>
            </p:extLst>
          </p:nvPr>
        </p:nvGraphicFramePr>
        <p:xfrm>
          <a:off x="1043608" y="1767002"/>
          <a:ext cx="6912768" cy="2636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090891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11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D328F7C8-5D26-40EE-830A-919A0402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620688"/>
            <a:ext cx="91440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PT" sz="2000" b="1" i="1" dirty="0">
                <a:latin typeface="+mj-lt"/>
              </a:rPr>
              <a:t>ATIVIDADE</a:t>
            </a:r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Subtítulo 2">
            <a:extLst>
              <a:ext uri="{FF2B5EF4-FFF2-40B4-BE49-F238E27FC236}">
                <a16:creationId xmlns:a16="http://schemas.microsoft.com/office/drawing/2014/main" id="{BD7B3E6D-30E2-4AB0-9620-C08ACA8041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448" y="1268760"/>
            <a:ext cx="8273008" cy="498242"/>
          </a:xfrm>
        </p:spPr>
        <p:txBody>
          <a:bodyPr/>
          <a:lstStyle/>
          <a:p>
            <a:r>
              <a:rPr lang="pt-PT" sz="2000" b="1" dirty="0"/>
              <a:t>PLANOS PARA A IGUALDADE (2019)</a:t>
            </a:r>
          </a:p>
        </p:txBody>
      </p:sp>
      <p:sp>
        <p:nvSpPr>
          <p:cNvPr id="20" name="Subtítulo 2">
            <a:extLst>
              <a:ext uri="{FF2B5EF4-FFF2-40B4-BE49-F238E27FC236}">
                <a16:creationId xmlns:a16="http://schemas.microsoft.com/office/drawing/2014/main" id="{32F4124E-430E-408F-B3BE-86EDC5A265F2}"/>
              </a:ext>
            </a:extLst>
          </p:cNvPr>
          <p:cNvSpPr txBox="1">
            <a:spLocks/>
          </p:cNvSpPr>
          <p:nvPr/>
        </p:nvSpPr>
        <p:spPr bwMode="auto">
          <a:xfrm>
            <a:off x="395536" y="3938870"/>
            <a:ext cx="8280920" cy="498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dirty="0"/>
              <a:t>Representação Equilibrada entre Homens e Mulheres nos cargos (2019)</a:t>
            </a:r>
          </a:p>
        </p:txBody>
      </p:sp>
      <p:sp>
        <p:nvSpPr>
          <p:cNvPr id="23" name="Subtítulo 2">
            <a:extLst>
              <a:ext uri="{FF2B5EF4-FFF2-40B4-BE49-F238E27FC236}">
                <a16:creationId xmlns:a16="http://schemas.microsoft.com/office/drawing/2014/main" id="{B8731F95-B252-43E4-8FDF-5FC9E52AD16B}"/>
              </a:ext>
            </a:extLst>
          </p:cNvPr>
          <p:cNvSpPr txBox="1">
            <a:spLocks/>
          </p:cNvSpPr>
          <p:nvPr/>
        </p:nvSpPr>
        <p:spPr bwMode="auto">
          <a:xfrm>
            <a:off x="539552" y="6165304"/>
            <a:ext cx="619268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PT" altLang="pt-PT" sz="1000" b="1" dirty="0"/>
              <a:t>Fonte: </a:t>
            </a:r>
            <a:r>
              <a:rPr lang="pt-PT" sz="1000" dirty="0"/>
              <a:t>Direção-Geral da Administração e do Emprego Público (DGAEP), da Direção-Geral do Tesouro e Finanças (DGTF), da Direção-Geral das Autarquias Locais (DGAL) e da CMVM/2019 e Relatório CIG/2019</a:t>
            </a:r>
            <a:endParaRPr lang="pt-PT" sz="1000" b="1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4F2CA21-5E86-4E97-9942-342968F783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4365104"/>
            <a:ext cx="8064896" cy="18002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91FB982-6A56-4D00-83E2-3CF8FF610E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617" y="1767002"/>
            <a:ext cx="7128792" cy="209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126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12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6F8E2F4B-1E7A-48DF-BF1D-955419C936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44" y="1340768"/>
            <a:ext cx="8208911" cy="4767686"/>
          </a:xfrm>
        </p:spPr>
        <p:txBody>
          <a:bodyPr/>
          <a:lstStyle/>
          <a:p>
            <a:r>
              <a:rPr lang="pt-PT" sz="2600" b="1" dirty="0">
                <a:solidFill>
                  <a:srgbClr val="0070C0"/>
                </a:solidFill>
                <a:latin typeface="+mj-lt"/>
              </a:rPr>
              <a:t>O FÓRUM </a:t>
            </a:r>
            <a:r>
              <a:rPr lang="pt-PT" sz="2600" b="1" dirty="0" err="1">
                <a:solidFill>
                  <a:srgbClr val="0070C0"/>
                </a:solidFill>
                <a:latin typeface="+mj-lt"/>
              </a:rPr>
              <a:t>iGen</a:t>
            </a:r>
            <a:endParaRPr lang="pt-PT" sz="2600" b="1" dirty="0">
              <a:solidFill>
                <a:srgbClr val="0070C0"/>
              </a:solidFill>
              <a:latin typeface="+mj-lt"/>
            </a:endParaRPr>
          </a:p>
          <a:p>
            <a:pPr marL="3587750" algn="just"/>
            <a:r>
              <a:rPr lang="pt-PT" sz="2000" b="1" dirty="0"/>
              <a:t>O </a:t>
            </a:r>
            <a:r>
              <a:rPr lang="pt-PT" sz="2000" b="1" dirty="0" err="1"/>
              <a:t>iGen</a:t>
            </a:r>
            <a:r>
              <a:rPr lang="pt-PT" sz="2000" b="1" dirty="0"/>
              <a:t> – Fórum Organizações para a Igualdade, criado em 2013, é composto por 69 organizações, nacionais e multinacionais, dos setores público, privado e da economia social, que operam em Portugal e representam, no seu conjunto, cerca de 2% do PIB português.</a:t>
            </a:r>
          </a:p>
          <a:p>
            <a:pPr algn="just"/>
            <a:r>
              <a:rPr lang="pt-PT" sz="2000" b="1" dirty="0"/>
              <a:t>Os membros do </a:t>
            </a:r>
            <a:r>
              <a:rPr lang="pt-PT" sz="2000" b="1" dirty="0" err="1"/>
              <a:t>iGen</a:t>
            </a:r>
            <a:r>
              <a:rPr lang="pt-PT" sz="2000" b="1" dirty="0"/>
              <a:t> – Fórum Organizações para a Igualdade assumiram o compromisso de reforçar e evidenciar a sua cultura organizacional de responsabilidade social incorporando, nas suas estratégias e nos seus modelos de gestão, os princípios da igualdade entre mulheres e homens no trabalho e no emprego.</a:t>
            </a:r>
          </a:p>
          <a:p>
            <a:r>
              <a:rPr lang="pt-PT" sz="2000" b="1" dirty="0"/>
              <a:t> </a:t>
            </a:r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7">
            <a:extLst>
              <a:ext uri="{FF2B5EF4-FFF2-40B4-BE49-F238E27FC236}">
                <a16:creationId xmlns:a16="http://schemas.microsoft.com/office/drawing/2014/main" id="{B0C48DCF-2E5C-4E36-80CC-2EA8E3128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620688"/>
            <a:ext cx="9144000" cy="4001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PT" sz="2000" b="1" i="1" dirty="0">
                <a:latin typeface="+mj-lt"/>
              </a:rPr>
              <a:t>ATIVIDADE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5A66E91-C12F-4228-8FAD-8F112C6C1B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30" y="2132856"/>
            <a:ext cx="338709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458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13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D328F7C8-5D26-40EE-830A-919A0402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620688"/>
            <a:ext cx="91440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PT" sz="2000" b="1" i="1" dirty="0">
                <a:latin typeface="+mj-lt"/>
              </a:rPr>
              <a:t>PROJETOS EM CURSO</a:t>
            </a:r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ubtítulo 2">
            <a:extLst>
              <a:ext uri="{FF2B5EF4-FFF2-40B4-BE49-F238E27FC236}">
                <a16:creationId xmlns:a16="http://schemas.microsoft.com/office/drawing/2014/main" id="{7979F977-3ABB-4FF7-A7FA-A853F4F00E6C}"/>
              </a:ext>
            </a:extLst>
          </p:cNvPr>
          <p:cNvSpPr txBox="1">
            <a:spLocks/>
          </p:cNvSpPr>
          <p:nvPr/>
        </p:nvSpPr>
        <p:spPr bwMode="auto">
          <a:xfrm>
            <a:off x="467545" y="1340768"/>
            <a:ext cx="820891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600" b="1" dirty="0">
                <a:solidFill>
                  <a:srgbClr val="0070C0"/>
                </a:solidFill>
              </a:rPr>
              <a:t>13ª Edição de Laboratórios de Igualdade</a:t>
            </a:r>
            <a:endParaRPr lang="pt-PT" sz="2600" b="1" dirty="0">
              <a:solidFill>
                <a:srgbClr val="0070C0"/>
              </a:solidFill>
              <a:latin typeface="+mj-lt"/>
            </a:endParaRPr>
          </a:p>
          <a:p>
            <a:pPr algn="l"/>
            <a:r>
              <a:rPr lang="pt-PT" sz="2000" b="1" dirty="0">
                <a:solidFill>
                  <a:srgbClr val="0070C0"/>
                </a:solidFill>
                <a:latin typeface="+mj-lt"/>
              </a:rPr>
              <a:t>Objetivo: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PT" sz="2000" b="1" dirty="0"/>
              <a:t>Promover a igualdade no trabalho e no emprego, combater a segregação nas profissões e eliminar as discriminações laborais. Esta edição, destina-se a capacitar as pessoas para a operacionalização das políticas e das práticas organizacionais em matéria de igualdade no trabalho e no emprego, facilitando conhecimento e instrumentos que promovam o desenvolvimento das suas competências em cada organização ou empresa.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PT" sz="2000" b="1" dirty="0"/>
              <a:t>Calendário: 4, 6, 11 e 13 de novembro de 2020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t-PT" sz="2000" b="1" dirty="0"/>
          </a:p>
          <a:p>
            <a:pPr algn="l"/>
            <a:endParaRPr lang="pt-PT" sz="2000" b="1" dirty="0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F2E101C7-E3BB-4410-AF60-D622D06694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926288"/>
            <a:ext cx="6352032" cy="152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22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14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D328F7C8-5D26-40EE-830A-919A0402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620688"/>
            <a:ext cx="91440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PT" sz="2000" b="1" i="1" dirty="0">
                <a:latin typeface="+mj-lt"/>
              </a:rPr>
              <a:t>PROJETOS EM CURSO</a:t>
            </a:r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Subtítulo 2">
            <a:extLst>
              <a:ext uri="{FF2B5EF4-FFF2-40B4-BE49-F238E27FC236}">
                <a16:creationId xmlns:a16="http://schemas.microsoft.com/office/drawing/2014/main" id="{B2B3935F-F9DB-43B0-895B-CC2F35F0F2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45" y="1340768"/>
            <a:ext cx="8208912" cy="4896544"/>
          </a:xfrm>
        </p:spPr>
        <p:txBody>
          <a:bodyPr/>
          <a:lstStyle/>
          <a:p>
            <a:r>
              <a:rPr lang="pt-PT" sz="2600" b="1" dirty="0">
                <a:solidFill>
                  <a:srgbClr val="0070C0"/>
                </a:solidFill>
              </a:rPr>
              <a:t>Curso sobre Igualdade de Género e Não Discriminação no mercado de trabalho</a:t>
            </a:r>
            <a:endParaRPr lang="pt-PT" sz="2600" b="1" dirty="0">
              <a:solidFill>
                <a:srgbClr val="0070C0"/>
              </a:solidFill>
              <a:latin typeface="+mj-lt"/>
            </a:endParaRPr>
          </a:p>
          <a:p>
            <a:pPr algn="l"/>
            <a:r>
              <a:rPr lang="pt-PT" sz="2000" b="1" dirty="0">
                <a:solidFill>
                  <a:srgbClr val="0070C0"/>
                </a:solidFill>
                <a:latin typeface="+mj-lt"/>
              </a:rPr>
              <a:t>Objetivo: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PT" sz="2000" b="1" dirty="0"/>
              <a:t>Projeto formativo na Plataforma Nau, de carácter pedagógico, em formato e-</a:t>
            </a:r>
            <a:r>
              <a:rPr lang="pt-PT" sz="2000" b="1" dirty="0" err="1"/>
              <a:t>learning</a:t>
            </a:r>
            <a:r>
              <a:rPr lang="pt-PT" sz="2000" b="1" dirty="0"/>
              <a:t>, com sessões assíncronas de autoestudo, tendo por base o referencial de formação da CITE, no âmbito dos Laboratórios de Igualdade, para divulgação junto de entidades empregadoras, trabalhadores/as, estudantes, academia e  sociedade civil.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t-PT" sz="2000" b="1" dirty="0">
              <a:solidFill>
                <a:srgbClr val="92D050"/>
              </a:solidFill>
            </a:endParaRPr>
          </a:p>
          <a:p>
            <a:r>
              <a:rPr lang="pt-PT" sz="2200" b="1" dirty="0"/>
              <a:t>A CITE produz os conteúdos para a plataforma, sendo os custos da plataforma Nau suportados pelo IEFP, I.P. </a:t>
            </a:r>
          </a:p>
          <a:p>
            <a:endParaRPr lang="pt-PT" sz="2400" b="1" dirty="0"/>
          </a:p>
        </p:txBody>
      </p:sp>
    </p:spTree>
    <p:extLst>
      <p:ext uri="{BB962C8B-B14F-4D97-AF65-F5344CB8AC3E}">
        <p14:creationId xmlns:p14="http://schemas.microsoft.com/office/powerpoint/2010/main" val="3917384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15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D328F7C8-5D26-40EE-830A-919A0402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620688"/>
            <a:ext cx="91440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PT" sz="2000" b="1" i="1" dirty="0">
                <a:latin typeface="+mj-lt"/>
              </a:rPr>
              <a:t>PROJETOS EM CURSO</a:t>
            </a:r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ubtítulo 2">
            <a:extLst>
              <a:ext uri="{FF2B5EF4-FFF2-40B4-BE49-F238E27FC236}">
                <a16:creationId xmlns:a16="http://schemas.microsoft.com/office/drawing/2014/main" id="{AD842CA5-A486-46B6-920F-9D5121A913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45" y="1340768"/>
            <a:ext cx="8208912" cy="4896544"/>
          </a:xfrm>
        </p:spPr>
        <p:txBody>
          <a:bodyPr/>
          <a:lstStyle/>
          <a:p>
            <a:r>
              <a:rPr lang="pt-PT" sz="2600" b="1" dirty="0">
                <a:solidFill>
                  <a:srgbClr val="0070C0"/>
                </a:solidFill>
                <a:latin typeface="+mj-lt"/>
              </a:rPr>
              <a:t>Projeto SAMA 2020 – OPERAÇÃO CITE+</a:t>
            </a:r>
          </a:p>
          <a:p>
            <a:pPr algn="l"/>
            <a:r>
              <a:rPr lang="pt-PT" sz="2000" b="1" dirty="0">
                <a:solidFill>
                  <a:srgbClr val="0070C0"/>
                </a:solidFill>
                <a:latin typeface="+mj-lt"/>
              </a:rPr>
              <a:t>Objetivo: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PT" sz="2000" b="1" dirty="0"/>
              <a:t>Implementar um sistema integrado de informação para a gestão de processos internos, com significativas melhorias em termos de disponibilidade de informação, reutilização e eliminação de redundâncias de procedimentos, a simplificação e o realinhamento estratégico dos seus processos, conduzindo à sua modernização, a consubstanciar na constituição de um Balcão de Serviços online, Gestão das Reuniões Tripartidas da Comissão, novo site institucional, </a:t>
            </a:r>
            <a:r>
              <a:rPr lang="pt-PT" sz="2000" b="1" dirty="0" err="1"/>
              <a:t>FAQs</a:t>
            </a:r>
            <a:r>
              <a:rPr lang="pt-PT" sz="2000" b="1" dirty="0"/>
              <a:t> em forma de cascata e outros.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Investimento total: </a:t>
            </a:r>
            <a:r>
              <a:rPr lang="pt-PT" sz="2200" b="1" dirty="0"/>
              <a:t>387.500,00 EUR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Orçamento da CITE: </a:t>
            </a:r>
            <a:r>
              <a:rPr lang="pt-PT" sz="2200" b="1" dirty="0"/>
              <a:t>387.500,00 EUR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Cofinanciamento: </a:t>
            </a:r>
            <a:r>
              <a:rPr lang="pt-PT" sz="2200" b="1" dirty="0"/>
              <a:t>220.681,00 EUR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Prazo de execução: </a:t>
            </a:r>
            <a:r>
              <a:rPr lang="pt-PT" sz="2200" b="1" dirty="0"/>
              <a:t>novembro de 2020</a:t>
            </a:r>
          </a:p>
        </p:txBody>
      </p:sp>
    </p:spTree>
    <p:extLst>
      <p:ext uri="{BB962C8B-B14F-4D97-AF65-F5344CB8AC3E}">
        <p14:creationId xmlns:p14="http://schemas.microsoft.com/office/powerpoint/2010/main" val="2740115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16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D328F7C8-5D26-40EE-830A-919A0402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620688"/>
            <a:ext cx="91440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PT" sz="2000" b="1" i="1" dirty="0">
                <a:latin typeface="+mj-lt"/>
              </a:rPr>
              <a:t>PROJETOS EM CURSO</a:t>
            </a:r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ubtítulo 2">
            <a:extLst>
              <a:ext uri="{FF2B5EF4-FFF2-40B4-BE49-F238E27FC236}">
                <a16:creationId xmlns:a16="http://schemas.microsoft.com/office/drawing/2014/main" id="{7564F5E3-A728-4C81-B657-3A70E3CB59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537" y="1340768"/>
            <a:ext cx="8280920" cy="4896544"/>
          </a:xfrm>
        </p:spPr>
        <p:txBody>
          <a:bodyPr/>
          <a:lstStyle/>
          <a:p>
            <a:r>
              <a:rPr lang="pt-PT" sz="2600" b="1" dirty="0">
                <a:solidFill>
                  <a:srgbClr val="0070C0"/>
                </a:solidFill>
              </a:rPr>
              <a:t>Projeto “</a:t>
            </a:r>
            <a:r>
              <a:rPr lang="pt-PT" sz="2600" b="1" dirty="0" err="1">
                <a:solidFill>
                  <a:srgbClr val="0070C0"/>
                </a:solidFill>
              </a:rPr>
              <a:t>Equality</a:t>
            </a:r>
            <a:r>
              <a:rPr lang="pt-PT" sz="2600" b="1" dirty="0">
                <a:solidFill>
                  <a:srgbClr val="0070C0"/>
                </a:solidFill>
              </a:rPr>
              <a:t> </a:t>
            </a:r>
            <a:r>
              <a:rPr lang="pt-PT" sz="2600" b="1" dirty="0" err="1">
                <a:solidFill>
                  <a:srgbClr val="0070C0"/>
                </a:solidFill>
              </a:rPr>
              <a:t>Platform</a:t>
            </a:r>
            <a:r>
              <a:rPr lang="pt-PT" sz="2600" b="1" dirty="0">
                <a:solidFill>
                  <a:srgbClr val="0070C0"/>
                </a:solidFill>
              </a:rPr>
              <a:t> </a:t>
            </a:r>
            <a:r>
              <a:rPr lang="pt-PT" sz="2600" b="1" dirty="0" err="1">
                <a:solidFill>
                  <a:srgbClr val="0070C0"/>
                </a:solidFill>
              </a:rPr>
              <a:t>and</a:t>
            </a:r>
            <a:r>
              <a:rPr lang="pt-PT" sz="2600" b="1" dirty="0">
                <a:solidFill>
                  <a:srgbClr val="0070C0"/>
                </a:solidFill>
              </a:rPr>
              <a:t> Standard” (</a:t>
            </a:r>
            <a:r>
              <a:rPr lang="pt-PT" sz="2600" b="1" dirty="0" err="1">
                <a:solidFill>
                  <a:srgbClr val="0070C0"/>
                </a:solidFill>
              </a:rPr>
              <a:t>EEAGrants</a:t>
            </a:r>
            <a:r>
              <a:rPr lang="pt-PT" sz="2600" b="1" dirty="0">
                <a:solidFill>
                  <a:srgbClr val="0070C0"/>
                </a:solidFill>
              </a:rPr>
              <a:t>)|PDP1</a:t>
            </a:r>
          </a:p>
          <a:p>
            <a:pPr algn="l"/>
            <a:r>
              <a:rPr lang="pt-PT" sz="2000" b="1" dirty="0">
                <a:solidFill>
                  <a:srgbClr val="0070C0"/>
                </a:solidFill>
                <a:latin typeface="+mj-lt"/>
              </a:rPr>
              <a:t>Objetivo: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PT" sz="2000" b="1" dirty="0"/>
              <a:t>Construção de uma plataforma IT para monitorizar a implementação das políticas públicas no âmbito da Agenda para a Igualdade no Mercado de Trabalho e nas Empresas;</a:t>
            </a:r>
            <a:endParaRPr lang="pt-PT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PT" sz="2000" b="1" dirty="0"/>
              <a:t>Desenvolvimento de uma norma portuguesa - sistema de gestão para a igualdade salarial, com base no </a:t>
            </a:r>
            <a:r>
              <a:rPr lang="pt-PT" sz="2000" b="1" i="1" dirty="0" err="1"/>
              <a:t>Equal</a:t>
            </a:r>
            <a:r>
              <a:rPr lang="pt-PT" sz="2000" b="1" i="1" dirty="0"/>
              <a:t> </a:t>
            </a:r>
            <a:r>
              <a:rPr lang="pt-PT" sz="2000" b="1" i="1" dirty="0" err="1"/>
              <a:t>Pay</a:t>
            </a:r>
            <a:r>
              <a:rPr lang="pt-PT" sz="2000" b="1" i="1" dirty="0"/>
              <a:t> </a:t>
            </a:r>
            <a:r>
              <a:rPr lang="pt-PT" sz="2000" b="1" dirty="0"/>
              <a:t>Standard da Islândia.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Investimento total: </a:t>
            </a:r>
            <a:r>
              <a:rPr lang="pt-PT" sz="2200" b="1" dirty="0"/>
              <a:t>330.000,00 EUR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Orçamento da CITE: </a:t>
            </a:r>
            <a:r>
              <a:rPr lang="pt-PT" sz="2200" b="1" dirty="0"/>
              <a:t>216.580,00 EUR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Cofinanciamento: </a:t>
            </a:r>
            <a:r>
              <a:rPr lang="pt-PT" sz="2200" b="1" dirty="0"/>
              <a:t>216.580,00 EUR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Prazo de execução: </a:t>
            </a:r>
            <a:r>
              <a:rPr lang="pt-PT" sz="2200" b="1" dirty="0"/>
              <a:t>prorrogado até abril de 2023</a:t>
            </a:r>
          </a:p>
        </p:txBody>
      </p:sp>
    </p:spTree>
    <p:extLst>
      <p:ext uri="{BB962C8B-B14F-4D97-AF65-F5344CB8AC3E}">
        <p14:creationId xmlns:p14="http://schemas.microsoft.com/office/powerpoint/2010/main" val="3957226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17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D328F7C8-5D26-40EE-830A-919A0402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620688"/>
            <a:ext cx="91440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PT" sz="2000" b="1" i="1" dirty="0">
                <a:latin typeface="+mj-lt"/>
              </a:rPr>
              <a:t>PROJETOS EM CURSO</a:t>
            </a:r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ubtítulo 2">
            <a:extLst>
              <a:ext uri="{FF2B5EF4-FFF2-40B4-BE49-F238E27FC236}">
                <a16:creationId xmlns:a16="http://schemas.microsoft.com/office/drawing/2014/main" id="{112E76E7-1D94-4CAA-BE53-68C9A98F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45" y="1340768"/>
            <a:ext cx="8208912" cy="4896544"/>
          </a:xfrm>
        </p:spPr>
        <p:txBody>
          <a:bodyPr/>
          <a:lstStyle/>
          <a:p>
            <a:r>
              <a:rPr lang="pt-PT" sz="2600" b="1" dirty="0">
                <a:solidFill>
                  <a:srgbClr val="0070C0"/>
                </a:solidFill>
                <a:latin typeface="+mj-lt"/>
              </a:rPr>
              <a:t>Projeto</a:t>
            </a:r>
            <a:r>
              <a:rPr lang="pt-PT" sz="2600" b="1" dirty="0">
                <a:solidFill>
                  <a:srgbClr val="0070C0"/>
                </a:solidFill>
              </a:rPr>
              <a:t> “</a:t>
            </a:r>
            <a:r>
              <a:rPr lang="pt-PT" sz="2600" b="1" dirty="0" err="1">
                <a:solidFill>
                  <a:srgbClr val="0070C0"/>
                </a:solidFill>
              </a:rPr>
              <a:t>Parents</a:t>
            </a:r>
            <a:r>
              <a:rPr lang="pt-PT" sz="2600" b="1" dirty="0">
                <a:solidFill>
                  <a:srgbClr val="0070C0"/>
                </a:solidFill>
              </a:rPr>
              <a:t> </a:t>
            </a:r>
            <a:r>
              <a:rPr lang="pt-PT" sz="2600" b="1" dirty="0" err="1">
                <a:solidFill>
                  <a:srgbClr val="0070C0"/>
                </a:solidFill>
              </a:rPr>
              <a:t>at</a:t>
            </a:r>
            <a:r>
              <a:rPr lang="pt-PT" sz="2600" b="1" dirty="0">
                <a:solidFill>
                  <a:srgbClr val="0070C0"/>
                </a:solidFill>
              </a:rPr>
              <a:t> </a:t>
            </a:r>
            <a:r>
              <a:rPr lang="pt-PT" sz="2600" b="1" dirty="0" err="1">
                <a:solidFill>
                  <a:srgbClr val="0070C0"/>
                </a:solidFill>
              </a:rPr>
              <a:t>Work</a:t>
            </a:r>
            <a:r>
              <a:rPr lang="pt-PT" sz="2600" b="1" dirty="0">
                <a:solidFill>
                  <a:srgbClr val="0070C0"/>
                </a:solidFill>
              </a:rPr>
              <a:t>” (Programa REC)</a:t>
            </a:r>
            <a:endParaRPr lang="pt-PT" sz="2600" b="1" dirty="0">
              <a:solidFill>
                <a:srgbClr val="0070C0"/>
              </a:solidFill>
              <a:latin typeface="+mj-lt"/>
            </a:endParaRPr>
          </a:p>
          <a:p>
            <a:pPr algn="l"/>
            <a:r>
              <a:rPr lang="pt-PT" sz="2000" b="1" dirty="0">
                <a:solidFill>
                  <a:srgbClr val="0070C0"/>
                </a:solidFill>
                <a:latin typeface="+mj-lt"/>
              </a:rPr>
              <a:t>Objetivo: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PT" sz="2000" b="1" dirty="0"/>
              <a:t>Desenvolvido por um consórcio de quatro mecanismos para a igualdade, o </a:t>
            </a:r>
            <a:r>
              <a:rPr lang="pt-PT" sz="2000" b="1" dirty="0" err="1"/>
              <a:t>Institute</a:t>
            </a:r>
            <a:r>
              <a:rPr lang="pt-PT" sz="2000" b="1" dirty="0"/>
              <a:t> for </a:t>
            </a:r>
            <a:r>
              <a:rPr lang="pt-PT" sz="2000" b="1" dirty="0" err="1"/>
              <a:t>the</a:t>
            </a:r>
            <a:r>
              <a:rPr lang="pt-PT" sz="2000" b="1" dirty="0"/>
              <a:t> </a:t>
            </a:r>
            <a:r>
              <a:rPr lang="pt-PT" sz="2000" b="1" dirty="0" err="1"/>
              <a:t>Equality</a:t>
            </a:r>
            <a:r>
              <a:rPr lang="pt-PT" sz="2000" b="1" dirty="0"/>
              <a:t> </a:t>
            </a:r>
            <a:r>
              <a:rPr lang="pt-PT" sz="2000" b="1" dirty="0" err="1"/>
              <a:t>between</a:t>
            </a:r>
            <a:r>
              <a:rPr lang="pt-PT" sz="2000" b="1" dirty="0"/>
              <a:t> </a:t>
            </a:r>
            <a:r>
              <a:rPr lang="pt-PT" sz="2000" b="1" dirty="0" err="1"/>
              <a:t>Women</a:t>
            </a:r>
            <a:r>
              <a:rPr lang="pt-PT" sz="2000" b="1" dirty="0"/>
              <a:t> </a:t>
            </a:r>
            <a:r>
              <a:rPr lang="pt-PT" sz="2000" b="1" dirty="0" err="1"/>
              <a:t>and</a:t>
            </a:r>
            <a:r>
              <a:rPr lang="pt-PT" sz="2000" b="1" dirty="0"/>
              <a:t> </a:t>
            </a:r>
            <a:r>
              <a:rPr lang="pt-PT" sz="2000" b="1" dirty="0" err="1"/>
              <a:t>Men</a:t>
            </a:r>
            <a:r>
              <a:rPr lang="pt-PT" sz="2000" b="1" dirty="0"/>
              <a:t> (Bélgica), como coordenador, o </a:t>
            </a:r>
            <a:r>
              <a:rPr lang="pt-PT" sz="2000" b="1" dirty="0" err="1"/>
              <a:t>Advocate</a:t>
            </a:r>
            <a:r>
              <a:rPr lang="pt-PT" sz="2000" b="1" dirty="0"/>
              <a:t> </a:t>
            </a:r>
            <a:r>
              <a:rPr lang="pt-PT" sz="2000" b="1" dirty="0" err="1"/>
              <a:t>of</a:t>
            </a:r>
            <a:r>
              <a:rPr lang="pt-PT" sz="2000" b="1" dirty="0"/>
              <a:t> </a:t>
            </a:r>
            <a:r>
              <a:rPr lang="pt-PT" sz="2000" b="1" dirty="0" err="1"/>
              <a:t>the</a:t>
            </a:r>
            <a:r>
              <a:rPr lang="pt-PT" sz="2000" b="1" dirty="0"/>
              <a:t> </a:t>
            </a:r>
            <a:r>
              <a:rPr lang="pt-PT" sz="2000" b="1" dirty="0" err="1"/>
              <a:t>Principle</a:t>
            </a:r>
            <a:r>
              <a:rPr lang="pt-PT" sz="2000" b="1" dirty="0"/>
              <a:t> </a:t>
            </a:r>
            <a:r>
              <a:rPr lang="pt-PT" sz="2000" b="1" dirty="0" err="1"/>
              <a:t>of</a:t>
            </a:r>
            <a:r>
              <a:rPr lang="pt-PT" sz="2000" b="1" dirty="0"/>
              <a:t> </a:t>
            </a:r>
            <a:r>
              <a:rPr lang="pt-PT" sz="2000" b="1" dirty="0" err="1"/>
              <a:t>Equality</a:t>
            </a:r>
            <a:r>
              <a:rPr lang="pt-PT" sz="2000" b="1" dirty="0"/>
              <a:t> (Eslovénia), a </a:t>
            </a:r>
            <a:r>
              <a:rPr lang="pt-PT" sz="2000" b="1" dirty="0" err="1"/>
              <a:t>Commission</a:t>
            </a:r>
            <a:r>
              <a:rPr lang="pt-PT" sz="2000" b="1" dirty="0"/>
              <a:t> for </a:t>
            </a:r>
            <a:r>
              <a:rPr lang="pt-PT" sz="2000" b="1" dirty="0" err="1"/>
              <a:t>Protection</a:t>
            </a:r>
            <a:r>
              <a:rPr lang="pt-PT" sz="2000" b="1" dirty="0"/>
              <a:t> </a:t>
            </a:r>
            <a:r>
              <a:rPr lang="pt-PT" sz="2000" b="1" dirty="0" err="1"/>
              <a:t>against</a:t>
            </a:r>
            <a:r>
              <a:rPr lang="pt-PT" sz="2000" b="1" dirty="0"/>
              <a:t> </a:t>
            </a:r>
            <a:r>
              <a:rPr lang="pt-PT" sz="2000" b="1" dirty="0" err="1"/>
              <a:t>Discrimination</a:t>
            </a:r>
            <a:r>
              <a:rPr lang="pt-PT" sz="2000" b="1" dirty="0"/>
              <a:t> (Bulgária) e a CITE;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PT" sz="2000" b="1" dirty="0"/>
              <a:t>Desenvolver uma estratégia para o envolvimento de entidades empregadoras na conciliação da vida profissional, pessoal e familiar através da aprendizagem mútua entre organismos de igualdade.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Investimento total:</a:t>
            </a:r>
            <a:r>
              <a:rPr lang="pt-PT" sz="2200" b="1" dirty="0"/>
              <a:t> 712.980,59 EUR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Orçamento da CITE: </a:t>
            </a:r>
            <a:r>
              <a:rPr lang="pt-PT" sz="2200" b="1" dirty="0"/>
              <a:t>99.808,53 EUR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Cofinanciamento: </a:t>
            </a:r>
            <a:r>
              <a:rPr lang="pt-PT" sz="2200" b="1" dirty="0"/>
              <a:t>74.623,20 EUR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Prazo de execução: </a:t>
            </a:r>
            <a:r>
              <a:rPr lang="pt-PT" sz="2200" b="1" dirty="0"/>
              <a:t>setembro de 2021</a:t>
            </a:r>
          </a:p>
        </p:txBody>
      </p:sp>
    </p:spTree>
    <p:extLst>
      <p:ext uri="{BB962C8B-B14F-4D97-AF65-F5344CB8AC3E}">
        <p14:creationId xmlns:p14="http://schemas.microsoft.com/office/powerpoint/2010/main" val="2672275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18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D328F7C8-5D26-40EE-830A-919A0402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620688"/>
            <a:ext cx="91440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PT" sz="2000" b="1" i="1" dirty="0">
                <a:latin typeface="+mj-lt"/>
              </a:rPr>
              <a:t>PROJETOS EM CURSO</a:t>
            </a:r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ubtítulo 2">
            <a:extLst>
              <a:ext uri="{FF2B5EF4-FFF2-40B4-BE49-F238E27FC236}">
                <a16:creationId xmlns:a16="http://schemas.microsoft.com/office/drawing/2014/main" id="{507D7D10-256F-46EF-9942-3B686AC39E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45" y="1340768"/>
            <a:ext cx="8208912" cy="4896544"/>
          </a:xfrm>
        </p:spPr>
        <p:txBody>
          <a:bodyPr/>
          <a:lstStyle/>
          <a:p>
            <a:r>
              <a:rPr lang="pt-PT" sz="2600" b="1" dirty="0">
                <a:solidFill>
                  <a:srgbClr val="0070C0"/>
                </a:solidFill>
              </a:rPr>
              <a:t>POISE - 3.15. FORMAÇÃO DE PÚBLICOS ESTRATÉGICOS</a:t>
            </a:r>
            <a:endParaRPr lang="pt-PT" sz="2600" b="1" dirty="0">
              <a:solidFill>
                <a:srgbClr val="0070C0"/>
              </a:solidFill>
              <a:latin typeface="+mj-lt"/>
            </a:endParaRPr>
          </a:p>
          <a:p>
            <a:pPr algn="l"/>
            <a:r>
              <a:rPr lang="pt-PT" sz="2000" b="1" dirty="0">
                <a:solidFill>
                  <a:srgbClr val="0070C0"/>
                </a:solidFill>
                <a:latin typeface="+mj-lt"/>
              </a:rPr>
              <a:t>Objetivo: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PT" sz="2000" b="1" dirty="0"/>
              <a:t>Contribuir para o desenvolvimento de novas competências pessoais e profissionais, no domínio da igualdade de género no trabalho e no emprego, de modo a que os/as formandos/as, nos seus respetivos organismos/serviços, bem como nas mesas de negociação coletiva, sejam facilitadores/as de uma cultura organizacional socialmente responsável que incorpore a igualdade de género nas suas políticas, procedimentos e práticas.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Investimento total:</a:t>
            </a:r>
            <a:r>
              <a:rPr lang="pt-PT" sz="2200" b="1" dirty="0"/>
              <a:t>75.452,34 EUR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Orçamento da CITE: </a:t>
            </a:r>
            <a:r>
              <a:rPr lang="pt-PT" sz="2200" b="1" dirty="0"/>
              <a:t>75.452,34 EUR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Cofinanciamento: </a:t>
            </a:r>
            <a:r>
              <a:rPr lang="pt-PT" sz="2200" b="1" dirty="0"/>
              <a:t>75.452,34 EUR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Prazo de execução: </a:t>
            </a:r>
            <a:r>
              <a:rPr lang="pt-PT" sz="2200" b="1" dirty="0"/>
              <a:t>junho de 2021</a:t>
            </a:r>
          </a:p>
        </p:txBody>
      </p:sp>
    </p:spTree>
    <p:extLst>
      <p:ext uri="{BB962C8B-B14F-4D97-AF65-F5344CB8AC3E}">
        <p14:creationId xmlns:p14="http://schemas.microsoft.com/office/powerpoint/2010/main" val="17863073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19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D328F7C8-5D26-40EE-830A-919A0402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620688"/>
            <a:ext cx="91440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PT" sz="2000" b="1" i="1" dirty="0">
                <a:latin typeface="+mj-lt"/>
              </a:rPr>
              <a:t>PROJETOS EM CURSO</a:t>
            </a:r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ubtítulo 2">
            <a:extLst>
              <a:ext uri="{FF2B5EF4-FFF2-40B4-BE49-F238E27FC236}">
                <a16:creationId xmlns:a16="http://schemas.microsoft.com/office/drawing/2014/main" id="{6B004805-5236-4397-8F7B-9317E05548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537" y="1340768"/>
            <a:ext cx="8280920" cy="4896544"/>
          </a:xfrm>
        </p:spPr>
        <p:txBody>
          <a:bodyPr/>
          <a:lstStyle/>
          <a:p>
            <a:r>
              <a:rPr lang="pt-PT" sz="2300" b="1" dirty="0">
                <a:solidFill>
                  <a:srgbClr val="0070C0"/>
                </a:solidFill>
              </a:rPr>
              <a:t>Projeto “O valor do trabalho não pago de mulheres e de homens – trabalho de cuidado e tarefas domésticas” (EEA </a:t>
            </a:r>
            <a:r>
              <a:rPr lang="pt-PT" sz="2300" b="1" dirty="0" err="1">
                <a:solidFill>
                  <a:srgbClr val="0070C0"/>
                </a:solidFill>
              </a:rPr>
              <a:t>Grants</a:t>
            </a:r>
            <a:r>
              <a:rPr lang="pt-PT" sz="2300" b="1" dirty="0">
                <a:solidFill>
                  <a:srgbClr val="0070C0"/>
                </a:solidFill>
              </a:rPr>
              <a:t>)</a:t>
            </a:r>
            <a:endParaRPr lang="pt-PT" sz="2300" b="1" dirty="0">
              <a:solidFill>
                <a:srgbClr val="0070C0"/>
              </a:solidFill>
              <a:latin typeface="+mj-lt"/>
            </a:endParaRPr>
          </a:p>
          <a:p>
            <a:pPr algn="l"/>
            <a:r>
              <a:rPr lang="pt-PT" sz="2000" b="1" dirty="0">
                <a:solidFill>
                  <a:srgbClr val="0070C0"/>
                </a:solidFill>
                <a:latin typeface="+mj-lt"/>
              </a:rPr>
              <a:t>Objetivo: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PT" sz="2000" b="1" dirty="0"/>
              <a:t>O projeto, de carácter transnacional, tem como entidade promotora o Centro de Estudos para a intervenção Social – CESIS e como parceiros a CITE e o </a:t>
            </a:r>
            <a:r>
              <a:rPr lang="pt-PT" sz="2000" b="1" dirty="0" err="1"/>
              <a:t>Institute</a:t>
            </a:r>
            <a:r>
              <a:rPr lang="pt-PT" sz="2000" b="1" dirty="0"/>
              <a:t> for Social Research, de Oslo. O projeto tem as seguintes atividades: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pt-PT" sz="1600" b="1" dirty="0"/>
              <a:t>Estimar o consumo de trabalho não pago – tarefas domésticas e trabalho de cuidado.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pt-PT" sz="1600" b="1" dirty="0"/>
              <a:t>Estimar o valor monetário do trabalho não pago de mulheres e de homens – tarefas domésticas e trabalho de cuidado.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pt-PT" sz="1600" b="1" dirty="0"/>
              <a:t>Estimar o impacto do trabalho não pago de mulheres e de homens – tarefas domésticas e trabalho de cuidado - na economia nacional, e em particular no PIB.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pt-PT" sz="1600" b="1" dirty="0"/>
              <a:t>Elaborar recomendações de política pública nesta matéria.</a:t>
            </a:r>
          </a:p>
          <a:p>
            <a:r>
              <a:rPr lang="pt-PT" sz="2400" b="1" dirty="0"/>
              <a:t>Projeto em parceria com CESIS (promotor)</a:t>
            </a:r>
          </a:p>
          <a:p>
            <a:r>
              <a:rPr lang="pt-PT" sz="2400" b="1" dirty="0"/>
              <a:t>Prazo de execução: fevereiro de 2022</a:t>
            </a:r>
          </a:p>
        </p:txBody>
      </p:sp>
    </p:spTree>
    <p:extLst>
      <p:ext uri="{BB962C8B-B14F-4D97-AF65-F5344CB8AC3E}">
        <p14:creationId xmlns:p14="http://schemas.microsoft.com/office/powerpoint/2010/main" val="1337751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20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D328F7C8-5D26-40EE-830A-919A0402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620688"/>
            <a:ext cx="91440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PT" sz="2000" b="1" i="1" dirty="0">
                <a:latin typeface="+mj-lt"/>
              </a:rPr>
              <a:t>PROJETOS EM CURSO</a:t>
            </a:r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ubtítulo 2">
            <a:extLst>
              <a:ext uri="{FF2B5EF4-FFF2-40B4-BE49-F238E27FC236}">
                <a16:creationId xmlns:a16="http://schemas.microsoft.com/office/drawing/2014/main" id="{618EA503-A571-4154-A16D-85B7BE22D4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537" y="1124744"/>
            <a:ext cx="8280920" cy="5112568"/>
          </a:xfrm>
        </p:spPr>
        <p:txBody>
          <a:bodyPr/>
          <a:lstStyle/>
          <a:p>
            <a:r>
              <a:rPr lang="pt-PT" sz="2600" b="1" dirty="0">
                <a:solidFill>
                  <a:srgbClr val="0070C0"/>
                </a:solidFill>
                <a:latin typeface="+mj-lt"/>
              </a:rPr>
              <a:t>Projeto </a:t>
            </a:r>
            <a:r>
              <a:rPr lang="pt-PT" sz="2600" b="1" dirty="0">
                <a:solidFill>
                  <a:srgbClr val="0070C0"/>
                </a:solidFill>
              </a:rPr>
              <a:t>IGUAL PRO - As profissões não têm género</a:t>
            </a:r>
          </a:p>
          <a:p>
            <a:r>
              <a:rPr lang="pt-PT" sz="2600" b="1" dirty="0">
                <a:solidFill>
                  <a:srgbClr val="0070C0"/>
                </a:solidFill>
              </a:rPr>
              <a:t>Candidatura ao EEA GRANTS - OPEN CALL#2 </a:t>
            </a:r>
          </a:p>
          <a:p>
            <a:r>
              <a:rPr lang="pt-PT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(em audiência prévia)</a:t>
            </a:r>
          </a:p>
          <a:p>
            <a:pPr algn="l"/>
            <a:r>
              <a:rPr lang="pt-PT" sz="2000" b="1" dirty="0">
                <a:solidFill>
                  <a:srgbClr val="0070C0"/>
                </a:solidFill>
                <a:latin typeface="+mj-lt"/>
              </a:rPr>
              <a:t>Objetivo: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PT" sz="2000" b="1" dirty="0"/>
              <a:t>Combater a segregação sexual nas escolhas educativas e vocacionais de raparigas e rapazes e a consequente segregação das escolhas profissionais, através da desconstrução dos estereótipos de género associados às diferentes áreas de estudo e respetivas profissões, com especial enfoque nas áreas de formação em que se verifique uma efetiva segregação entre raparigas e rapazes.</a:t>
            </a:r>
            <a:endParaRPr lang="pt-PT" sz="2000" b="1" dirty="0">
              <a:solidFill>
                <a:srgbClr val="92D050"/>
              </a:solidFill>
            </a:endParaRPr>
          </a:p>
          <a:p>
            <a:r>
              <a:rPr lang="pt-PT" sz="2200" b="1" dirty="0">
                <a:solidFill>
                  <a:srgbClr val="92D050"/>
                </a:solidFill>
              </a:rPr>
              <a:t>Investimento total:</a:t>
            </a:r>
            <a:r>
              <a:rPr lang="pt-PT" sz="2200" b="1" dirty="0"/>
              <a:t>240.100,00 EUR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Orçamento da CITE: </a:t>
            </a:r>
            <a:r>
              <a:rPr lang="pt-PT" sz="2200" b="1" dirty="0"/>
              <a:t>122.500,00 EUR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Cofinanciamento:  </a:t>
            </a:r>
            <a:r>
              <a:rPr lang="pt-PT" sz="2200" b="1" dirty="0"/>
              <a:t>90% 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Prazo de execução: </a:t>
            </a:r>
            <a:r>
              <a:rPr lang="pt-PT" sz="2200" b="1" dirty="0"/>
              <a:t>abril de 2024</a:t>
            </a:r>
          </a:p>
          <a:p>
            <a:endParaRPr lang="pt-PT" sz="2400" b="1" dirty="0"/>
          </a:p>
        </p:txBody>
      </p:sp>
    </p:spTree>
    <p:extLst>
      <p:ext uri="{BB962C8B-B14F-4D97-AF65-F5344CB8AC3E}">
        <p14:creationId xmlns:p14="http://schemas.microsoft.com/office/powerpoint/2010/main" val="17151217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21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D328F7C8-5D26-40EE-830A-919A0402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620688"/>
            <a:ext cx="91440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PT" sz="2000" b="1" i="1" dirty="0">
                <a:latin typeface="+mj-lt"/>
              </a:rPr>
              <a:t>PROJETOS EM CURSO</a:t>
            </a:r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ubtítulo 2">
            <a:extLst>
              <a:ext uri="{FF2B5EF4-FFF2-40B4-BE49-F238E27FC236}">
                <a16:creationId xmlns:a16="http://schemas.microsoft.com/office/drawing/2014/main" id="{5898CF9E-2994-48E4-AAC8-28B9B6426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537" y="1340768"/>
            <a:ext cx="8280920" cy="4896544"/>
          </a:xfrm>
        </p:spPr>
        <p:txBody>
          <a:bodyPr/>
          <a:lstStyle/>
          <a:p>
            <a:r>
              <a:rPr lang="pt-PT" sz="2600" b="1" dirty="0">
                <a:solidFill>
                  <a:srgbClr val="0070C0"/>
                </a:solidFill>
                <a:latin typeface="+mj-lt"/>
              </a:rPr>
              <a:t>Projeto</a:t>
            </a:r>
            <a:r>
              <a:rPr lang="pt-PT" sz="2600" b="1" dirty="0">
                <a:solidFill>
                  <a:srgbClr val="0070C0"/>
                </a:solidFill>
              </a:rPr>
              <a:t> SATDAP – Capacitação da AP</a:t>
            </a:r>
          </a:p>
          <a:p>
            <a:r>
              <a:rPr lang="pt-PT" sz="2600" b="1" dirty="0">
                <a:solidFill>
                  <a:srgbClr val="0070C0"/>
                </a:solidFill>
              </a:rPr>
              <a:t>Operação CITE+ 2ªFase</a:t>
            </a:r>
            <a:endParaRPr lang="pt-PT" sz="2600" b="1" dirty="0">
              <a:solidFill>
                <a:srgbClr val="0070C0"/>
              </a:solidFill>
              <a:latin typeface="+mj-lt"/>
            </a:endParaRPr>
          </a:p>
          <a:p>
            <a:pPr algn="l"/>
            <a:r>
              <a:rPr lang="pt-PT" sz="2000" b="1" dirty="0">
                <a:solidFill>
                  <a:srgbClr val="0070C0"/>
                </a:solidFill>
                <a:latin typeface="+mj-lt"/>
              </a:rPr>
              <a:t>Objetivo: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PT" sz="2000" b="1" dirty="0"/>
              <a:t>Automatizar a recolha e extração de informação de várias fontes consideradas no âmbito do relatório da Lei 10, num total de 16 organizações, relevantes para a análise da igualdade entre homens e mulheres no âmbito do trabalho, emprego e formação profissional, de modo a suportar um modelo analítico e preditivo da evolução da igualdade em Portugal.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Investimento total:</a:t>
            </a:r>
            <a:r>
              <a:rPr lang="pt-PT" sz="2200" b="1" dirty="0"/>
              <a:t>180.000,00 EUR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Orçamento da CITE: </a:t>
            </a:r>
            <a:r>
              <a:rPr lang="pt-PT" sz="2200" b="1" dirty="0"/>
              <a:t>180.000,00 EUR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Cofinanciamento:  </a:t>
            </a:r>
            <a:r>
              <a:rPr lang="pt-PT" sz="2200" b="1" dirty="0"/>
              <a:t>56%</a:t>
            </a:r>
          </a:p>
          <a:p>
            <a:r>
              <a:rPr lang="pt-PT" sz="2200" b="1" dirty="0">
                <a:solidFill>
                  <a:srgbClr val="92D050"/>
                </a:solidFill>
              </a:rPr>
              <a:t>Prazo de execução: </a:t>
            </a:r>
            <a:r>
              <a:rPr lang="pt-PT" sz="2200" b="1" dirty="0"/>
              <a:t>a reprogramar</a:t>
            </a:r>
          </a:p>
        </p:txBody>
      </p:sp>
    </p:spTree>
    <p:extLst>
      <p:ext uri="{BB962C8B-B14F-4D97-AF65-F5344CB8AC3E}">
        <p14:creationId xmlns:p14="http://schemas.microsoft.com/office/powerpoint/2010/main" val="27700457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14"/>
          <p:cNvSpPr/>
          <p:nvPr/>
        </p:nvSpPr>
        <p:spPr>
          <a:xfrm>
            <a:off x="6948264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452320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956376" y="6237312"/>
            <a:ext cx="288032" cy="2880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8388424" y="6237312"/>
            <a:ext cx="288032" cy="288032"/>
          </a:xfrm>
          <a:prstGeom prst="rect">
            <a:avLst/>
          </a:prstGeom>
          <a:solidFill>
            <a:srgbClr val="C1C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Número do Diapositivo 2">
            <a:extLst>
              <a:ext uri="{FF2B5EF4-FFF2-40B4-BE49-F238E27FC236}">
                <a16:creationId xmlns:a16="http://schemas.microsoft.com/office/drawing/2014/main" id="{498A46B8-7FD5-40DD-856F-6AB20245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pPr>
              <a:defRPr/>
            </a:pPr>
            <a:fld id="{AE0A67DC-E08A-4685-A738-2E4019A688CF}" type="slidenum">
              <a:rPr lang="pt-PT" smtClean="0"/>
              <a:pPr>
                <a:defRPr/>
              </a:pPr>
              <a:t>22</a:t>
            </a:fld>
            <a:endParaRPr lang="pt-PT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32954C6-DB13-4D6B-93E0-C5FC61EC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44"/>
            <a:ext cx="9144000" cy="72000"/>
          </a:xfrm>
          <a:prstGeom prst="rect">
            <a:avLst/>
          </a:prstGeom>
          <a:solidFill>
            <a:srgbClr val="C1CF3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6F8E2F4B-1E7A-48DF-BF1D-955419C936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44" y="1340768"/>
            <a:ext cx="8208911" cy="4767686"/>
          </a:xfrm>
        </p:spPr>
        <p:txBody>
          <a:bodyPr/>
          <a:lstStyle/>
          <a:p>
            <a:endParaRPr lang="pt-PT" sz="2600" b="1" dirty="0">
              <a:solidFill>
                <a:srgbClr val="0070C0"/>
              </a:solidFill>
              <a:latin typeface="+mj-lt"/>
            </a:endParaRPr>
          </a:p>
          <a:p>
            <a:endParaRPr lang="pt-PT" sz="2600" b="1" dirty="0">
              <a:solidFill>
                <a:srgbClr val="0070C0"/>
              </a:solidFill>
              <a:latin typeface="+mj-lt"/>
            </a:endParaRPr>
          </a:p>
          <a:p>
            <a:endParaRPr lang="pt-PT" sz="2600" b="1" dirty="0">
              <a:solidFill>
                <a:srgbClr val="0070C0"/>
              </a:solidFill>
              <a:latin typeface="+mj-lt"/>
            </a:endParaRPr>
          </a:p>
          <a:p>
            <a:r>
              <a:rPr lang="pt-PT" b="1" dirty="0">
                <a:solidFill>
                  <a:srgbClr val="0070C0"/>
                </a:solidFill>
                <a:latin typeface="+mj-lt"/>
              </a:rPr>
              <a:t>Obrigado pela vossa atenção</a:t>
            </a:r>
          </a:p>
          <a:p>
            <a:endParaRPr lang="pt-PT" sz="2600" b="1" dirty="0">
              <a:solidFill>
                <a:srgbClr val="0070C0"/>
              </a:solidFill>
              <a:latin typeface="+mj-lt"/>
            </a:endParaRPr>
          </a:p>
          <a:p>
            <a:r>
              <a:rPr lang="pt-PT" sz="2600" b="1" i="1" dirty="0">
                <a:solidFill>
                  <a:srgbClr val="0070C0"/>
                </a:solidFill>
                <a:latin typeface="+mj-lt"/>
              </a:rPr>
              <a:t>#cite41afazerpelaigualdade</a:t>
            </a:r>
          </a:p>
          <a:p>
            <a:pPr algn="l"/>
            <a:endParaRPr lang="pt-PT" sz="2000" b="1" dirty="0"/>
          </a:p>
        </p:txBody>
      </p:sp>
      <p:pic>
        <p:nvPicPr>
          <p:cNvPr id="19" name="Picture 2" descr=" Logo do CITE ">
            <a:extLst>
              <a:ext uri="{FF2B5EF4-FFF2-40B4-BE49-F238E27FC236}">
                <a16:creationId xmlns:a16="http://schemas.microsoft.com/office/drawing/2014/main" id="{DE99ACCF-7C2B-4C0C-AF03-D273E10D92E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" y="47278"/>
            <a:ext cx="4286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0047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 Actividade Órgão" ma:contentTypeID="0x010100C10113FBA3D64B0AA218F384A09D759B002F04F802676F044BBE5B55AF04C35414" ma:contentTypeVersion="" ma:contentTypeDescription="Documento Actividade Órgão" ma:contentTypeScope="" ma:versionID="dedbf1afa8a315a1d293feb3e611eb37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8ecb2cc44d694f1b47de918ee54f5d9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DataDocumento"/>
                <xsd:element ref="ns1:DesignacaoTipoActividade"/>
                <xsd:element ref="ns1:IDActividade"/>
                <xsd:element ref="ns1:IDOrgao"/>
                <xsd:element ref="ns1:Legislatura"/>
                <xsd:element ref="ns1:NRActividade" minOccurs="0"/>
                <xsd:element ref="ns1:NROrgao"/>
                <xsd:element ref="ns1:PublicarInternet"/>
                <xsd:element ref="ns1:Sessao"/>
                <xsd:element ref="ns1:SiglaOrgao"/>
                <xsd:element ref="ns1:TipoActividade"/>
                <xsd:element ref="ns1:TipoDocumento"/>
                <xsd:element ref="ns1:NROrdem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ataDocumento" ma:index="8" ma:displayName="Data Documento" ma:format="DateOnly" ma:internalName="DataDocumento">
      <xsd:simpleType>
        <xsd:restriction base="dms:DateTime"/>
      </xsd:simpleType>
    </xsd:element>
    <xsd:element name="DesignacaoTipoActividade" ma:index="9" ma:displayName="Designação Tipo Actividade" ma:internalName="DesignacaoTipoActividade">
      <xsd:simpleType>
        <xsd:restriction base="dms:Text"/>
      </xsd:simpleType>
    </xsd:element>
    <xsd:element name="IDActividade" ma:index="10" ma:displayName="ID Actividade" ma:decimals="0" ma:internalName="IDActividade" ma:percentage="FALSE">
      <xsd:simpleType>
        <xsd:restriction base="dms:Number"/>
      </xsd:simpleType>
    </xsd:element>
    <xsd:element name="IDOrgao" ma:index="11" ma:displayName="ID Órgão" ma:decimals="0" ma:internalName="IDOrgao" ma:percentage="FALSE">
      <xsd:simpleType>
        <xsd:restriction base="dms:Number"/>
      </xsd:simpleType>
    </xsd:element>
    <xsd:element name="Legislatura" ma:index="12" ma:displayName="Legislatura" ma:default="XI" ma:internalName="Legislatura">
      <xsd:simpleType>
        <xsd:restriction base="dms:Choice">
          <xsd:enumeration value="XX"/>
          <xsd:enumeration value="XIX"/>
          <xsd:enumeration value="XVIII"/>
          <xsd:enumeration value="XVII"/>
          <xsd:enumeration value="XVI"/>
          <xsd:enumeration value="XV"/>
          <xsd:enumeration value="XIV"/>
          <xsd:enumeration value="XIII"/>
          <xsd:enumeration value="XII"/>
          <xsd:enumeration value="XI"/>
          <xsd:enumeration value="X"/>
          <xsd:enumeration value="IX"/>
          <xsd:enumeration value="VIII"/>
          <xsd:enumeration value="VII"/>
          <xsd:enumeration value="VI"/>
          <xsd:enumeration value="V"/>
          <xsd:enumeration value="IV"/>
          <xsd:enumeration value="III"/>
          <xsd:enumeration value="II"/>
          <xsd:enumeration value="I"/>
        </xsd:restriction>
      </xsd:simpleType>
    </xsd:element>
    <xsd:element name="NRActividade" ma:index="13" nillable="true" ma:displayName="Número Actividade" ma:internalName="NRActividade">
      <xsd:simpleType>
        <xsd:restriction base="dms:Text"/>
      </xsd:simpleType>
    </xsd:element>
    <xsd:element name="NROrgao" ma:index="14" ma:displayName="Número Órgão" ma:decimals="0" ma:internalName="NROrgao" ma:percentage="FALSE">
      <xsd:simpleType>
        <xsd:restriction base="dms:Number"/>
      </xsd:simpleType>
    </xsd:element>
    <xsd:element name="PublicarInternet" ma:index="15" ma:displayName="Publicar Internet" ma:default="0" ma:internalName="PublicarInternet">
      <xsd:simpleType>
        <xsd:restriction base="dms:Boolean"/>
      </xsd:simpleType>
    </xsd:element>
    <xsd:element name="Sessao" ma:index="16" ma:displayName="Sessão Legislativa" ma:internalName="Sessao">
      <xsd:simpleType>
        <xsd:restriction base="dms:Choice">
          <xsd:enumeration value="1ª"/>
          <xsd:enumeration value="2ª"/>
          <xsd:enumeration value="3ª"/>
          <xsd:enumeration value="4ª"/>
        </xsd:restriction>
      </xsd:simpleType>
    </xsd:element>
    <xsd:element name="SiglaOrgao" ma:index="17" ma:displayName="Sigla Órgão" ma:internalName="SiglaOrgao">
      <xsd:simpleType>
        <xsd:restriction base="dms:Text"/>
      </xsd:simpleType>
    </xsd:element>
    <xsd:element name="TipoActividade" ma:index="18" ma:displayName="Tipo Actividade" ma:internalName="TipoActividade">
      <xsd:simpleType>
        <xsd:restriction base="dms:Text"/>
      </xsd:simpleType>
    </xsd:element>
    <xsd:element name="TipoDocumento" ma:index="19" ma:displayName="Tipo Documento" ma:internalName="TipoDocumento">
      <xsd:simpleType>
        <xsd:restriction base="dms:Text"/>
      </xsd:simpleType>
    </xsd:element>
    <xsd:element name="NROrdem" ma:index="20" ma:displayName="NR. Ordem" ma:decimals="0" ma:internalName="NROrdem" ma:percentage="FALSE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ROrdem xmlns="http://schemas.microsoft.com/sharepoint/v3"/>
    <Sessao xmlns="http://schemas.microsoft.com/sharepoint/v3">2ª</Sessao>
    <SiglaOrgao xmlns="http://schemas.microsoft.com/sharepoint/v3">SIND</SiglaOrgao>
    <PublicarInternet xmlns="http://schemas.microsoft.com/sharepoint/v3">true</PublicarInternet>
    <DesignacaoTipoActividade xmlns="http://schemas.microsoft.com/sharepoint/v3">Audição </DesignacaoTipoActividade>
    <TipoDocumento xmlns="http://schemas.microsoft.com/sharepoint/v3">Documentação Entregue</TipoDocumento>
    <Legislatura xmlns="http://schemas.microsoft.com/sharepoint/v3">XIV</Legislatura>
    <DataDocumento xmlns="http://schemas.microsoft.com/sharepoint/v3">2020-10-21T23:00:00+00:00</DataDocumento>
    <IDActividade xmlns="http://schemas.microsoft.com/sharepoint/v3">116031</IDActividade>
    <NRActividade xmlns="http://schemas.microsoft.com/sharepoint/v3" xsi:nil="true"/>
    <NROrgao xmlns="http://schemas.microsoft.com/sharepoint/v3">1</NROrgao>
    <IDOrgao xmlns="http://schemas.microsoft.com/sharepoint/v3">7704</IDOrgao>
    <TipoActividade xmlns="http://schemas.microsoft.com/sharepoint/v3">AUP</TipoActividade>
  </documentManagement>
</p:properties>
</file>

<file path=customXml/itemProps1.xml><?xml version="1.0" encoding="utf-8"?>
<ds:datastoreItem xmlns:ds="http://schemas.openxmlformats.org/officeDocument/2006/customXml" ds:itemID="{490F7A92-95F0-47C7-870D-DB2779A43C6D}"/>
</file>

<file path=customXml/itemProps2.xml><?xml version="1.0" encoding="utf-8"?>
<ds:datastoreItem xmlns:ds="http://schemas.openxmlformats.org/officeDocument/2006/customXml" ds:itemID="{E210E3FA-01D3-40CA-9D62-CA2E0C52A893}"/>
</file>

<file path=customXml/itemProps3.xml><?xml version="1.0" encoding="utf-8"?>
<ds:datastoreItem xmlns:ds="http://schemas.openxmlformats.org/officeDocument/2006/customXml" ds:itemID="{2165CF3A-1B4C-41CD-95E5-ECCBE530D91E}"/>
</file>

<file path=docProps/app.xml><?xml version="1.0" encoding="utf-8"?>
<Properties xmlns="http://schemas.openxmlformats.org/officeDocument/2006/extended-properties" xmlns:vt="http://schemas.openxmlformats.org/officeDocument/2006/docPropsVTypes">
  <TotalTime>2415</TotalTime>
  <Words>1638</Words>
  <Application>Microsoft Office PowerPoint</Application>
  <PresentationFormat>Apresentação no Ecrã (4:3)</PresentationFormat>
  <Paragraphs>228</Paragraphs>
  <Slides>22</Slides>
  <Notes>22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22</vt:i4>
      </vt:variant>
    </vt:vector>
  </HeadingPairs>
  <TitlesOfParts>
    <vt:vector size="27" baseType="lpstr">
      <vt:lpstr>Arial</vt:lpstr>
      <vt:lpstr>Calibri</vt:lpstr>
      <vt:lpstr>Century Gothic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CITE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Documentação Entregue</dc:title>
  <dc:creator>Sergio.Pipa@cite.pt</dc:creator>
  <cp:lastModifiedBy>Carla Tavares</cp:lastModifiedBy>
  <cp:revision>202</cp:revision>
  <cp:lastPrinted>2020-10-14T13:39:47Z</cp:lastPrinted>
  <dcterms:created xsi:type="dcterms:W3CDTF">2013-01-10T10:43:19Z</dcterms:created>
  <dcterms:modified xsi:type="dcterms:W3CDTF">2020-10-22T10:04:52Z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0x010100C10113FBA3D64B0AA218F384A09D759B002F04F802676F044BBE5B55AF04C35414</vt:lpwstr>
  </property>
  <property fmtid="{D5CDD505-2E9C-101B-9397-08002B2CF9AE}" pid="3" name="Order">
    <vt:r8>900</vt:r8>
  </property>
</Properties>
</file>