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72" r:id="rId2"/>
  </p:sldMasterIdLst>
  <p:sldIdLst>
    <p:sldId id="256" r:id="rId3"/>
    <p:sldId id="278" r:id="rId4"/>
    <p:sldId id="279" r:id="rId5"/>
    <p:sldId id="259" r:id="rId6"/>
    <p:sldId id="264" r:id="rId7"/>
    <p:sldId id="283" r:id="rId8"/>
    <p:sldId id="284" r:id="rId9"/>
    <p:sldId id="282" r:id="rId10"/>
    <p:sldId id="288" r:id="rId11"/>
    <p:sldId id="287" r:id="rId12"/>
    <p:sldId id="289" r:id="rId13"/>
    <p:sldId id="286" r:id="rId14"/>
    <p:sldId id="280" r:id="rId15"/>
    <p:sldId id="268" r:id="rId16"/>
    <p:sldId id="281" r:id="rId17"/>
    <p:sldId id="271" r:id="rId18"/>
    <p:sldId id="267" r:id="rId19"/>
    <p:sldId id="265" r:id="rId20"/>
    <p:sldId id="263" r:id="rId21"/>
    <p:sldId id="290" r:id="rId22"/>
    <p:sldId id="292" r:id="rId23"/>
    <p:sldId id="291" r:id="rId24"/>
    <p:sldId id="293" r:id="rId2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200C"/>
    <a:srgbClr val="AC0000"/>
    <a:srgbClr val="F8AB9E"/>
    <a:srgbClr val="F47F6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145" autoAdjust="0"/>
    <p:restoredTop sz="90947" autoAdjust="0"/>
  </p:normalViewPr>
  <p:slideViewPr>
    <p:cSldViewPr>
      <p:cViewPr>
        <p:scale>
          <a:sx n="90" d="100"/>
          <a:sy n="90" d="100"/>
        </p:scale>
        <p:origin x="-144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09063-6999-4A75-84B9-2948670FD45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94A2C-0F7C-4DE4-9297-0E24001922F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1B2F0-6070-4BA0-B063-7F31F8794F6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0AAAD-B54B-4DCB-AFD1-D02AB2F94AC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82D5B-CB79-4C46-81BD-9CE80A2A862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63700-BE9B-4593-92DF-E932DC63EE0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1D0F3-D7DB-4512-883A-207B62542B2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D7E78-4926-4221-99E5-B7895F5E54D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6E152-5FA1-4220-88C3-BC3A72EBC40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CCE1A-CD00-4A77-B3DD-F16E87A25A1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C7F81-FC2E-4EB0-9D62-D9531B9EAA3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9247FE-DFB3-49E8-A12A-C60C17D8081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8B327-F7E9-4437-935E-C8FE1DB8561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6CEAA-1CA2-42CA-8652-1E98EB167B9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7F723-9C1B-4555-8160-FA8497C1817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CB108-B77A-42BA-9FB8-5D7A4539EE0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67E59-8079-4CE2-BDA9-CC67F63BD46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3E7F3B-56FD-4378-B689-FA715A4E3ED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A68D2-FA53-4898-A84E-327EF4DB8FE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5A7601-4601-463C-953A-5F201EA2090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3378F-E8B6-4BEF-B1C4-DAA76A3DBC1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69779C-6882-48D1-A81B-2592E7946A6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B50137-7123-496B-BE05-A3A4174695D4}" type="slidenum">
              <a:rPr lang="en-US"/>
              <a:pPr/>
              <a:t>‹nº›</a:t>
            </a:fld>
            <a:endParaRPr lang="en-US"/>
          </a:p>
        </p:txBody>
      </p:sp>
      <p:pic>
        <p:nvPicPr>
          <p:cNvPr id="1031" name="Picture 7" descr="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735F988-5042-4FA7-8332-26EC57448003}" type="slidenum">
              <a:rPr lang="en-US"/>
              <a:pPr/>
              <a:t>‹nº›</a:t>
            </a:fld>
            <a:endParaRPr lang="en-US"/>
          </a:p>
        </p:txBody>
      </p:sp>
      <p:pic>
        <p:nvPicPr>
          <p:cNvPr id="1031" name="Picture 7" descr="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6350" y="53975"/>
            <a:ext cx="9158288" cy="68040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642918"/>
            <a:ext cx="7772400" cy="1000132"/>
          </a:xfrm>
        </p:spPr>
        <p:txBody>
          <a:bodyPr/>
          <a:lstStyle/>
          <a:p>
            <a:r>
              <a:rPr lang="pt-PT" sz="2400" b="1" dirty="0" smtClean="0">
                <a:solidFill>
                  <a:schemeClr val="bg1"/>
                </a:solidFill>
              </a:rPr>
              <a:t>Programa de Modernização das </a:t>
            </a:r>
            <a:br>
              <a:rPr lang="pt-PT" sz="2400" b="1" dirty="0" smtClean="0">
                <a:solidFill>
                  <a:schemeClr val="bg1"/>
                </a:solidFill>
              </a:rPr>
            </a:br>
            <a:r>
              <a:rPr lang="pt-PT" sz="2400" b="1" dirty="0" smtClean="0">
                <a:solidFill>
                  <a:schemeClr val="bg1"/>
                </a:solidFill>
              </a:rPr>
              <a:t>Escolas do Ensino Secundário</a:t>
            </a:r>
            <a:endParaRPr lang="pt-PT" sz="24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71472" y="4572008"/>
            <a:ext cx="77724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PT" sz="3200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Investimento Adjudicado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2007 - 2009</a:t>
            </a:r>
            <a:endParaRPr kumimoji="0" lang="pt-PT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571604" y="6000768"/>
          <a:ext cx="6096000" cy="571504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Comissão Parlamentar de Educação e Ciência,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Memorando de apoio à audição parlamentar de 24 Março de 2010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214282" y="610136"/>
            <a:ext cx="87154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</a:p>
          <a:p>
            <a:pPr marL="228600" indent="-228600" defTabSz="625475">
              <a:tabLst>
                <a:tab pos="269875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NOTA INTRODUTÓRIA</a:t>
            </a:r>
          </a:p>
          <a:p>
            <a:pPr marL="228600" indent="-228600" defTabSz="625475">
              <a:tabLst>
                <a:tab pos="269875" algn="l"/>
              </a:tabLst>
            </a:pPr>
            <a:endParaRPr lang="pt-PT" sz="1200" b="1" dirty="0" smtClean="0">
              <a:solidFill>
                <a:srgbClr val="800000"/>
              </a:solidFill>
              <a:latin typeface="Arial"/>
            </a:endParaRPr>
          </a:p>
          <a:p>
            <a:pPr marL="228600" indent="-228600" defTabSz="625475">
              <a:tabLst>
                <a:tab pos="269875" algn="l"/>
              </a:tabLst>
            </a:pPr>
            <a:endParaRPr lang="pt-PT" sz="1200" b="1" dirty="0" smtClean="0">
              <a:solidFill>
                <a:srgbClr val="800000"/>
              </a:solidFill>
              <a:latin typeface="Arial"/>
            </a:endParaRPr>
          </a:p>
          <a:p>
            <a:pPr defTabSz="625475">
              <a:tabLst>
                <a:tab pos="269875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1. ESTRUTURA 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DE CUSTOS DE INVESTIMENTO ADJUDICADO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</a:t>
            </a:r>
          </a:p>
          <a:p>
            <a:pPr>
              <a:tabLst>
                <a:tab pos="895350" algn="l"/>
                <a:tab pos="1077913" algn="l"/>
              </a:tabLst>
            </a:pPr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1.1.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DISTRIBUIÇÃO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DE INVESTIMENTO ADJUDICADO POR FASE E NATUREZA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DA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ACTIVIDADE	</a:t>
            </a:r>
            <a:endParaRPr lang="pt-PT" sz="1200" b="1" dirty="0" smtClean="0">
              <a:solidFill>
                <a:srgbClr val="000000"/>
              </a:solidFill>
              <a:latin typeface="Arial"/>
            </a:endParaRPr>
          </a:p>
          <a:p>
            <a:pPr>
              <a:tabLst>
                <a:tab pos="895350" algn="l"/>
                <a:tab pos="1077913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</a:t>
            </a:r>
            <a:endParaRPr lang="pt-PT" sz="1200" dirty="0" smtClean="0">
              <a:solidFill>
                <a:srgbClr val="000000"/>
              </a:solidFill>
              <a:latin typeface="Arial"/>
            </a:endParaRPr>
          </a:p>
          <a:p>
            <a:pPr>
              <a:tabLst>
                <a:tab pos="269875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2.	MODELO DE CONTRATAÇÃO NO ÂMBITO DO INVESTIMENTO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2.1.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ARQUITECTURA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 OUTROS PROJECTOS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2.2.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EMPREITADAS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DE CONSTRUÇÃO E SERVIÇOS DE MANUTENÇÃO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2.3.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GESTÃO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, FISCALIZAÇÃO E SEGURANÇA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			</a:t>
            </a:r>
          </a:p>
          <a:p>
            <a:pPr>
              <a:tabLst>
                <a:tab pos="269875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3.	ENQUADRAMENTO LEGAL DE CONTRATAÇÃO NO ÂMBITO DO INVESTIMENTO	</a:t>
            </a:r>
            <a:endParaRPr lang="pt-PT" sz="12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3.1.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QUADRO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LEGAL DE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CONTRATAÇÃO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3.2.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PROCEDIMENTO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LEGAL DE INVESTIMENTO ADJUDICADO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			</a:t>
            </a:r>
          </a:p>
          <a:p>
            <a:pPr>
              <a:tabLst>
                <a:tab pos="269875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4.	ADJUDICAÇÕES POR RAMOS DE ACTIVIDADE NO ÂMBITO DO INVESTIMENTO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</a:t>
            </a:r>
          </a:p>
          <a:p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4.1.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   PROJECTOS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DE ARQUITECTURA	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4.2.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GESTÃO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, FISCALIZAÇÃO E SEGURANÇA 		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4.3.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EMPREITADAS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</a:t>
            </a:r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	</a:t>
            </a:r>
          </a:p>
          <a:p>
            <a:pPr>
              <a:tabLst>
                <a:tab pos="269875" algn="l"/>
              </a:tabLst>
            </a:pP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5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.</a:t>
            </a:r>
            <a:r>
              <a:rPr lang="pt-PT" sz="2800" b="1" dirty="0" smtClean="0">
                <a:solidFill>
                  <a:srgbClr val="8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INVESTIMENTO, EMPRESAS E EMPREGO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5.1.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EMPRESAS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ENVOLVIDAS POR NATUREZA DE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ACTIV</a:t>
            </a:r>
            <a:r>
              <a:rPr lang="pt-PT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IDADE</a:t>
            </a:r>
          </a:p>
          <a:p>
            <a:r>
              <a:rPr lang="pt-PT" sz="1200" b="1" dirty="0" smtClean="0">
                <a:solidFill>
                  <a:srgbClr val="C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5.2.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DISTRIBUIÇÃO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DE INVESTIMENTO ADJUDICADO POR ACTIVIDADE E REGIÃO 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5.2.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EMPRESAS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ENVOLVIDAS POR REGIÃO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5.3.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DISTRIBUIÇÃO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GEOGRÁFICA DE INVESTIMENTO POR DISTRITO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800000"/>
                </a:solidFill>
                <a:latin typeface="Arial"/>
              </a:rPr>
              <a:t>5.4.  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QUADRO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DE INVESTIMENTO, EMPRESAS (DIRECTAS E SUBCONTRATADAS) E EMPREGO 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         DIRECTO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</a:t>
            </a:r>
          </a:p>
          <a:p>
            <a:r>
              <a:rPr lang="pt-PT" sz="1200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pt-PT" sz="1200" b="1" dirty="0" smtClean="0">
                <a:solidFill>
                  <a:srgbClr val="000000"/>
                </a:solidFill>
                <a:latin typeface="Arial"/>
              </a:rPr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14348" y="1785926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pt-PT" sz="1100" b="1" dirty="0" smtClean="0"/>
              <a:t>	Objectivos </a:t>
            </a:r>
            <a:r>
              <a:rPr lang="pt-PT" sz="1100" b="1" dirty="0" smtClean="0"/>
              <a:t>programáticos</a:t>
            </a:r>
            <a:r>
              <a:rPr lang="pt-PT" sz="1100" dirty="0" smtClean="0"/>
              <a:t/>
            </a:r>
            <a:br>
              <a:rPr lang="pt-PT" sz="1100" dirty="0" smtClean="0"/>
            </a:br>
            <a:r>
              <a:rPr lang="pt-PT" sz="1100" dirty="0" smtClean="0"/>
              <a:t>1. Requalificar e modernizar as instalações escolares</a:t>
            </a:r>
            <a:br>
              <a:rPr lang="pt-PT" sz="1100" dirty="0" smtClean="0"/>
            </a:br>
            <a:r>
              <a:rPr lang="pt-PT" sz="1100" dirty="0" smtClean="0"/>
              <a:t>2. Criar condições para abrir a escola à comunidade</a:t>
            </a:r>
            <a:br>
              <a:rPr lang="pt-PT" sz="1100" dirty="0" smtClean="0"/>
            </a:br>
            <a:r>
              <a:rPr lang="pt-PT" sz="1100" dirty="0" smtClean="0"/>
              <a:t>3. Criar um sistema de conservação e manutenção sustentado ao longo do tempo</a:t>
            </a:r>
            <a:br>
              <a:rPr lang="pt-PT" sz="1100" dirty="0" smtClean="0"/>
            </a:br>
            <a:r>
              <a:rPr lang="pt-PT" sz="1100" dirty="0" smtClean="0"/>
              <a:t/>
            </a:r>
            <a:br>
              <a:rPr lang="pt-PT" sz="1100" dirty="0" smtClean="0"/>
            </a:br>
            <a:r>
              <a:rPr lang="pt-PT" sz="1100" b="1" dirty="0" smtClean="0"/>
              <a:t>Objectivos de programação</a:t>
            </a:r>
            <a:r>
              <a:rPr lang="pt-PT" sz="1100" dirty="0" smtClean="0"/>
              <a:t/>
            </a:r>
            <a:br>
              <a:rPr lang="pt-PT" sz="1100" dirty="0" smtClean="0"/>
            </a:br>
            <a:r>
              <a:rPr lang="pt-PT" sz="1100" dirty="0" smtClean="0"/>
              <a:t>Requalificar e modernizar 332 escolas até 2014</a:t>
            </a:r>
            <a:br>
              <a:rPr lang="pt-PT" sz="1100" dirty="0" smtClean="0"/>
            </a:br>
            <a:r>
              <a:rPr lang="pt-PT" sz="1100" dirty="0" smtClean="0"/>
              <a:t>Nota: de acordo com os estudos de rede que têm vindo a ser feitos é muito provável que o número de escolas a </a:t>
            </a:r>
            <a:r>
              <a:rPr lang="pt-PT" sz="1100" dirty="0" err="1" smtClean="0"/>
              <a:t>intervencionar</a:t>
            </a:r>
            <a:r>
              <a:rPr lang="pt-PT" sz="1100" dirty="0" smtClean="0"/>
              <a:t> suba para 350/360, resultado da recuperação para o sistema de ensino de muitos jovens através do ensino profissional e do aumento da escolaridade obrigatória até aos 18 anos</a:t>
            </a:r>
            <a:br>
              <a:rPr lang="pt-PT" sz="1100" dirty="0" smtClean="0"/>
            </a:br>
            <a:r>
              <a:rPr lang="pt-PT" sz="1100" b="1" dirty="0" smtClean="0"/>
              <a:t/>
            </a:r>
            <a:br>
              <a:rPr lang="pt-PT" sz="1100" b="1" dirty="0" smtClean="0"/>
            </a:br>
            <a:r>
              <a:rPr lang="pt-PT" sz="1100" b="1" dirty="0" smtClean="0"/>
              <a:t>Modelo da intervenção</a:t>
            </a:r>
            <a:r>
              <a:rPr lang="pt-PT" sz="1100" dirty="0" smtClean="0"/>
              <a:t/>
            </a:r>
            <a:br>
              <a:rPr lang="pt-PT" sz="1100" dirty="0" smtClean="0"/>
            </a:br>
            <a:r>
              <a:rPr lang="pt-PT" sz="1100" dirty="0" smtClean="0"/>
              <a:t>• Realizar a intervenção com a participação directa da escola, envolvendo-a desde o início na definição do Plano Estratégico, programa de espaços, validação de projecto e no acompanhamento das fases de obra.</a:t>
            </a:r>
            <a:br>
              <a:rPr lang="pt-PT" sz="1100" dirty="0" smtClean="0"/>
            </a:br>
            <a:r>
              <a:rPr lang="pt-PT" sz="1100" dirty="0" smtClean="0"/>
              <a:t>• Realizar as intervenções com as escolas em funcionamento   .</a:t>
            </a:r>
            <a:br>
              <a:rPr lang="pt-PT" sz="1100" dirty="0" smtClean="0"/>
            </a:br>
            <a:r>
              <a:rPr lang="pt-PT" sz="1100" dirty="0" smtClean="0"/>
              <a:t/>
            </a:r>
            <a:br>
              <a:rPr lang="pt-PT" sz="1100" dirty="0" smtClean="0"/>
            </a:br>
            <a:r>
              <a:rPr lang="pt-PT" sz="1100" b="1" dirty="0" smtClean="0"/>
              <a:t>Dificuldades / Desafios</a:t>
            </a:r>
            <a:r>
              <a:rPr lang="pt-PT" sz="1100" dirty="0" smtClean="0"/>
              <a:t/>
            </a:r>
            <a:br>
              <a:rPr lang="pt-PT" sz="1100" dirty="0" smtClean="0"/>
            </a:br>
            <a:r>
              <a:rPr lang="pt-PT" sz="1100" dirty="0" smtClean="0"/>
              <a:t>• Dimensão da intervenção / prazo reduzido para concretização</a:t>
            </a:r>
            <a:br>
              <a:rPr lang="pt-PT" sz="1100" dirty="0" smtClean="0"/>
            </a:br>
            <a:r>
              <a:rPr lang="pt-PT" sz="1100" dirty="0" smtClean="0"/>
              <a:t>• Dispersão geográfica</a:t>
            </a:r>
            <a:br>
              <a:rPr lang="pt-PT" sz="1100" dirty="0" smtClean="0"/>
            </a:br>
            <a:r>
              <a:rPr lang="pt-PT" sz="1100" dirty="0" smtClean="0"/>
              <a:t>• Diversidade de situações / ofertas educativas / características locais e regionais</a:t>
            </a:r>
            <a:br>
              <a:rPr lang="pt-PT" sz="1100" dirty="0" smtClean="0"/>
            </a:br>
            <a:r>
              <a:rPr lang="pt-PT" sz="1100" dirty="0" smtClean="0"/>
              <a:t>• Envolvimento da escola / regime de contratação de projectistas</a:t>
            </a:r>
            <a:br>
              <a:rPr lang="pt-PT" sz="1100" dirty="0" smtClean="0"/>
            </a:br>
            <a:r>
              <a:rPr lang="pt-PT" sz="1100" dirty="0" smtClean="0"/>
              <a:t>• Concretizar em projecto todo o conjunto de nova legislação referente a acessibilidades, conforto ambiental (</a:t>
            </a:r>
            <a:r>
              <a:rPr lang="pt-PT" sz="1100" dirty="0" err="1" smtClean="0"/>
              <a:t>higro-térmico</a:t>
            </a:r>
            <a:r>
              <a:rPr lang="pt-PT" sz="1100" dirty="0" smtClean="0"/>
              <a:t>, qualidade de ar, acústico, </a:t>
            </a:r>
            <a:r>
              <a:rPr lang="pt-PT" sz="1100" dirty="0" err="1" smtClean="0"/>
              <a:t>lumínico</a:t>
            </a:r>
            <a:r>
              <a:rPr lang="pt-PT" sz="1100" dirty="0" smtClean="0"/>
              <a:t>…), eficiência energética, segurança e resíduos</a:t>
            </a:r>
            <a:br>
              <a:rPr lang="pt-PT" sz="1100" dirty="0" smtClean="0"/>
            </a:br>
            <a:r>
              <a:rPr lang="pt-PT" sz="1100" dirty="0" smtClean="0"/>
              <a:t>• Estruturar a empresa rapidamente para a concretização do programa no calendário definido</a:t>
            </a:r>
            <a:br>
              <a:rPr lang="pt-PT" sz="1100" dirty="0" smtClean="0"/>
            </a:br>
            <a:r>
              <a:rPr lang="pt-PT" sz="1100" dirty="0" smtClean="0"/>
              <a:t>• Criar sistema eficaz e sustentado de conservação e manutenção</a:t>
            </a:r>
            <a:br>
              <a:rPr lang="pt-PT" sz="1100" dirty="0" smtClean="0"/>
            </a:br>
            <a:endParaRPr lang="pt-PT" sz="11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714480" y="1357298"/>
          <a:ext cx="6096000" cy="220081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220081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NOTA INTRODUTÓRIA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 l="5287" r="4981" b="3567"/>
          <a:stretch>
            <a:fillRect/>
          </a:stretch>
        </p:blipFill>
        <p:spPr bwMode="auto">
          <a:xfrm>
            <a:off x="1071538" y="2071678"/>
            <a:ext cx="7222693" cy="4331282"/>
          </a:xfrm>
          <a:prstGeom prst="rect">
            <a:avLst/>
          </a:prstGeom>
          <a:noFill/>
        </p:spPr>
      </p:pic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1714480" y="1357298"/>
          <a:ext cx="6096000" cy="220081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220081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DISTRIBUIÇÃO GEOGRÁFICA 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DAS </a:t>
                      </a:r>
                      <a:r>
                        <a:rPr lang="pt-PT" sz="13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ESCOLAS DO PROGRAMA DE MODERNIZAÇÃO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ela 17"/>
          <p:cNvGraphicFramePr>
            <a:graphicFrameLocks noGrp="1"/>
          </p:cNvGraphicFramePr>
          <p:nvPr/>
        </p:nvGraphicFramePr>
        <p:xfrm>
          <a:off x="1714480" y="1785926"/>
          <a:ext cx="6096000" cy="184584"/>
        </p:xfrm>
        <a:graphic>
          <a:graphicData uri="http://schemas.openxmlformats.org/drawingml/2006/table">
            <a:tbl>
              <a:tblPr/>
              <a:tblGrid>
                <a:gridCol w="1656056"/>
                <a:gridCol w="1270595"/>
                <a:gridCol w="1898754"/>
                <a:gridCol w="1270595"/>
              </a:tblGrid>
              <a:tr h="184584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FASE 0 - PILOTO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FASE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FASE 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FASE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142844" y="571480"/>
          <a:ext cx="5857884" cy="500066"/>
        </p:xfrm>
        <a:graphic>
          <a:graphicData uri="http://schemas.openxmlformats.org/drawingml/2006/table">
            <a:tbl>
              <a:tblPr/>
              <a:tblGrid>
                <a:gridCol w="5857884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1.1.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 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DISTRIBUIÇÃO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DO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INVESTIMENTO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ADJUDICADO 2007-2009</a:t>
                      </a:r>
                    </a:p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POR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FASE E  NATUREZA DA ACTIVIDADE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08" y="1357298"/>
            <a:ext cx="8937748" cy="225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643314"/>
            <a:ext cx="828680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642918"/>
          <a:ext cx="5929322" cy="539116"/>
        </p:xfrm>
        <a:graphic>
          <a:graphicData uri="http://schemas.openxmlformats.org/drawingml/2006/table">
            <a:tbl>
              <a:tblPr/>
              <a:tblGrid>
                <a:gridCol w="5929322"/>
              </a:tblGrid>
              <a:tr h="53911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2.1.  MODELO DE CONTRATAÇÃO NO ÂMBITO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DO INVESTIMENTO</a:t>
                      </a:r>
                      <a:endParaRPr lang="pt-PT" sz="1300" b="1" i="0" u="none" strike="noStrike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– ARQUITECTURA E OUTROS PROJECTOS -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214282" y="1500174"/>
            <a:ext cx="8286807" cy="435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Condicionantes</a:t>
            </a: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a participação e envolvimento da escola na fase de projecto;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Face aos prazos definidos conciliar o carácter piloto das primeiras intervenções com o modelo de contratação;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o cumprimento dos termos de referência dos princípios de intervenção definidos pela Parque Escolar;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o cumprimento dos orçamentos definidos;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sz="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Modelo de contratação pré-definido</a:t>
            </a:r>
            <a:r>
              <a:rPr kumimoji="0" lang="pt-P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Ajuste directo para as fases 0, 1 e 2 que se desenvolveram no primeiro ano e meio de actividade da empresa.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Começar a desenvolver a partir da fase 2 modelos de contratação baseados nos procedimentos de contratação de concurso limitado com prévia qualificação e concurso público de concepção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Os projectistas de especialidades são pré-indicados pelos Gabinetes de Arquitectura seleccionados, salvaguardando a Parque Escolar o direito de não aceitação, tendo em atenção deficiente capacidade de resposta e/ou repetições excessivas.</a:t>
            </a: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Na sequência da Medida para o Investimento e Emprego (Dezembro de 2008), foi decidido antecipar e alargar a fase 3 para mais cem escolas, o que impediu a concretização dos novos procedimentos de contratação previstos.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sz="1100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14282" y="1428736"/>
            <a:ext cx="8643998" cy="435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 selecção de gabinetes de Arquitectura foi realizada, tendo em atenção, os seguintes critérios: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Experiência em edifícios públicos;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Experiência em reabilitação;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Complexidade dos projectos realizados;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Experiência em projecto urbano;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Relação Obra projectada / obra construída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sz="1100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 atribuição de projectos a Gabinetes envolvidos em fases anteriores foi ponderada tendo em atenção o trabalho realizado, avaliado nos parâmetros seguintes: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Adequação das soluções aos objectivos do programa;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Capacidade de resolver problemas técnicos;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Relação custo / qualidade do projecto;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Espírito de colaboração com Parque Escolar e escolas;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Capacidade Técnica demonstrada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Cumprimento de prazos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sz="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Foi deliberado não adjudicar mais de 3 projectos por fase, a cada Gabinete. 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642918"/>
          <a:ext cx="5929322" cy="539116"/>
        </p:xfrm>
        <a:graphic>
          <a:graphicData uri="http://schemas.openxmlformats.org/drawingml/2006/table">
            <a:tbl>
              <a:tblPr/>
              <a:tblGrid>
                <a:gridCol w="5929322"/>
              </a:tblGrid>
              <a:tr h="53911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2.1.  MODELO DE CONTRATAÇÃO NO ÂMBITO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DO INVESTIMENTO</a:t>
                      </a:r>
                      <a:endParaRPr lang="pt-PT" sz="1300" b="1" i="0" u="none" strike="noStrike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– ARQUITECTURA E OUTROS PROJECTOS -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643042" y="1214422"/>
          <a:ext cx="6357982" cy="500066"/>
        </p:xfrm>
        <a:graphic>
          <a:graphicData uri="http://schemas.openxmlformats.org/drawingml/2006/table">
            <a:tbl>
              <a:tblPr/>
              <a:tblGrid>
                <a:gridCol w="635798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4.1 NÚMERO DE PROJECTOS POR ARQUITECTO</a:t>
                      </a: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NO PROGRAMA DE MODERNIZAÇÃO DAS ESCOLAS SECUNDÁRIAS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528888"/>
            <a:ext cx="6597915" cy="2185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642918"/>
          <a:ext cx="5929322" cy="539116"/>
        </p:xfrm>
        <a:graphic>
          <a:graphicData uri="http://schemas.openxmlformats.org/drawingml/2006/table">
            <a:tbl>
              <a:tblPr/>
              <a:tblGrid>
                <a:gridCol w="5929322"/>
              </a:tblGrid>
              <a:tr h="53911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2.2.  MODELO DE CONTRATAÇÃO NO ÂMBITO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DO INVESTIMENTO</a:t>
                      </a:r>
                      <a:endParaRPr lang="pt-PT" sz="1300" b="1" i="0" u="none" strike="noStrike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– EMPREITADAS DE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CONSTRUÇÃO E SERVIÇOS DE CONSERVAÇÃO E MANUTENÇÃO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-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214282" y="1714488"/>
            <a:ext cx="850112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Condicionantes</a:t>
            </a:r>
            <a:r>
              <a:rPr kumimoji="0" lang="pt-P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capacidade técnica e financeira e experiência no tipo de obras, face a uma atribuição de alvarás que, nem sempre reflecte o “estado” das empresas nos últimos anos;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uma optimização económica da fase de conservação e manutenção, que “obriga” a contratos envolvendo várias escolas;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Compatibilizar a fase de construção com a fase de conservação e manutenção;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sz="1100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sz="1100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Modelo de contratação definido para a Fase 1</a:t>
            </a: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Concurso Público Limitado com Prévia Qualificação para conjuntos de 6 a 8 escolas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Face à avaliação como decorreram os concursos da Fase 1 e das condições de mercado, constatou-se a necessidade de abrir mais a contratação, o que levou à separação das operações de Construção dos serviços de Conservação e Manutenção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Modelo de contratação definido para a Fase 2 e seguintes</a:t>
            </a: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Empreitadas - Concurso Público Limitado com Prévia Qualificação para lotes de 1, 2 e 3 escolas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Conservação e Manutenção - Concurso Público Limitado com Prévia Qualificação para lotes de 8 a 10 escolas, com base regional.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00034" y="571480"/>
          <a:ext cx="5000660" cy="500066"/>
        </p:xfrm>
        <a:graphic>
          <a:graphicData uri="http://schemas.openxmlformats.org/drawingml/2006/table">
            <a:tbl>
              <a:tblPr/>
              <a:tblGrid>
                <a:gridCol w="5000660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4.3 EMPREITEIROS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PRINCIPAIS E CONSÓRCIOS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3231038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12"/>
            <a:ext cx="3810965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2943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286256"/>
            <a:ext cx="34575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642918"/>
          <a:ext cx="5929322" cy="539116"/>
        </p:xfrm>
        <a:graphic>
          <a:graphicData uri="http://schemas.openxmlformats.org/drawingml/2006/table">
            <a:tbl>
              <a:tblPr/>
              <a:tblGrid>
                <a:gridCol w="5929322"/>
              </a:tblGrid>
              <a:tr h="53911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2.3. MODELO DE CONTRATAÇÃO NO ÂMBITO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DO INVESTIMENTO</a:t>
                      </a:r>
                      <a:endParaRPr lang="pt-PT" sz="1300" b="1" i="0" u="none" strike="noStrike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- GESTÃO, FISCALIZAÇÃO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E SEGURANÇA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-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14282" y="1714488"/>
            <a:ext cx="800105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/>
            <a:r>
              <a:rPr lang="pt-PT" sz="1100" b="1" u="sng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Condicionantes</a:t>
            </a:r>
            <a:r>
              <a:rPr lang="pt-PT" sz="11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capacidade técnica e financeira e experiência no tipo de obras;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Garantir uma optimização económica dos recursos humanos necessários a uma correcta fiscalização de obra e coordenação de Segurança, que “obriga” a contratos envolvendo várias escolas;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sz="1100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Modelo de contratação definido para a Fase 1 e seguintes</a:t>
            </a: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Concurso Público Limitado com Prévia Qualificação para lotes até 8 escolas, com base regional.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00034" y="571480"/>
          <a:ext cx="5000660" cy="500066"/>
        </p:xfrm>
        <a:graphic>
          <a:graphicData uri="http://schemas.openxmlformats.org/drawingml/2006/table">
            <a:tbl>
              <a:tblPr/>
              <a:tblGrid>
                <a:gridCol w="5000660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4.2. EMPRESAS PRINCIPAIS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DE FISCALIZAÇÃO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285860"/>
            <a:ext cx="2874177" cy="5072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357298"/>
            <a:ext cx="3114675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9144000" cy="4682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42844" y="571480"/>
          <a:ext cx="5857884" cy="500066"/>
        </p:xfrm>
        <a:graphic>
          <a:graphicData uri="http://schemas.openxmlformats.org/drawingml/2006/table">
            <a:tbl>
              <a:tblPr/>
              <a:tblGrid>
                <a:gridCol w="5857884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3. 1. ENQUADRAMENTO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LEGAL DE CONTRATAÇÃO NO ÂMBITO </a:t>
                      </a:r>
                    </a:p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DO INVESTIMENTO 2007-2009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643042" y="1214422"/>
          <a:ext cx="6357982" cy="500066"/>
        </p:xfrm>
        <a:graphic>
          <a:graphicData uri="http://schemas.openxmlformats.org/drawingml/2006/table">
            <a:tbl>
              <a:tblPr/>
              <a:tblGrid>
                <a:gridCol w="635798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3.2 DISTRIBUIÇÃO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DO INVESTIMENTO ADJUDICADO 2007-2009</a:t>
                      </a:r>
                    </a:p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POR PROCEDIMENTO LEGAL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(M€)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7617091" cy="454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50507"/>
            <a:ext cx="7772400" cy="377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142984"/>
          <a:ext cx="6357982" cy="500066"/>
        </p:xfrm>
        <a:graphic>
          <a:graphicData uri="http://schemas.openxmlformats.org/drawingml/2006/table">
            <a:tbl>
              <a:tblPr/>
              <a:tblGrid>
                <a:gridCol w="635798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3.2 PROCEDIMENTO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LEGAL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DE INVESTIMENTO ADJUDICADO POR FASES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6262"/>
            <a:ext cx="9144000" cy="418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643042" y="1500174"/>
          <a:ext cx="6429420" cy="396240"/>
        </p:xfrm>
        <a:graphic>
          <a:graphicData uri="http://schemas.openxmlformats.org/drawingml/2006/table">
            <a:tbl>
              <a:tblPr/>
              <a:tblGrid>
                <a:gridCol w="6429420"/>
              </a:tblGrid>
              <a:tr h="220081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5.1. DISTRIBUIÇÃO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GEOGRÁFICA DO INVESTIMENTO ADJUDICADO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2007-2009 </a:t>
                      </a: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POR DISTRITO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85720" y="857232"/>
          <a:ext cx="5643602" cy="594360"/>
        </p:xfrm>
        <a:graphic>
          <a:graphicData uri="http://schemas.openxmlformats.org/drawingml/2006/table">
            <a:tbl>
              <a:tblPr/>
              <a:tblGrid>
                <a:gridCol w="5643602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5.3 EVOLUÇÃO  DE INVESTIMENTO, EMPRESAS (DIRECTAS E SUBCONTRATADAS) E EMPREGO DIRECTO NO ÂMBITO DE INVESTIMENTO DO PROGRAMA DE MODERNIZAÇÃO DAS ESCOLAS SECUNDÁRIAS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870" t="10244" r="1739" b="1425"/>
          <a:stretch>
            <a:fillRect/>
          </a:stretch>
        </p:blipFill>
        <p:spPr bwMode="auto">
          <a:xfrm>
            <a:off x="357158" y="1643051"/>
            <a:ext cx="800105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2" cstate="print"/>
          <a:srcRect t="17485" b="15496"/>
          <a:stretch>
            <a:fillRect/>
          </a:stretch>
        </p:blipFill>
        <p:spPr bwMode="auto">
          <a:xfrm>
            <a:off x="1500166" y="1285860"/>
            <a:ext cx="6929454" cy="507209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214282" y="357166"/>
          <a:ext cx="5786478" cy="714380"/>
        </p:xfrm>
        <a:graphic>
          <a:graphicData uri="http://schemas.openxmlformats.org/drawingml/2006/table">
            <a:tbl>
              <a:tblPr/>
              <a:tblGrid>
                <a:gridCol w="5786478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5.4 –  691 EMPRESAS ENVOLVIDAS POR NATUREZA DA ACTIVIDADE</a:t>
                      </a:r>
                    </a:p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NO 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PROGRAMA DE MODERNIZAÇÃO POR ACTIVIDADES</a:t>
                      </a:r>
                      <a:endParaRPr lang="pt-PT" sz="1300" b="1" i="0" u="none" strike="noStrike" baseline="0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2007-2009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 cstate="print"/>
          <a:srcRect t="18083"/>
          <a:stretch>
            <a:fillRect/>
          </a:stretch>
        </p:blipFill>
        <p:spPr bwMode="auto">
          <a:xfrm>
            <a:off x="63500" y="2214554"/>
            <a:ext cx="9017000" cy="312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42844" y="571480"/>
          <a:ext cx="5643570" cy="571504"/>
        </p:xfrm>
        <a:graphic>
          <a:graphicData uri="http://schemas.openxmlformats.org/drawingml/2006/table">
            <a:tbl>
              <a:tblPr/>
              <a:tblGrid>
                <a:gridCol w="5643570"/>
              </a:tblGrid>
              <a:tr h="571504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5.5.-  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EMPRESAS ENVOLVIDAS </a:t>
                      </a:r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POR REGIÃO NO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PROGRAMA DE 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MODERNIZAÇÃO</a:t>
                      </a:r>
                      <a:endParaRPr lang="pt-PT" sz="1300" b="1" i="0" u="none" strike="noStrike" baseline="0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2007-2009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85720" y="571480"/>
          <a:ext cx="5500694" cy="500066"/>
        </p:xfrm>
        <a:graphic>
          <a:graphicData uri="http://schemas.openxmlformats.org/drawingml/2006/table">
            <a:tbl>
              <a:tblPr/>
              <a:tblGrid>
                <a:gridCol w="5500694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NOTAS FINAIS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14282" y="1500174"/>
            <a:ext cx="8786874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400" b="1" i="0" u="sng" strike="noStrike" cap="none" normalizeH="0" baseline="0" dirty="0" smtClean="0">
              <a:ln>
                <a:noFill/>
              </a:ln>
              <a:solidFill>
                <a:srgbClr val="1F497D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800" b="1" i="0" u="sng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Informação transparente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Relatórios de Contas incluem toda a contratualização realizada pela empresa (inédito);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Toda a informação é publicitada no site;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É produzido periodicamente Balanço da Actividade da Empresa para a Comunicação Social;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Foram feitas sessões de apresentação do modelo de contratação nas sedes da AECOPS e AICOPN;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Está a iniciar-se actividade de Grupo de Trabalho conjunto com Ordem dos Arquitectos para apoio à definição do modelo de contratação nas fases seguintes;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Sempre que solicitado pelo Parlamento e Comunicação Social foi dada toda a informação; antes da publicitação no site, destaque para: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11 de Julho de 2008 / 16 de Outubro de 2008 – enviado Modelo de Negócio; Relatório de Contas de 2007</a:t>
            </a:r>
            <a:r>
              <a:rPr kumimoji="0" lang="pt-P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; modelo de contratação Deputados Miguel Tiago e João Oliveira (PCP)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9 de Outubro de 2008 / 7 de Novembro de 2008 - Idêntico Pedido da deputada Luísa Mesquita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Vários pedidos e esclarecimentos ao longo de 2009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85720" y="571480"/>
          <a:ext cx="5500694" cy="500066"/>
        </p:xfrm>
        <a:graphic>
          <a:graphicData uri="http://schemas.openxmlformats.org/drawingml/2006/table">
            <a:tbl>
              <a:tblPr/>
              <a:tblGrid>
                <a:gridCol w="5500694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NOTAS FINAIS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14282" y="1048632"/>
            <a:ext cx="8786874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800" b="1" i="0" u="sng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Contas Transparentes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Duas auditorias da IGF no decurso de 2009;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Uma acção de fiscalização concomitante do Tribunal de Contas em 2009, sem nada a assinalar;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Parecer do Fiscal Único nos Relatórios de Contas de 2007 a 2009, sem reservas;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84 contratos submetidos a Visto Prévio do Tribunal de Contas; 83 com Visto Prévio; 1 a aguardar (enviado na passada semana); nenhum visto recusado;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Relatório de</a:t>
            </a:r>
            <a:r>
              <a:rPr kumimoji="0" lang="pt-P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avaliação do Programa de Modernização pela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OCDE 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Relatório de sustentabilidade (no site) - </a:t>
            </a:r>
            <a:r>
              <a:rPr kumimoji="0" lang="pt-P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Leadership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Relatório de Avaliação de Qualidade de Serviço (no site) – </a:t>
            </a:r>
            <a:r>
              <a:rPr kumimoji="0" lang="pt-P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Leadership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Têm sido produzidos relatórios de Auditoria Financeira Interna (</a:t>
            </a:r>
            <a:r>
              <a:rPr kumimoji="0" lang="pt-P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PriceWaterhouse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) e Auditoria às questões de Contratação (Gouveia Pereira e Associados) para avaliação da actividade e melhoria dos serviços respectivos;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Código de Ética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42844" y="571480"/>
          <a:ext cx="5643570" cy="571504"/>
        </p:xfrm>
        <a:graphic>
          <a:graphicData uri="http://schemas.openxmlformats.org/drawingml/2006/table">
            <a:tbl>
              <a:tblPr/>
              <a:tblGrid>
                <a:gridCol w="5643570"/>
              </a:tblGrid>
              <a:tr h="571504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3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NOTAS</a:t>
                      </a:r>
                      <a:r>
                        <a:rPr lang="pt-PT" sz="13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FINAIS</a:t>
                      </a:r>
                      <a:endParaRPr lang="pt-PT" sz="13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42844" y="1531355"/>
            <a:ext cx="8858312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0" u="sng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Deficiências em Obra / Qualidade dos Materiais</a:t>
            </a: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Em obra existem deficiências por natureza; para as detectar e exigir reparação foi contratada Fiscalização e existem as várias áreas da Parque Escolar;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Todas as deficiências têm vindo a ser reparadas;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 carácter Piloto das primeiras intervenções levou à experimentação de vários materiais: uns resultaram, outros não resultaram, ou porque não são aplicáveis em toda a tipologia de escolas, ou porque não são recomendados em processos de construção faseados e com ocupação imediata;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Aspectos particulares:</a:t>
            </a: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Tectos - Apenas houve a queda de um tecto (Garcia de Horta);</a:t>
            </a: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Infiltrações – situações, infelizmente, normais em obra, agravadas pelas condições excepcionais do ano corrente; têm sido reparadas;</a:t>
            </a: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Arranjos exteriores – todas as intervenções têm como projectista Arquitecto Paisagista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0" u="sng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Críticas a Opções de intervenção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PT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Laboratórios</a:t>
            </a: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– modelo que permite uma utilização continuada, permanente e polivalente, conciliando práticas expositivas e práticas laboratoriais com garantia das condições de segurança; garantem total desdobramento das turmas;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Espaços desportivos cobertos</a:t>
            </a: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– é opção da Parque Escolar aceitar que 2/3 semanas no ano não sejam totalmente praticáveis; Falta nalguns casos a aferição local das barreiras para corte de vento (em zonas urbanas é difícil a determinação inicial)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Espaços oficinais</a:t>
            </a: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– garantir polivalência, flexibilidade e adaptação funcional; </a:t>
            </a:r>
            <a:endParaRPr kumimoji="0" lang="pt-P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57346" name="Picture 2" descr="http://companyweb/Identidade/3.LOGO%20parque%20escolar_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34" y="214290"/>
            <a:ext cx="9019666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%20PowerPoin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FB9D26EEAD3C5A4EB4F80C78C0672837" ma:contentTypeVersion="12" ma:contentTypeDescription="Documento Actividade Órgão" ma:contentTypeScope="" ma:versionID="1e45b99047f46ef66d2b082b38f53ddf">
  <xsd:schema xmlns:xsd="http://www.w3.org/2001/XMLSchema" xmlns:xs="http://www.w3.org/2001/XMLSchema" xmlns:p="http://schemas.microsoft.com/office/2006/metadata/properties" xmlns:ns2="4645eb24-8fae-41d7-8813-fadcdee5e9de" targetNamespace="http://schemas.microsoft.com/office/2006/metadata/properties" ma:root="true" ma:fieldsID="d6ed6c8c19d6192935a0b19173d8a73a" ns2:_="">
    <xsd:import namespace="4645eb24-8fae-41d7-8813-fadcdee5e9de"/>
    <xsd:element name="properties">
      <xsd:complexType>
        <xsd:sequence>
          <xsd:element name="documentManagement">
            <xsd:complexType>
              <xsd:all>
                <xsd:element ref="ns2:DataDocumento"/>
                <xsd:element ref="ns2:DesignacaoTipoActividade"/>
                <xsd:element ref="ns2:IDActividade"/>
                <xsd:element ref="ns2:IDOrgao"/>
                <xsd:element ref="ns2:Legislatura"/>
                <xsd:element ref="ns2:NRActividade" minOccurs="0"/>
                <xsd:element ref="ns2:NROrgao"/>
                <xsd:element ref="ns2:PublicarInternet" minOccurs="0"/>
                <xsd:element ref="ns2:Sessao"/>
                <xsd:element ref="ns2:SiglaOrgao"/>
                <xsd:element ref="ns2:TipoActividade"/>
                <xsd:element ref="ns2:TipoDocument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45eb24-8fae-41d7-8813-fadcdee5e9de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 ma:readOnly="false">
      <xsd:simpleType>
        <xsd:restriction base="dms:DateTime"/>
      </xsd:simpleType>
    </xsd:element>
    <xsd:element name="DesignacaoTipoActividade" ma:index="9" ma:displayName="Designação Tipo Actividade" ma:internalName="DesignacaoTipoActividade" ma:readOnly="false">
      <xsd:simpleType>
        <xsd:restriction base="dms:Text">
          <xsd:maxLength value="255"/>
        </xsd:restriction>
      </xsd:simpleType>
    </xsd:element>
    <xsd:element name="IDActividade" ma:index="10" ma:displayName="ID Actividade" ma:decimals="0" ma:internalName="IDActividade" ma:readOnly="false" ma:percentage="FALSE">
      <xsd:simpleType>
        <xsd:restriction base="dms:Number"/>
      </xsd:simpleType>
    </xsd:element>
    <xsd:element name="IDOrgao" ma:index="11" ma:displayName="ID Órgão" ma:decimals="0" ma:internalName="IDOrgao" ma:readOnly="false" ma:percentage="FALSE">
      <xsd:simpleType>
        <xsd:restriction base="dms:Number"/>
      </xsd:simpleType>
    </xsd:element>
    <xsd:element name="Legislatura" ma:index="12" ma:displayName="Legislatura" ma:default="XI" ma:format="Dropdown" ma:internalName="Legislatura" ma:readOnly="false">
      <xsd:simpleType>
        <xsd:restriction base="dms:Choice"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 ma:readOnly="false">
      <xsd:simpleType>
        <xsd:restriction base="dms:Text">
          <xsd:maxLength value="255"/>
        </xsd:restriction>
      </xsd:simpleType>
    </xsd:element>
    <xsd:element name="NROrgao" ma:index="14" ma:displayName="Número Órgão" ma:decimals="0" ma:internalName="NROrgao" ma:readOnly="false" ma:percentage="FALSE">
      <xsd:simpleType>
        <xsd:restriction base="dms:Number"/>
      </xsd:simpleType>
    </xsd:element>
    <xsd:element name="PublicarInternet" ma:index="15" nillable="true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default="" ma:format="Dropdown" ma:internalName="Sessao" ma:readOnly="false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 ma:readOnly="false">
      <xsd:simpleType>
        <xsd:restriction base="dms:Text">
          <xsd:maxLength value="255"/>
        </xsd:restriction>
      </xsd:simpleType>
    </xsd:element>
    <xsd:element name="TipoActividade" ma:index="18" ma:displayName="Tipo Actividade" ma:internalName="TipoActividade" ma:readOnly="false">
      <xsd:simpleType>
        <xsd:restriction base="dms:Text">
          <xsd:maxLength value="255"/>
        </xsd:restriction>
      </xsd:simpleType>
    </xsd:element>
    <xsd:element name="TipoDocumento" ma:index="19" nillable="true" ma:displayName="Tipo Documento" ma:internalName="TipoDocumento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ipoActividade xmlns="4645eb24-8fae-41d7-8813-fadcdee5e9de">AUP</TipoActividade>
    <Sessao xmlns="4645eb24-8fae-41d7-8813-fadcdee5e9de">1ª</Sessao>
    <PublicarInternet xmlns="4645eb24-8fae-41d7-8813-fadcdee5e9de">true</PublicarInternet>
    <TipoDocumento xmlns="4645eb24-8fae-41d7-8813-fadcdee5e9de">Audio</TipoDocumento>
    <IDActividade xmlns="4645eb24-8fae-41d7-8813-fadcdee5e9de">88083</IDActividade>
    <SiglaOrgao xmlns="4645eb24-8fae-41d7-8813-fadcdee5e9de">CEC</SiglaOrgao>
    <Legislatura xmlns="4645eb24-8fae-41d7-8813-fadcdee5e9de">XI</Legislatura>
    <NRActividade xmlns="4645eb24-8fae-41d7-8813-fadcdee5e9de">32-CEC-XI</NRActividade>
    <NROrgao xmlns="4645eb24-8fae-41d7-8813-fadcdee5e9de">8</NROrgao>
    <DesignacaoTipoActividade xmlns="4645eb24-8fae-41d7-8813-fadcdee5e9de">Audição</DesignacaoTipoActividade>
    <DataDocumento xmlns="4645eb24-8fae-41d7-8813-fadcdee5e9de">2010-03-31T23:00:00+00:00</DataDocumento>
    <IDOrgao xmlns="4645eb24-8fae-41d7-8813-fadcdee5e9de">2871</IDOrgao>
  </documentManagement>
</p:properties>
</file>

<file path=customXml/itemProps1.xml><?xml version="1.0" encoding="utf-8"?>
<ds:datastoreItem xmlns:ds="http://schemas.openxmlformats.org/officeDocument/2006/customXml" ds:itemID="{F498E31D-0FC2-4694-AF6A-AECB0BC86675}"/>
</file>

<file path=customXml/itemProps2.xml><?xml version="1.0" encoding="utf-8"?>
<ds:datastoreItem xmlns:ds="http://schemas.openxmlformats.org/officeDocument/2006/customXml" ds:itemID="{63DA0125-EA8E-4102-9A37-1C523C7E457C}"/>
</file>

<file path=customXml/itemProps3.xml><?xml version="1.0" encoding="utf-8"?>
<ds:datastoreItem xmlns:ds="http://schemas.openxmlformats.org/officeDocument/2006/customXml" ds:itemID="{7CD34234-4667-4154-A53E-D4C29C7ECD1B}"/>
</file>

<file path=docProps/app.xml><?xml version="1.0" encoding="utf-8"?>
<Properties xmlns="http://schemas.openxmlformats.org/officeDocument/2006/extended-properties" xmlns:vt="http://schemas.openxmlformats.org/officeDocument/2006/docPropsVTypes">
  <Template>Template%20PowerPoint</Template>
  <TotalTime>1277</TotalTime>
  <Words>1337</Words>
  <Application>Microsoft Office PowerPoint</Application>
  <PresentationFormat>Apresentação no Ecrã (4:3)</PresentationFormat>
  <Paragraphs>215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23</vt:i4>
      </vt:variant>
    </vt:vector>
  </HeadingPairs>
  <TitlesOfParts>
    <vt:vector size="25" baseType="lpstr">
      <vt:lpstr>Template%20PowerPoint</vt:lpstr>
      <vt:lpstr>1_Blank Presentation</vt:lpstr>
      <vt:lpstr>Programa de Modernização das  Escolas do Ensino Secundário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power point</dc:title>
  <dc:creator>paula.ferrao</dc:creator>
  <cp:lastModifiedBy>paula.ferrao</cp:lastModifiedBy>
  <cp:revision>11</cp:revision>
  <dcterms:created xsi:type="dcterms:W3CDTF">2010-03-22T15:04:27Z</dcterms:created>
  <dcterms:modified xsi:type="dcterms:W3CDTF">2010-03-24T10:23:07Z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0x010100C10113FBA3D64B0AA218F384A09D759B00FB9D26EEAD3C5A4EB4F80C78C0672837</vt:lpwstr>
  </property>
  <property fmtid="{D5CDD505-2E9C-101B-9397-08002B2CF9AE}" pid="3" name="Order">
    <vt:r8>10400</vt:r8>
  </property>
</Properties>
</file>