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5" r:id="rId6"/>
    <p:sldId id="264" r:id="rId7"/>
    <p:sldId id="259" r:id="rId8"/>
    <p:sldId id="266" r:id="rId9"/>
    <p:sldId id="263" r:id="rId10"/>
    <p:sldId id="262" r:id="rId11"/>
    <p:sldId id="258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Folha1!$B$1</c:f>
              <c:strCache>
                <c:ptCount val="1"/>
                <c:pt idx="0">
                  <c:v>Coluna1</c:v>
                </c:pt>
              </c:strCache>
            </c:strRef>
          </c:tx>
          <c:cat>
            <c:numRef>
              <c:f>Folha1!$A$2:$A$11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Folha1!$B$2:$B$11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0</c:v>
                </c:pt>
              </c:numCache>
            </c:numRef>
          </c:val>
        </c:ser>
        <c:overlap val="100"/>
        <c:axId val="56062720"/>
        <c:axId val="56064256"/>
      </c:barChart>
      <c:catAx>
        <c:axId val="56062720"/>
        <c:scaling>
          <c:orientation val="minMax"/>
        </c:scaling>
        <c:axPos val="b"/>
        <c:numFmt formatCode="General" sourceLinked="1"/>
        <c:tickLblPos val="nextTo"/>
        <c:crossAx val="56064256"/>
        <c:crosses val="autoZero"/>
        <c:auto val="1"/>
        <c:lblAlgn val="ctr"/>
        <c:lblOffset val="100"/>
      </c:catAx>
      <c:valAx>
        <c:axId val="56064256"/>
        <c:scaling>
          <c:orientation val="minMax"/>
          <c:max val="5"/>
        </c:scaling>
        <c:axPos val="l"/>
        <c:majorGridlines/>
        <c:numFmt formatCode="General" sourceLinked="1"/>
        <c:tickLblPos val="nextTo"/>
        <c:crossAx val="56062720"/>
        <c:crosses val="autoZero"/>
        <c:crossBetween val="between"/>
        <c:majorUnit val="1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autoTitleDeleted val="1"/>
    <c:plotArea>
      <c:layout>
        <c:manualLayout>
          <c:layoutTarget val="inner"/>
          <c:xMode val="edge"/>
          <c:yMode val="edge"/>
          <c:x val="2.1381544412211646E-2"/>
          <c:y val="0.10612511188167975"/>
          <c:w val="0.55723691117557672"/>
          <c:h val="0.83229611949561733"/>
        </c:manualLayout>
      </c:layout>
      <c:pie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Vendas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800"/>
                  </a:pPr>
                  <a:endParaRPr lang="pt-PT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800"/>
                  </a:pPr>
                  <a:endParaRPr lang="pt-PT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sz="1800"/>
                  </a:pPr>
                  <a:endParaRPr lang="pt-PT"/>
                </a:p>
              </c:txPr>
            </c:dLbl>
            <c:dLbl>
              <c:idx val="3"/>
              <c:spPr/>
              <c:txPr>
                <a:bodyPr/>
                <a:lstStyle/>
                <a:p>
                  <a:pPr>
                    <a:defRPr sz="1800"/>
                  </a:pPr>
                  <a:endParaRPr lang="pt-PT"/>
                </a:p>
              </c:txPr>
            </c:dLbl>
            <c:showVal val="1"/>
            <c:showLeaderLines val="1"/>
          </c:dLbls>
          <c:cat>
            <c:strRef>
              <c:f>Folha1!$A$2:$A$5</c:f>
              <c:strCache>
                <c:ptCount val="4"/>
                <c:pt idx="0">
                  <c:v>Processo de intervenção psicológica</c:v>
                </c:pt>
                <c:pt idx="1">
                  <c:v>Processo Comum</c:v>
                </c:pt>
                <c:pt idx="2">
                  <c:v>Processo de Promoção e Protecção</c:v>
                </c:pt>
                <c:pt idx="3">
                  <c:v>Processo de Regulação do Poder Paternal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221157618455585"/>
          <c:y val="0.34546235968108213"/>
          <c:w val="0.36560353640005527"/>
          <c:h val="0.39030684775714664"/>
        </c:manualLayout>
      </c:layout>
      <c:txPr>
        <a:bodyPr/>
        <a:lstStyle/>
        <a:p>
          <a:pPr>
            <a:defRPr sz="1600"/>
          </a:pPr>
          <a:endParaRPr lang="pt-PT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exão rect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5" name="Subtítu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1" name="Marcador de Posição da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18" name="Marcador de Posição do Rodap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Marcador de Posição da Imagem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Marcador de Posição do Títu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1" name="Marcador de Posição do Tex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27" name="Marcador de Posição da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4A3E61B-3AB3-490F-90D4-269C8A444AE7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19400" y="533400"/>
            <a:ext cx="6172200" cy="4038600"/>
          </a:xfrm>
        </p:spPr>
        <p:txBody>
          <a:bodyPr/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VIOLÊNCIA SEXUAL E VIOLÊNCIA DOMÉSTICA:</a:t>
            </a:r>
            <a:br>
              <a:rPr lang="es-ES_tradnl" dirty="0" smtClean="0"/>
            </a:br>
            <a:r>
              <a:rPr lang="es-ES_tradnl" dirty="0" smtClean="0"/>
              <a:t>ALGUMAS RESPOSTAS TRAZIDAS PELOS ESTUDOS COM AGRESSORES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24200" y="3886200"/>
            <a:ext cx="5345020" cy="2133600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sz="2800" dirty="0" err="1" smtClean="0"/>
              <a:t>Rui</a:t>
            </a:r>
            <a:r>
              <a:rPr lang="es-ES_tradnl" sz="2800" dirty="0" smtClean="0"/>
              <a:t>  </a:t>
            </a:r>
            <a:r>
              <a:rPr lang="es-ES_tradnl" sz="2800" dirty="0" err="1" smtClean="0"/>
              <a:t>Abrunhosa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Gonçalves</a:t>
            </a:r>
            <a:endParaRPr lang="es-ES_tradnl" sz="2800" dirty="0"/>
          </a:p>
        </p:txBody>
      </p:sp>
      <p:pic>
        <p:nvPicPr>
          <p:cNvPr id="4" name="Imagem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28600"/>
            <a:ext cx="1738536" cy="124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1676400" y="685800"/>
            <a:ext cx="5562600" cy="5562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16764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58674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4419600" y="685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4419600" y="4876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 flipV="1">
            <a:off x="5357818" y="4500570"/>
            <a:ext cx="1042982" cy="985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2514600" y="14478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>
            <a:off x="2438400" y="44196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>
            <a:off x="5410200" y="14478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657600" y="2743200"/>
            <a:ext cx="160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276600" y="2895600"/>
            <a:ext cx="23510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/>
              <a:t>PODER </a:t>
            </a:r>
            <a:r>
              <a:rPr lang="pt-PT" sz="2800" b="1" dirty="0"/>
              <a:t>E </a:t>
            </a:r>
          </a:p>
          <a:p>
            <a:pPr algn="ctr"/>
            <a:r>
              <a:rPr lang="pt-PT" sz="2800" b="1" dirty="0"/>
              <a:t>CONTROLE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4495800" y="1447800"/>
            <a:ext cx="1371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b="1" dirty="0"/>
              <a:t>INTIMIDAÇÃO</a:t>
            </a: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5715000" y="2438400"/>
            <a:ext cx="153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b="1" dirty="0"/>
              <a:t>COERÇÃO E </a:t>
            </a:r>
          </a:p>
          <a:p>
            <a:pPr algn="ctr"/>
            <a:r>
              <a:rPr lang="pt-PT" sz="1400" b="1" dirty="0"/>
              <a:t>AMEAÇAS</a:t>
            </a:r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5715000" y="3886200"/>
            <a:ext cx="13874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b="1" dirty="0"/>
              <a:t>MAUS TRATOS </a:t>
            </a:r>
          </a:p>
          <a:p>
            <a:pPr algn="ctr"/>
            <a:r>
              <a:rPr lang="pt-PT" sz="1400" b="1" dirty="0"/>
              <a:t>FÍSICOS E </a:t>
            </a:r>
          </a:p>
          <a:p>
            <a:pPr algn="ctr"/>
            <a:r>
              <a:rPr lang="pt-PT" sz="1400" b="1" dirty="0"/>
              <a:t>PSICOLÓGICOS</a:t>
            </a: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4572000" y="5181600"/>
            <a:ext cx="1436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ABUSO SEXUAL</a:t>
            </a:r>
            <a:endParaRPr lang="pt-PT" sz="1400" b="1" dirty="0"/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2971800" y="5105400"/>
            <a:ext cx="1191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/>
              <a:t>CONTROLO </a:t>
            </a:r>
          </a:p>
          <a:p>
            <a:pPr algn="ctr"/>
            <a:r>
              <a:rPr lang="pt-PT" sz="1400" b="1" dirty="0"/>
              <a:t>ECONÓMICO</a:t>
            </a: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1752600" y="3657600"/>
            <a:ext cx="1447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/>
              <a:t>RECURSO AOS </a:t>
            </a:r>
          </a:p>
          <a:p>
            <a:pPr algn="ctr"/>
            <a:r>
              <a:rPr lang="pt-PT" sz="1400" b="1" dirty="0"/>
              <a:t>“PRIVILÉGIOS </a:t>
            </a:r>
          </a:p>
          <a:p>
            <a:pPr algn="ctr"/>
            <a:r>
              <a:rPr lang="pt-PT" sz="1400" b="1" dirty="0"/>
              <a:t>DE </a:t>
            </a:r>
            <a:r>
              <a:rPr lang="pt-PT" sz="1400" b="1" dirty="0" smtClean="0"/>
              <a:t>MARIDO OU</a:t>
            </a:r>
            <a:endParaRPr lang="pt-PT" sz="1400" b="1" dirty="0"/>
          </a:p>
          <a:p>
            <a:pPr algn="ctr"/>
            <a:r>
              <a:rPr lang="pt-PT" sz="1400" b="1" dirty="0"/>
              <a:t>MASCULINOS”</a:t>
            </a: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2057400" y="2362200"/>
            <a:ext cx="9669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/>
              <a:t>USO DOS </a:t>
            </a:r>
          </a:p>
          <a:p>
            <a:pPr algn="ctr"/>
            <a:r>
              <a:rPr lang="pt-PT" sz="1400" b="1" dirty="0"/>
              <a:t>FILHOS</a:t>
            </a:r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3048000" y="1219200"/>
            <a:ext cx="12479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/>
              <a:t>ISOLAMENTO</a:t>
            </a:r>
          </a:p>
          <a:p>
            <a:pPr algn="ctr"/>
            <a:r>
              <a:rPr lang="pt-PT" sz="1400" b="1" dirty="0"/>
              <a:t>SOCIAL</a:t>
            </a:r>
          </a:p>
        </p:txBody>
      </p:sp>
      <p:sp>
        <p:nvSpPr>
          <p:cNvPr id="22" name="Line 37"/>
          <p:cNvSpPr>
            <a:spLocks noChangeShapeType="1"/>
          </p:cNvSpPr>
          <p:nvPr/>
        </p:nvSpPr>
        <p:spPr bwMode="auto">
          <a:xfrm>
            <a:off x="7239000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dirty="0" smtClean="0"/>
              <a:t>FATORES DE RISCO ASSOCIADOS </a:t>
            </a:r>
            <a:r>
              <a:rPr lang="es-ES_tradnl" dirty="0" err="1" smtClean="0"/>
              <a:t>Aos</a:t>
            </a:r>
            <a:r>
              <a:rPr lang="es-ES_tradnl" dirty="0" smtClean="0"/>
              <a:t> </a:t>
            </a:r>
            <a:r>
              <a:rPr lang="pt-PT" dirty="0" smtClean="0"/>
              <a:t>agressores</a:t>
            </a:r>
            <a:r>
              <a:rPr lang="es-ES_tradnl" dirty="0" smtClean="0"/>
              <a:t> </a:t>
            </a:r>
            <a:r>
              <a:rPr lang="pt-PT" dirty="0" smtClean="0"/>
              <a:t>conjugais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28600" y="1609416"/>
            <a:ext cx="7772400" cy="5019984"/>
          </a:xfrm>
        </p:spPr>
        <p:txBody>
          <a:bodyPr>
            <a:normAutofit fontScale="40000" lnSpcReduction="20000"/>
          </a:bodyPr>
          <a:lstStyle/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Acesso a armas letais;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Afiliação a pares com comportamentos similares (desviantes);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Atitudes de apoio à violência contra mulheres;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Evidência de problemas de saúde mental ou desordens de personalidade;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Falta de motivação para o tratamento;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História de abuso de substâncias, sobretudo álcool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História de abuso físico, emocional ou sexual com parceiros íntimos;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História de comportamento violento dentro e fora de casa;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História de vitimação ou testemunho de violência familiar enquanto criança;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Instabilidade relacional (especialmente situações de divórcio ou separação);</a:t>
            </a:r>
          </a:p>
          <a:p>
            <a:pPr lvl="1" algn="just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Presença de outros </a:t>
            </a:r>
            <a:r>
              <a:rPr lang="pt-PT" sz="4000" dirty="0" err="1" smtClean="0">
                <a:solidFill>
                  <a:schemeClr val="tx1"/>
                </a:solidFill>
              </a:rPr>
              <a:t>fatores</a:t>
            </a:r>
            <a:r>
              <a:rPr lang="pt-PT" sz="4000" dirty="0" smtClean="0">
                <a:solidFill>
                  <a:schemeClr val="tx1"/>
                </a:solidFill>
              </a:rPr>
              <a:t> de stress </a:t>
            </a:r>
            <a:r>
              <a:rPr lang="pt-PT" sz="4000" dirty="0" smtClean="0">
                <a:solidFill>
                  <a:schemeClr val="tx1"/>
                </a:solidFill>
              </a:rPr>
              <a:t> ocasionais (e.g., desemprego</a:t>
            </a:r>
            <a:r>
              <a:rPr lang="pt-PT" sz="4000" dirty="0" smtClean="0">
                <a:solidFill>
                  <a:schemeClr val="tx1"/>
                </a:solidFill>
              </a:rPr>
              <a:t>, </a:t>
            </a:r>
            <a:r>
              <a:rPr lang="pt-PT" sz="4000" dirty="0" smtClean="0">
                <a:solidFill>
                  <a:schemeClr val="tx1"/>
                </a:solidFill>
              </a:rPr>
              <a:t>perda recente,…);</a:t>
            </a:r>
            <a:endParaRPr lang="pt-PT" sz="4000" dirty="0" smtClean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Resistência à mudança;</a:t>
            </a:r>
          </a:p>
          <a:p>
            <a:pPr lvl="1">
              <a:lnSpc>
                <a:spcPct val="120000"/>
              </a:lnSpc>
            </a:pPr>
            <a:r>
              <a:rPr lang="pt-PT" sz="4000" dirty="0" smtClean="0">
                <a:solidFill>
                  <a:schemeClr val="tx1"/>
                </a:solidFill>
              </a:rPr>
              <a:t>Vulnerabilidades/défices psicológicos (baixo auto-controle; impulsividade; falta de assertividade; fraca capacidade de tolerância á </a:t>
            </a:r>
            <a:r>
              <a:rPr lang="pt-PT" sz="4000" dirty="0" smtClean="0">
                <a:solidFill>
                  <a:schemeClr val="tx1"/>
                </a:solidFill>
              </a:rPr>
              <a:t>frustração;…)</a:t>
            </a:r>
            <a:endParaRPr lang="pt-PT" sz="4000" dirty="0" smtClean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buNone/>
            </a:pPr>
            <a:endParaRPr lang="pt-PT" sz="40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2"/>
          <p:cNvSpPr txBox="1">
            <a:spLocks/>
          </p:cNvSpPr>
          <p:nvPr/>
        </p:nvSpPr>
        <p:spPr>
          <a:xfrm>
            <a:off x="262617" y="248191"/>
            <a:ext cx="8881384" cy="630500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presença destes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fatores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risco deve ser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tabLst/>
              <a:defRPr/>
            </a:pPr>
            <a:r>
              <a:rPr lang="pt-PT" sz="2400" dirty="0" smtClean="0"/>
              <a:t>	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percebida de dois modos:</a:t>
            </a:r>
          </a:p>
          <a:p>
            <a:pPr marL="758952" marR="0" lvl="2" indent="-22860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Wingdings"/>
              <a:buChar char="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Por um lado, a sua existência isolada e o seu peso específico:</a:t>
            </a:r>
          </a:p>
          <a:p>
            <a:pPr marL="1280160" marR="0" lvl="4" indent="-22860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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Há </a:t>
            </a:r>
            <a:r>
              <a:rPr kumimoji="0" lang="pt-P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fatores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risco que têm um “peso” maior do que outros </a:t>
            </a:r>
          </a:p>
          <a:p>
            <a:pPr marL="1280160" marR="0" lvl="4" indent="-22860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None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(e.g., ser psicopata). </a:t>
            </a:r>
          </a:p>
          <a:p>
            <a:pPr marL="758952" marR="0" lvl="2" indent="-22860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Wingdings"/>
              <a:buChar char="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Por outro lado, a associação que apresentam entre si:</a:t>
            </a:r>
          </a:p>
          <a:p>
            <a:pPr marL="1280160" marR="0" lvl="4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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Sendo comum na explicação das agressões uma combinação de </a:t>
            </a:r>
          </a:p>
          <a:p>
            <a:pPr marL="1280160" marR="0" lvl="4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70000"/>
              <a:tabLst/>
              <a:defRPr/>
            </a:pPr>
            <a:r>
              <a:rPr lang="pt-PT" dirty="0" smtClean="0"/>
              <a:t>	</a:t>
            </a:r>
            <a:r>
              <a:rPr kumimoji="0" lang="pt-P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fatores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risco </a:t>
            </a:r>
          </a:p>
        </p:txBody>
      </p:sp>
      <p:sp>
        <p:nvSpPr>
          <p:cNvPr id="3" name="Oval 2"/>
          <p:cNvSpPr/>
          <p:nvPr/>
        </p:nvSpPr>
        <p:spPr>
          <a:xfrm>
            <a:off x="685800" y="4495800"/>
            <a:ext cx="3810001" cy="1676400"/>
          </a:xfrm>
          <a:prstGeom prst="ellipse">
            <a:avLst/>
          </a:prstGeom>
          <a:noFill/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Oval 3"/>
          <p:cNvSpPr/>
          <p:nvPr/>
        </p:nvSpPr>
        <p:spPr>
          <a:xfrm>
            <a:off x="4800600" y="4495800"/>
            <a:ext cx="3962401" cy="1600201"/>
          </a:xfrm>
          <a:prstGeom prst="ellipse">
            <a:avLst/>
          </a:prstGeom>
          <a:noFill/>
          <a:ln w="508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66800" y="4876800"/>
            <a:ext cx="3200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0" lvl="4" algn="ctr"/>
            <a:r>
              <a:rPr lang="pt-PT" sz="2400" dirty="0" smtClean="0"/>
              <a:t>Intrínsecos</a:t>
            </a:r>
            <a:r>
              <a:rPr lang="pt-PT" dirty="0" smtClean="0"/>
              <a:t> </a:t>
            </a:r>
          </a:p>
          <a:p>
            <a:pPr marL="0" lvl="4" algn="ctr"/>
            <a:r>
              <a:rPr lang="pt-PT" dirty="0" smtClean="0"/>
              <a:t>(ligados à personalidade)</a:t>
            </a:r>
          </a:p>
          <a:p>
            <a:pPr algn="ctr"/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4800600" y="4572000"/>
            <a:ext cx="3958046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0" lvl="4" algn="ctr"/>
            <a:r>
              <a:rPr lang="pt-PT" sz="2400" dirty="0" smtClean="0"/>
              <a:t>Situacionais </a:t>
            </a:r>
          </a:p>
          <a:p>
            <a:pPr marL="0" lvl="4" algn="ctr"/>
            <a:r>
              <a:rPr lang="pt-PT" dirty="0" smtClean="0"/>
              <a:t>(ditados pelas circunstâncias de tempo e local onde se desencadeia a agressão)</a:t>
            </a:r>
          </a:p>
        </p:txBody>
      </p:sp>
      <p:cxnSp>
        <p:nvCxnSpPr>
          <p:cNvPr id="7" name="Conexão recta unidireccional 6"/>
          <p:cNvCxnSpPr/>
          <p:nvPr/>
        </p:nvCxnSpPr>
        <p:spPr>
          <a:xfrm rot="16200000" flipH="1">
            <a:off x="1676400" y="3429000"/>
            <a:ext cx="1295400" cy="685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Conexão recta unidireccional 7"/>
          <p:cNvCxnSpPr/>
          <p:nvPr/>
        </p:nvCxnSpPr>
        <p:spPr>
          <a:xfrm>
            <a:off x="1981200" y="3124200"/>
            <a:ext cx="4391298" cy="12257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Rectângulo 8"/>
          <p:cNvSpPr/>
          <p:nvPr/>
        </p:nvSpPr>
        <p:spPr>
          <a:xfrm>
            <a:off x="209005" y="0"/>
            <a:ext cx="11743509" cy="1567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AGUNS DADOS DA INVESTIGAÇÃO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PT" dirty="0" smtClean="0"/>
              <a:t>Os estudos sobre agressores conjugais tendem a ser mais raros do que os que abordam as vítimas;</a:t>
            </a:r>
          </a:p>
          <a:p>
            <a:r>
              <a:rPr lang="pt-PT" dirty="0" smtClean="0"/>
              <a:t>A violência sexual no quadro da agressão doméstica é menos referida, até pelas próprias vítimas porque:</a:t>
            </a:r>
          </a:p>
          <a:p>
            <a:pPr lvl="1"/>
            <a:r>
              <a:rPr lang="pt-PT" dirty="0" smtClean="0"/>
              <a:t>“normal” enquanto “obrigação conjugal”</a:t>
            </a:r>
          </a:p>
          <a:p>
            <a:pPr lvl="1"/>
            <a:r>
              <a:rPr lang="pt-PT" dirty="0" smtClean="0"/>
              <a:t> forma de “acalmar o parceiro”</a:t>
            </a:r>
          </a:p>
          <a:p>
            <a:pPr lvl="1"/>
            <a:r>
              <a:rPr lang="pt-PT" dirty="0" smtClean="0"/>
              <a:t> vergonha em abordar o assunto</a:t>
            </a:r>
          </a:p>
          <a:p>
            <a:r>
              <a:rPr lang="pt-PT" dirty="0" smtClean="0"/>
              <a:t>Contudo são muito frequentes os insultos de cariz sexual dirigidos às mulheres, quer referindo a sua baixa competência sexual quer a sua pretensa leviandade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ALGUNS DADOS COLHIDOS NA EXPERIÊNCIA DA </a:t>
            </a:r>
            <a:r>
              <a:rPr lang="pt-PT" dirty="0" err="1" smtClean="0"/>
              <a:t>ucpj</a:t>
            </a:r>
            <a:r>
              <a:rPr lang="pt-PT" dirty="0" smtClean="0"/>
              <a:t> - um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 Unidade de Consulta de Psicologia da Justiça do Serviço de Psicologia da Universidade do Minho existe desde 1998;</a:t>
            </a:r>
          </a:p>
          <a:p>
            <a:r>
              <a:rPr lang="pt-PT" dirty="0" smtClean="0"/>
              <a:t>Dedica-se sobretudo à prática pericial forense, penal e cível;</a:t>
            </a:r>
          </a:p>
          <a:p>
            <a:r>
              <a:rPr lang="pt-PT" dirty="0" smtClean="0"/>
              <a:t>Promove igualmente a intervenção psicológica com vítimas de crimes e agressores, jovens e adulto(a)s;</a:t>
            </a:r>
          </a:p>
          <a:p>
            <a:r>
              <a:rPr lang="pt-PT" dirty="0" smtClean="0"/>
              <a:t>Serve de suporte a investigação no âmbito da psicologia forense</a:t>
            </a:r>
          </a:p>
          <a:p>
            <a:pPr>
              <a:buNone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68313" y="260350"/>
            <a:ext cx="8207375" cy="1081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AGRESSORES CONJUGAIS (N = 27)</a:t>
            </a:r>
          </a:p>
        </p:txBody>
      </p:sp>
      <p:graphicFrame>
        <p:nvGraphicFramePr>
          <p:cNvPr id="3" name="Group 49"/>
          <p:cNvGraphicFramePr>
            <a:graphicFrameLocks noGrp="1"/>
          </p:cNvGraphicFramePr>
          <p:nvPr/>
        </p:nvGraphicFramePr>
        <p:xfrm>
          <a:off x="539750" y="1412875"/>
          <a:ext cx="7777163" cy="4706939"/>
        </p:xfrm>
        <a:graphic>
          <a:graphicData uri="http://schemas.openxmlformats.org/drawingml/2006/table">
            <a:tbl>
              <a:tblPr/>
              <a:tblGrid>
                <a:gridCol w="4968875"/>
                <a:gridCol w="1223963"/>
                <a:gridCol w="1584325"/>
              </a:tblGrid>
              <a:tr h="46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Tipo de maltrato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(%)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Abuso psicológico e verbal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92,6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Abuso físico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81,5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Ameaças de morte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33,3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Abuso sexual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22,2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Isolamento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18,5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69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Comportamentos Persecutórios/</a:t>
                      </a:r>
                      <a:r>
                        <a:rPr kumimoji="0" lang="pt-PT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Stalking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18,5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Ameaças de suicídio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18,5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Ameaças com armas de fogo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14,8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Privação económica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14,8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905000" y="6324600"/>
            <a:ext cx="60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(Cunha, Gonçalves &amp; Pereira, 2011)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ESTUDO EM CURSO 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Caracterização dos casos em que ocorreu violência sexual no quadro de processos envolvendo violência doméstica;</a:t>
            </a:r>
          </a:p>
          <a:p>
            <a:r>
              <a:rPr lang="pt-PT" dirty="0" smtClean="0"/>
              <a:t>Em 69 casos de violência doméstica o abuso sexual está presente em 14 casos (20%); </a:t>
            </a:r>
          </a:p>
          <a:p>
            <a:r>
              <a:rPr lang="pt-PT" dirty="0" smtClean="0"/>
              <a:t>Todos são casos em que a violência é exercida pelo homem sobre a mulher;</a:t>
            </a:r>
          </a:p>
          <a:p>
            <a:r>
              <a:rPr lang="pt-PT" dirty="0" smtClean="0"/>
              <a:t>Não são considerados casos em que o protocolo de avaliação ainda não estava devidamente consolidado (&lt; 2003)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1066800"/>
          </a:xfrm>
        </p:spPr>
        <p:txBody>
          <a:bodyPr>
            <a:normAutofit/>
          </a:bodyPr>
          <a:lstStyle/>
          <a:p>
            <a:pPr algn="ctr"/>
            <a:r>
              <a:rPr lang="pt-PT" sz="2800" dirty="0" smtClean="0"/>
              <a:t>Distribuição por anos dos processos em que há presença de abuso sexual </a:t>
            </a:r>
            <a:endParaRPr lang="pt-PT" sz="2800" dirty="0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9724"/>
          <a:ext cx="762000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natureza </a:t>
            </a:r>
            <a:r>
              <a:rPr lang="pt-PT" dirty="0" err="1" smtClean="0"/>
              <a:t>DOs</a:t>
            </a:r>
            <a:r>
              <a:rPr lang="pt-PT" dirty="0" smtClean="0"/>
              <a:t> processos em que há presença de abuso sexual </a:t>
            </a:r>
            <a:endParaRPr lang="pt-PT" dirty="0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1203960"/>
          </a:xfrm>
        </p:spPr>
        <p:txBody>
          <a:bodyPr>
            <a:normAutofit/>
          </a:bodyPr>
          <a:lstStyle/>
          <a:p>
            <a:pPr algn="ctr"/>
            <a:r>
              <a:rPr lang="pt-PT" sz="3200" dirty="0" smtClean="0">
                <a:solidFill>
                  <a:schemeClr val="bg2"/>
                </a:solidFill>
              </a:rPr>
              <a:t>DISTORÇÕES COGNITIVAS ASSOCIADAS À VIOLÊNCIA SEXUAL NA CONJUGALIDADE</a:t>
            </a:r>
            <a:endParaRPr lang="en-GB" sz="3200" dirty="0">
              <a:solidFill>
                <a:schemeClr val="bg2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None/>
            </a:pPr>
            <a:endParaRPr lang="pt-PT" sz="2400" b="1" dirty="0" smtClean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PT" sz="2400" b="1" dirty="0" smtClean="0"/>
              <a:t>“O meu advogado diz que eu dormia com uma serpente”;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PT" sz="2400" b="1" dirty="0" smtClean="0"/>
              <a:t>“Estou traumatizado. Será que todas as mulheres são assim?”;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PT" sz="2400" b="1" dirty="0" smtClean="0"/>
              <a:t>“A minha mulher é um bocadinho frígida. Eu é que a estimulava sexualmente”;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PT" sz="2400" b="1" dirty="0" smtClean="0"/>
              <a:t>“Quando estamos a ter relações, eu sinto que às vezes estou a violar a minha mulher”;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PT" sz="2400" b="1" dirty="0" smtClean="0"/>
              <a:t>“Ela chegava ao cúmulo de me subornar sexualmente, obrigando-me a fazer tarefas domésticas”;</a:t>
            </a:r>
            <a:endParaRPr lang="en-GB" sz="2400" b="1" dirty="0" smtClean="0"/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CONCLUSÕES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04800" y="1609416"/>
            <a:ext cx="7696200" cy="4846320"/>
          </a:xfrm>
        </p:spPr>
        <p:txBody>
          <a:bodyPr>
            <a:normAutofit fontScale="77500" lnSpcReduction="20000"/>
          </a:bodyPr>
          <a:lstStyle/>
          <a:p>
            <a:r>
              <a:rPr lang="pt-PT" dirty="0" smtClean="0"/>
              <a:t>A violência sexual corresponde a uma das violações mais importantes dos direitos das mulheres</a:t>
            </a:r>
            <a:r>
              <a:rPr lang="pt-PT" dirty="0" smtClean="0"/>
              <a:t>;</a:t>
            </a:r>
          </a:p>
          <a:p>
            <a:r>
              <a:rPr lang="pt-PT" dirty="0" smtClean="0"/>
              <a:t>A violência sexual sobre as mulheres tem sido também utilizada como arma de dominação étnica </a:t>
            </a:r>
            <a:r>
              <a:rPr lang="pt-PT" dirty="0" smtClean="0"/>
              <a:t>(Balcãs</a:t>
            </a:r>
            <a:r>
              <a:rPr lang="pt-PT" dirty="0" smtClean="0"/>
              <a:t>, Ruanda</a:t>
            </a:r>
            <a:r>
              <a:rPr lang="pt-PT" dirty="0" smtClean="0"/>
              <a:t>,…);</a:t>
            </a:r>
            <a:endParaRPr lang="pt-PT" dirty="0" smtClean="0"/>
          </a:p>
          <a:p>
            <a:r>
              <a:rPr lang="pt-PT" dirty="0" smtClean="0"/>
              <a:t>A violência sexual no quadro da violência doméstica é um f</a:t>
            </a:r>
            <a:r>
              <a:rPr lang="pt-PT" dirty="0" smtClean="0"/>
              <a:t>enómeno menos </a:t>
            </a:r>
            <a:r>
              <a:rPr lang="pt-PT" dirty="0" smtClean="0"/>
              <a:t>estudado mas com existência reconhecida;</a:t>
            </a:r>
          </a:p>
          <a:p>
            <a:r>
              <a:rPr lang="pt-PT" dirty="0" smtClean="0"/>
              <a:t>A </a:t>
            </a:r>
            <a:r>
              <a:rPr lang="pt-PT" dirty="0" smtClean="0"/>
              <a:t>violência sexual causa na vítima um impacto devastador e deverá ser considerada uma importante agravante no quadro dos crimes de violência </a:t>
            </a:r>
            <a:r>
              <a:rPr lang="pt-PT" dirty="0" smtClean="0"/>
              <a:t>doméstica;</a:t>
            </a:r>
          </a:p>
          <a:p>
            <a:r>
              <a:rPr lang="pt-PT" dirty="0" smtClean="0"/>
              <a:t>Sobreposição entre características de agressores sexuais e agressores conjugais;</a:t>
            </a:r>
          </a:p>
          <a:p>
            <a:r>
              <a:rPr lang="pt-PT" dirty="0" smtClean="0"/>
              <a:t>A existência simultânea dos dois tipos de vitimação indicia agressores de risco mais elevado;</a:t>
            </a:r>
          </a:p>
          <a:p>
            <a:r>
              <a:rPr lang="pt-PT" dirty="0" smtClean="0"/>
              <a:t>Os programas para agressores conjugais devem abordar forçosamente este tipo de vitimação, nomeadamente nos módulos referentes às distorções cognitivas</a:t>
            </a:r>
            <a:r>
              <a:rPr lang="pt-PT" dirty="0" smtClean="0"/>
              <a:t>.</a:t>
            </a:r>
            <a:endParaRPr lang="pt-PT" dirty="0" smtClean="0"/>
          </a:p>
          <a:p>
            <a:pPr>
              <a:buNone/>
            </a:pPr>
            <a:r>
              <a:rPr lang="pt-PT" dirty="0" smtClean="0"/>
              <a:t>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Obrigado pela vossa atenção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 err="1" smtClean="0"/>
              <a:t>rabrunhosa@psi.uminho.pt</a:t>
            </a:r>
            <a:endParaRPr lang="pt-PT" dirty="0"/>
          </a:p>
        </p:txBody>
      </p:sp>
      <p:pic>
        <p:nvPicPr>
          <p:cNvPr id="4" name="Imagem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28600"/>
            <a:ext cx="1738536" cy="124818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6AC6DB7D1A683C4086811E3A4C208F28" ma:contentTypeVersion="" ma:contentTypeDescription="Documento Actividade Órgão" ma:contentTypeScope="" ma:versionID="b105d943c3452c1216e3c3b9521187d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f0670a656fbe0a85e8b3f540215b8d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Sessao xmlns="http://schemas.microsoft.com/sharepoint/v3">2ª</Sessao>
    <SiglaOrgao xmlns="http://schemas.microsoft.com/sharepoint/v3">SCI</SiglaOrgao>
    <PublicarInternet xmlns="http://schemas.microsoft.com/sharepoint/v3">true</PublicarInternet>
    <DesignacaoTipoActividade xmlns="http://schemas.microsoft.com/sharepoint/v3">Evento</DesignacaoTipoActividade>
    <TipoDocumento xmlns="http://schemas.microsoft.com/sharepoint/v3">Documentação Entregue</TipoDocumento>
    <Legislatura xmlns="http://schemas.microsoft.com/sharepoint/v3">XII</Legislatura>
    <DataDocumento xmlns="http://schemas.microsoft.com/sharepoint/v3">2012-12-04T00:00:00+00:00</DataDocumento>
    <IDActividade xmlns="http://schemas.microsoft.com/sharepoint/v3">94037</IDActividade>
    <NRActividade xmlns="http://schemas.microsoft.com/sharepoint/v3" xsi:nil="true"/>
    <NROrgao xmlns="http://schemas.microsoft.com/sharepoint/v3">1</NROrgao>
    <IDOrgao xmlns="http://schemas.microsoft.com/sharepoint/v3">3561</IDOrgao>
    <TipoActividade xmlns="http://schemas.microsoft.com/sharepoint/v3">EVN</TipoActividade>
    <NROrdem xmlns="http://schemas.microsoft.com/sharepoint/v3"/>
  </documentManagement>
</p:properties>
</file>

<file path=customXml/itemProps1.xml><?xml version="1.0" encoding="utf-8"?>
<ds:datastoreItem xmlns:ds="http://schemas.openxmlformats.org/officeDocument/2006/customXml" ds:itemID="{4F07A975-4D30-422A-9CE2-D170A1EB0518}"/>
</file>

<file path=customXml/itemProps2.xml><?xml version="1.0" encoding="utf-8"?>
<ds:datastoreItem xmlns:ds="http://schemas.openxmlformats.org/officeDocument/2006/customXml" ds:itemID="{EE629E8D-FFBA-4C85-9B10-4C41DBFA69E1}"/>
</file>

<file path=customXml/itemProps3.xml><?xml version="1.0" encoding="utf-8"?>
<ds:datastoreItem xmlns:ds="http://schemas.openxmlformats.org/officeDocument/2006/customXml" ds:itemID="{13808DBC-56A0-4DB5-B085-D2E6C1E1EBFA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199</TotalTime>
  <Words>718</Words>
  <PresentationFormat>Apresentação no Ecrã (4:3)</PresentationFormat>
  <Paragraphs>119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Opulento</vt:lpstr>
      <vt:lpstr>   VIOLÊNCIA SEXUAL E VIOLÊNCIA DOMÉSTICA: ALGUMAS RESPOSTAS TRAZIDAS PELOS ESTUDOS COM AGRESSORES</vt:lpstr>
      <vt:lpstr>Diapositivo 2</vt:lpstr>
      <vt:lpstr>FATORES DE RISCO ASSOCIADOS Aos agressores conjugais</vt:lpstr>
      <vt:lpstr>Diapositivo 4</vt:lpstr>
      <vt:lpstr>AGUNS DADOS DA INVESTIGAÇÃO</vt:lpstr>
      <vt:lpstr>ALGUNS DADOS COLHIDOS NA EXPERIÊNCIA DA ucpj - um</vt:lpstr>
      <vt:lpstr>Diapositivo 7</vt:lpstr>
      <vt:lpstr>ESTUDO EM CURSO </vt:lpstr>
      <vt:lpstr>Distribuição por anos dos processos em que há presença de abuso sexual </vt:lpstr>
      <vt:lpstr>natureza DOs processos em que há presença de abuso sexual </vt:lpstr>
      <vt:lpstr>DISTORÇÕES COGNITIVAS ASSOCIADAS À VIOLÊNCIA SEXUAL NA CONJUGALIDADE</vt:lpstr>
      <vt:lpstr>CONCLUSÕES</vt:lpstr>
      <vt:lpstr>Obrigado pela vossa atenção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- Rui Abrunhosa, Professor Universitário {Universidade do Minho/Faculdade de Psicologia} (Painel 3)</dc:title>
  <dc:creator>Rui Abrunhosa</dc:creator>
  <cp:lastModifiedBy>Windows User</cp:lastModifiedBy>
  <cp:revision>28</cp:revision>
  <dcterms:created xsi:type="dcterms:W3CDTF">2012-12-02T14:43:59Z</dcterms:created>
  <dcterms:modified xsi:type="dcterms:W3CDTF">2012-12-03T11:20:06Z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0x010100C10113FBA3D64B0AA218F384A09D759B006AC6DB7D1A683C4086811E3A4C208F28</vt:lpwstr>
  </property>
  <property fmtid="{D5CDD505-2E9C-101B-9397-08002B2CF9AE}" pid="3" name="Order">
    <vt:r8>2300</vt:r8>
  </property>
</Properties>
</file>