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21.xml" ContentType="application/vnd.openxmlformats-officedocument.presentationml.slide+xml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1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3" r:id="rId12"/>
    <p:sldId id="266" r:id="rId13"/>
    <p:sldId id="267" r:id="rId14"/>
    <p:sldId id="274" r:id="rId15"/>
    <p:sldId id="275" r:id="rId16"/>
    <p:sldId id="268" r:id="rId17"/>
    <p:sldId id="276" r:id="rId18"/>
    <p:sldId id="269" r:id="rId19"/>
    <p:sldId id="272" r:id="rId20"/>
    <p:sldId id="277" r:id="rId21"/>
    <p:sldId id="270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68" d="100"/>
          <a:sy n="68" d="100"/>
        </p:scale>
        <p:origin x="81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do subtítulo do Modelo Global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AC94520E-9620-4E74-9B41-1CB95DA3C82D}" type="datetimeFigureOut">
              <a:rPr lang="en-US" smtClean="0"/>
              <a:t>6/8/2016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03823ADB-D6FF-48F1-878E-F5BF271D5D2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3912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4520E-9620-4E74-9B41-1CB95DA3C82D}" type="datetimeFigureOut">
              <a:rPr lang="en-US" smtClean="0"/>
              <a:t>6/8/2016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23ADB-D6FF-48F1-878E-F5BF271D5D2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515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4520E-9620-4E74-9B41-1CB95DA3C82D}" type="datetimeFigureOut">
              <a:rPr lang="en-US" smtClean="0"/>
              <a:t>6/8/2016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23ADB-D6FF-48F1-878E-F5BF271D5D2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349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4520E-9620-4E74-9B41-1CB95DA3C82D}" type="datetimeFigureOut">
              <a:rPr lang="en-US" smtClean="0"/>
              <a:t>6/8/2016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23ADB-D6FF-48F1-878E-F5BF271D5D2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0317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4520E-9620-4E74-9B41-1CB95DA3C82D}" type="datetimeFigureOut">
              <a:rPr lang="en-US" smtClean="0"/>
              <a:t>6/8/2016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23ADB-D6FF-48F1-878E-F5BF271D5D2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9737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4520E-9620-4E74-9B41-1CB95DA3C82D}" type="datetimeFigureOut">
              <a:rPr lang="en-US" smtClean="0"/>
              <a:t>6/8/2016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23ADB-D6FF-48F1-878E-F5BF271D5D2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780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4520E-9620-4E74-9B41-1CB95DA3C82D}" type="datetimeFigureOut">
              <a:rPr lang="en-US" smtClean="0"/>
              <a:t>6/8/2016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23ADB-D6FF-48F1-878E-F5BF271D5D2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590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4520E-9620-4E74-9B41-1CB95DA3C82D}" type="datetimeFigureOut">
              <a:rPr lang="en-US" smtClean="0"/>
              <a:t>6/8/2016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23ADB-D6FF-48F1-878E-F5BF271D5D2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336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4520E-9620-4E74-9B41-1CB95DA3C82D}" type="datetimeFigureOut">
              <a:rPr lang="en-US" smtClean="0"/>
              <a:t>6/8/2016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23ADB-D6FF-48F1-878E-F5BF271D5D2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8036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grafia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4520E-9620-4E74-9B41-1CB95DA3C82D}" type="datetimeFigureOut">
              <a:rPr lang="en-US" smtClean="0"/>
              <a:t>6/8/2016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23ADB-D6FF-48F1-878E-F5BF271D5D2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015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4520E-9620-4E74-9B41-1CB95DA3C82D}" type="datetimeFigureOut">
              <a:rPr lang="en-US" smtClean="0"/>
              <a:t>6/8/2016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23ADB-D6FF-48F1-878E-F5BF271D5D2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2184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4520E-9620-4E74-9B41-1CB95DA3C82D}" type="datetimeFigureOut">
              <a:rPr lang="en-US" smtClean="0"/>
              <a:t>6/8/2016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23ADB-D6FF-48F1-878E-F5BF271D5D2B}" type="slidenum">
              <a:rPr lang="en-US" smtClean="0"/>
              <a:t>‹nº›</a:t>
            </a:fld>
            <a:endParaRPr lang="en-US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307518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4520E-9620-4E74-9B41-1CB95DA3C82D}" type="datetimeFigureOut">
              <a:rPr lang="en-US" smtClean="0"/>
              <a:t>6/8/2016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23ADB-D6FF-48F1-878E-F5BF271D5D2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6737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4520E-9620-4E74-9B41-1CB95DA3C82D}" type="datetimeFigureOut">
              <a:rPr lang="en-US" smtClean="0"/>
              <a:t>6/8/2016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23ADB-D6FF-48F1-878E-F5BF271D5D2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2670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na de 3 Image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4520E-9620-4E74-9B41-1CB95DA3C82D}" type="datetimeFigureOut">
              <a:rPr lang="en-US" smtClean="0"/>
              <a:t>6/8/2016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23ADB-D6FF-48F1-878E-F5BF271D5D2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310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4520E-9620-4E74-9B41-1CB95DA3C82D}" type="datetimeFigureOut">
              <a:rPr lang="en-US" smtClean="0"/>
              <a:t>6/8/2016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23ADB-D6FF-48F1-878E-F5BF271D5D2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2751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4520E-9620-4E74-9B41-1CB95DA3C82D}" type="datetimeFigureOut">
              <a:rPr lang="en-US" smtClean="0"/>
              <a:t>6/8/2016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23ADB-D6FF-48F1-878E-F5BF271D5D2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7577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94520E-9620-4E74-9B41-1CB95DA3C82D}" type="datetimeFigureOut">
              <a:rPr lang="en-US" smtClean="0"/>
              <a:t>6/8/2016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823ADB-D6FF-48F1-878E-F5BF271D5D2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97519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  <p:sldLayoutId id="2147483707" r:id="rId14"/>
    <p:sldLayoutId id="2147483708" r:id="rId15"/>
    <p:sldLayoutId id="2147483709" r:id="rId16"/>
    <p:sldLayoutId id="2147483710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>
            <a:outerShdw blurRad="177800" dist="38100" dir="2700000" algn="tl">
              <a:srgbClr val="000000">
                <a:alpha val="24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Tornar</a:t>
            </a:r>
            <a:r>
              <a:rPr lang="en-US" dirty="0"/>
              <a:t> a </a:t>
            </a:r>
            <a:r>
              <a:rPr lang="en-US" dirty="0" err="1"/>
              <a:t>Educação</a:t>
            </a:r>
            <a:r>
              <a:rPr lang="en-US" dirty="0"/>
              <a:t> </a:t>
            </a:r>
            <a:r>
              <a:rPr lang="en-US" dirty="0" err="1"/>
              <a:t>Inclusiva</a:t>
            </a:r>
            <a:r>
              <a:rPr lang="en-US" dirty="0"/>
              <a:t>: dos </a:t>
            </a:r>
            <a:r>
              <a:rPr lang="en-US" dirty="0" err="1"/>
              <a:t>direitos</a:t>
            </a:r>
            <a:r>
              <a:rPr lang="en-US" dirty="0"/>
              <a:t> </a:t>
            </a:r>
            <a:r>
              <a:rPr lang="en-US" dirty="0" err="1"/>
              <a:t>às</a:t>
            </a:r>
            <a:r>
              <a:rPr lang="en-US" dirty="0"/>
              <a:t> </a:t>
            </a:r>
            <a:r>
              <a:rPr lang="en-US" dirty="0" err="1"/>
              <a:t>opções</a:t>
            </a:r>
            <a:endParaRPr lang="en-U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David Rodrigues</a:t>
            </a:r>
          </a:p>
          <a:p>
            <a:r>
              <a:rPr lang="en-US" dirty="0" err="1"/>
              <a:t>Pró</a:t>
            </a:r>
            <a:r>
              <a:rPr lang="en-US" dirty="0"/>
              <a:t> – </a:t>
            </a:r>
            <a:r>
              <a:rPr lang="en-US" dirty="0" err="1"/>
              <a:t>Inclusão</a:t>
            </a:r>
            <a:r>
              <a:rPr lang="en-US" dirty="0"/>
              <a:t> /ANDEE</a:t>
            </a:r>
          </a:p>
        </p:txBody>
      </p:sp>
    </p:spTree>
    <p:extLst>
      <p:ext uri="{BB962C8B-B14F-4D97-AF65-F5344CB8AC3E}">
        <p14:creationId xmlns:p14="http://schemas.microsoft.com/office/powerpoint/2010/main" val="1955008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</a:t>
            </a:r>
            <a:r>
              <a:rPr lang="en-US" dirty="0" err="1"/>
              <a:t>Inclusão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valor </a:t>
            </a:r>
            <a:r>
              <a:rPr lang="en-US" dirty="0" err="1"/>
              <a:t>mundial</a:t>
            </a:r>
            <a:endParaRPr lang="en-US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sz="4000" dirty="0" err="1"/>
              <a:t>Convenção</a:t>
            </a:r>
            <a:r>
              <a:rPr lang="en-US" sz="4000" dirty="0"/>
              <a:t> </a:t>
            </a:r>
            <a:r>
              <a:rPr lang="en-US" sz="4000" dirty="0" err="1"/>
              <a:t>sobre</a:t>
            </a:r>
            <a:r>
              <a:rPr lang="en-US" sz="4000" dirty="0"/>
              <a:t> </a:t>
            </a:r>
            <a:r>
              <a:rPr lang="en-US" sz="4000" dirty="0" err="1"/>
              <a:t>os</a:t>
            </a:r>
            <a:r>
              <a:rPr lang="en-US" sz="4000" dirty="0"/>
              <a:t> </a:t>
            </a:r>
            <a:r>
              <a:rPr lang="en-US" sz="4000" dirty="0" err="1"/>
              <a:t>Direitos</a:t>
            </a:r>
            <a:r>
              <a:rPr lang="en-US" sz="4000" dirty="0"/>
              <a:t> da Pessoa com </a:t>
            </a:r>
            <a:r>
              <a:rPr lang="en-US" sz="4000" dirty="0" err="1"/>
              <a:t>Deficiência</a:t>
            </a:r>
            <a:r>
              <a:rPr lang="en-US" sz="4000" dirty="0"/>
              <a:t> (NU, 2006)</a:t>
            </a:r>
          </a:p>
          <a:p>
            <a:endParaRPr lang="en-US" dirty="0"/>
          </a:p>
          <a:p>
            <a:r>
              <a:rPr lang="pt-PT" sz="2900" dirty="0"/>
              <a:t>a) As pessoas com deficiência não são excluídas do sistema geral de ensino com base na deficiência e que as crianças com deficiência não são excluídas do ensino primário gratuito e obrigatório ou do ensino secundário, com base na deficiência; </a:t>
            </a:r>
            <a:endParaRPr lang="en-US" sz="2900" dirty="0"/>
          </a:p>
          <a:p>
            <a:r>
              <a:rPr lang="pt-PT" sz="2900" dirty="0"/>
              <a:t>b) As pessoas com deficiência podem aceder a um ensino primário e secundário inclusivo, de qualidade e gratuito, em igualdade com as demais pessoas nas comunidades em que vivem; </a:t>
            </a:r>
            <a:endParaRPr lang="en-US" sz="2900" dirty="0"/>
          </a:p>
          <a:p>
            <a:r>
              <a:rPr lang="pt-PT" sz="2900" dirty="0"/>
              <a:t>c) São providenciadas adaptações razoáveis em função das necessidades individuais; </a:t>
            </a:r>
            <a:endParaRPr lang="en-US" sz="2900" dirty="0"/>
          </a:p>
          <a:p>
            <a:r>
              <a:rPr lang="pt-PT" sz="2900" dirty="0"/>
              <a:t>d) As pessoas com deficiência recebem o apoio necessário, dentro do sistema geral de ensino, para facilitar a sua educação </a:t>
            </a:r>
            <a:r>
              <a:rPr lang="pt-PT" sz="2900" dirty="0" err="1"/>
              <a:t>efectiva</a:t>
            </a:r>
            <a:r>
              <a:rPr lang="pt-PT" sz="2900" dirty="0"/>
              <a:t>; </a:t>
            </a:r>
            <a:endParaRPr lang="en-US" sz="2900" dirty="0"/>
          </a:p>
          <a:p>
            <a:r>
              <a:rPr lang="pt-PT" sz="2900" dirty="0"/>
              <a:t>e) São fornecidas medidas de apoio individualizadas eficazes em ambientes que maximizam o desenvolvimento académico e social, consistentes com o </a:t>
            </a:r>
            <a:r>
              <a:rPr lang="pt-PT" sz="2900" dirty="0" err="1"/>
              <a:t>objectivo</a:t>
            </a:r>
            <a:r>
              <a:rPr lang="pt-PT" sz="2900" dirty="0"/>
              <a:t> de plena inclusão. </a:t>
            </a:r>
            <a:endParaRPr lang="en-US" sz="29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67352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</a:t>
            </a:r>
            <a:r>
              <a:rPr lang="en-US" dirty="0" err="1"/>
              <a:t>Inclusão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valor </a:t>
            </a:r>
            <a:r>
              <a:rPr lang="en-US" dirty="0" err="1"/>
              <a:t>mundial</a:t>
            </a:r>
            <a:endParaRPr lang="en-US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  <a:p>
            <a:r>
              <a:rPr lang="en-US" dirty="0" err="1"/>
              <a:t>Declaração</a:t>
            </a:r>
            <a:r>
              <a:rPr lang="en-US" dirty="0"/>
              <a:t> de Incheon (UNESCO e FME</a:t>
            </a:r>
            <a:r>
              <a:rPr lang="en-US" b="1" dirty="0"/>
              <a:t>) </a:t>
            </a:r>
            <a:r>
              <a:rPr lang="pt-PT" dirty="0"/>
              <a:t>“Assegurar a educação inclusiva e equitativa de qualidade, e promover oportunidades de aprendizagem ao longo da vida para todos”.</a:t>
            </a:r>
          </a:p>
          <a:p>
            <a:endParaRPr lang="pt-PT" dirty="0"/>
          </a:p>
          <a:p>
            <a:pPr marL="0" indent="0">
              <a:buNone/>
            </a:pPr>
            <a:r>
              <a:rPr lang="pt-PT" dirty="0"/>
              <a:t>“</a:t>
            </a:r>
            <a:r>
              <a:rPr lang="pt-PT" i="1" dirty="0"/>
              <a:t>Nenhuma meta de educação deverá ser considerada cumprida a menos que tenha sido atingida por todos</a:t>
            </a:r>
            <a:r>
              <a:rPr lang="pt-PT" dirty="0"/>
              <a:t>”. (</a:t>
            </a:r>
            <a:r>
              <a:rPr lang="pt-PT" dirty="0" err="1"/>
              <a:t>art</a:t>
            </a:r>
            <a:r>
              <a:rPr lang="pt-PT" dirty="0"/>
              <a:t>. 7º)</a:t>
            </a:r>
          </a:p>
        </p:txBody>
      </p:sp>
    </p:spTree>
    <p:extLst>
      <p:ext uri="{BB962C8B-B14F-4D97-AF65-F5344CB8AC3E}">
        <p14:creationId xmlns:p14="http://schemas.microsoft.com/office/powerpoint/2010/main" val="10241586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</a:t>
            </a:r>
            <a:r>
              <a:rPr lang="en-US" dirty="0" err="1"/>
              <a:t>Inclusão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valor </a:t>
            </a:r>
            <a:r>
              <a:rPr lang="en-US" dirty="0" err="1"/>
              <a:t>mundial</a:t>
            </a:r>
            <a:endParaRPr lang="en-US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err="1"/>
              <a:t>Declaração</a:t>
            </a:r>
            <a:r>
              <a:rPr lang="en-US" dirty="0"/>
              <a:t> de </a:t>
            </a:r>
            <a:r>
              <a:rPr lang="en-US" dirty="0" err="1"/>
              <a:t>Lisboa</a:t>
            </a:r>
            <a:r>
              <a:rPr lang="en-US" dirty="0"/>
              <a:t> </a:t>
            </a:r>
            <a:r>
              <a:rPr lang="en-US" dirty="0" err="1"/>
              <a:t>sobre</a:t>
            </a:r>
            <a:r>
              <a:rPr lang="en-US" dirty="0"/>
              <a:t> </a:t>
            </a:r>
            <a:r>
              <a:rPr lang="en-US" dirty="0" err="1"/>
              <a:t>Equidade</a:t>
            </a:r>
            <a:r>
              <a:rPr lang="en-US" dirty="0"/>
              <a:t> e </a:t>
            </a:r>
            <a:r>
              <a:rPr lang="en-US" dirty="0" err="1"/>
              <a:t>Educação</a:t>
            </a:r>
            <a:r>
              <a:rPr lang="en-US" dirty="0"/>
              <a:t> </a:t>
            </a:r>
            <a:r>
              <a:rPr lang="en-US" dirty="0" err="1"/>
              <a:t>Inclusiva</a:t>
            </a:r>
            <a:r>
              <a:rPr lang="en-US" dirty="0"/>
              <a:t>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pt-PT" dirty="0"/>
              <a:t> “Nós, delegados reunidos em Lisboa, apelamos a todos os responsáveis de políticas educacionais, que tomem medidas concretas, de forma a encorajar a participação e o sucesso na educação, a providenciar apoio inclusivo à aprendizagem, a respeitar e valorizar as diferenças e promover comunidades abertas, onde a aprendizagem com sucesso seja possível (…)”</a:t>
            </a:r>
            <a:br>
              <a:rPr lang="pt-PT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11088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</a:t>
            </a:r>
            <a:r>
              <a:rPr lang="en-US" dirty="0" err="1"/>
              <a:t>Inclusão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valor </a:t>
            </a:r>
            <a:r>
              <a:rPr lang="en-US" dirty="0" err="1"/>
              <a:t>mundial</a:t>
            </a:r>
            <a:endParaRPr lang="en-US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endParaRPr lang="en-US" dirty="0"/>
          </a:p>
          <a:p>
            <a:r>
              <a:rPr lang="en-US" dirty="0" err="1"/>
              <a:t>Inclusão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</a:t>
            </a:r>
            <a:r>
              <a:rPr lang="en-US" dirty="0" err="1"/>
              <a:t>Direito</a:t>
            </a:r>
            <a:r>
              <a:rPr lang="en-US" dirty="0"/>
              <a:t> </a:t>
            </a:r>
            <a:r>
              <a:rPr lang="en-US" dirty="0" err="1"/>
              <a:t>Humano</a:t>
            </a:r>
            <a:r>
              <a:rPr lang="en-US" dirty="0"/>
              <a:t> </a:t>
            </a:r>
            <a:r>
              <a:rPr lang="en-US" dirty="0" err="1"/>
              <a:t>Emergente</a:t>
            </a:r>
            <a:r>
              <a:rPr lang="en-US" dirty="0"/>
              <a:t> (Monterrey, 2007, Rodrigues, 2013)</a:t>
            </a:r>
          </a:p>
          <a:p>
            <a:endParaRPr lang="en-US" dirty="0"/>
          </a:p>
          <a:p>
            <a:r>
              <a:rPr lang="pt-PT" dirty="0"/>
              <a:t>“(…) uma escola sem recursos para ensinar todos os alunos é uma escola que tem que recusar a inclusão </a:t>
            </a:r>
            <a:r>
              <a:rPr lang="pt-PT" i="1" dirty="0"/>
              <a:t>não porque a inclusão seja impossível, mas porque o estrangulamento de recursos tornou </a:t>
            </a:r>
            <a:r>
              <a:rPr lang="en-US" i="1" dirty="0" err="1"/>
              <a:t>impossível</a:t>
            </a:r>
            <a:r>
              <a:rPr lang="en-US" i="1" dirty="0"/>
              <a:t> a </a:t>
            </a:r>
            <a:r>
              <a:rPr lang="en-US" i="1" dirty="0" err="1"/>
              <a:t>inclusão</a:t>
            </a:r>
            <a:r>
              <a:rPr lang="en-US" dirty="0"/>
              <a:t>”.</a:t>
            </a:r>
          </a:p>
        </p:txBody>
      </p:sp>
    </p:spTree>
    <p:extLst>
      <p:ext uri="{BB962C8B-B14F-4D97-AF65-F5344CB8AC3E}">
        <p14:creationId xmlns:p14="http://schemas.microsoft.com/office/powerpoint/2010/main" val="8935349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 que a </a:t>
            </a:r>
            <a:r>
              <a:rPr lang="en-US" dirty="0" err="1"/>
              <a:t>Inclusão</a:t>
            </a:r>
            <a:r>
              <a:rPr lang="en-US" dirty="0"/>
              <a:t> NÃO é (1)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A </a:t>
            </a:r>
            <a:r>
              <a:rPr lang="en-US" dirty="0" err="1"/>
              <a:t>Inclusão</a:t>
            </a:r>
            <a:r>
              <a:rPr lang="en-US" dirty="0"/>
              <a:t> </a:t>
            </a:r>
            <a:r>
              <a:rPr lang="en-US" dirty="0" err="1"/>
              <a:t>não</a:t>
            </a:r>
            <a:r>
              <a:rPr lang="en-US" dirty="0"/>
              <a:t> é </a:t>
            </a:r>
            <a:r>
              <a:rPr lang="en-US" dirty="0" err="1"/>
              <a:t>criar</a:t>
            </a:r>
            <a:r>
              <a:rPr lang="en-US" dirty="0"/>
              <a:t> </a:t>
            </a:r>
            <a:r>
              <a:rPr lang="en-US" dirty="0" err="1"/>
              <a:t>serviços</a:t>
            </a:r>
            <a:r>
              <a:rPr lang="en-US" dirty="0"/>
              <a:t> “</a:t>
            </a:r>
            <a:r>
              <a:rPr lang="en-US" dirty="0" err="1"/>
              <a:t>especiais</a:t>
            </a:r>
            <a:r>
              <a:rPr lang="en-US" dirty="0"/>
              <a:t>”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escolas</a:t>
            </a:r>
            <a:r>
              <a:rPr lang="en-US" dirty="0"/>
              <a:t> “</a:t>
            </a:r>
            <a:r>
              <a:rPr lang="en-US" dirty="0" err="1"/>
              <a:t>regulares</a:t>
            </a:r>
            <a:r>
              <a:rPr lang="en-US" dirty="0"/>
              <a:t>”. </a:t>
            </a:r>
          </a:p>
          <a:p>
            <a:pPr marL="0" indent="0">
              <a:buNone/>
            </a:pPr>
            <a:r>
              <a:rPr lang="en-US" dirty="0"/>
              <a:t>   (ref: </a:t>
            </a:r>
            <a:r>
              <a:rPr lang="en-US" dirty="0" err="1"/>
              <a:t>adequações</a:t>
            </a:r>
            <a:r>
              <a:rPr lang="en-US" dirty="0"/>
              <a:t>, </a:t>
            </a:r>
            <a:r>
              <a:rPr lang="en-US" dirty="0" err="1"/>
              <a:t>acomodações</a:t>
            </a:r>
            <a:r>
              <a:rPr lang="en-US" dirty="0"/>
              <a:t>, </a:t>
            </a:r>
            <a:r>
              <a:rPr lang="en-US" dirty="0" err="1"/>
              <a:t>adaptações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3735166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 que a </a:t>
            </a:r>
            <a:r>
              <a:rPr lang="en-US" dirty="0" err="1"/>
              <a:t>Inclusão</a:t>
            </a:r>
            <a:r>
              <a:rPr lang="en-US" dirty="0"/>
              <a:t> NÃO é (2)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 err="1"/>
              <a:t>Inclusão</a:t>
            </a:r>
            <a:r>
              <a:rPr lang="en-US" dirty="0"/>
              <a:t> </a:t>
            </a:r>
            <a:r>
              <a:rPr lang="en-US" dirty="0" err="1"/>
              <a:t>não</a:t>
            </a:r>
            <a:r>
              <a:rPr lang="en-US" dirty="0"/>
              <a:t> é </a:t>
            </a:r>
            <a:r>
              <a:rPr lang="en-US" dirty="0" err="1"/>
              <a:t>criar</a:t>
            </a:r>
            <a:r>
              <a:rPr lang="en-US" dirty="0"/>
              <a:t> “zonas </a:t>
            </a:r>
            <a:r>
              <a:rPr lang="en-US" dirty="0" err="1"/>
              <a:t>dismilitarizadas</a:t>
            </a:r>
            <a:r>
              <a:rPr lang="en-US" dirty="0"/>
              <a:t>”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escola</a:t>
            </a: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i.é</a:t>
            </a:r>
            <a:r>
              <a:rPr lang="en-US" dirty="0"/>
              <a:t> </a:t>
            </a:r>
            <a:r>
              <a:rPr lang="en-US" dirty="0" err="1"/>
              <a:t>prescindir</a:t>
            </a:r>
            <a:r>
              <a:rPr lang="en-US" dirty="0"/>
              <a:t> de </a:t>
            </a:r>
            <a:r>
              <a:rPr lang="en-US" dirty="0" err="1"/>
              <a:t>espectativas</a:t>
            </a:r>
            <a:r>
              <a:rPr lang="en-US" dirty="0"/>
              <a:t> </a:t>
            </a:r>
            <a:r>
              <a:rPr lang="en-US" dirty="0" err="1"/>
              <a:t>elevadas</a:t>
            </a:r>
            <a:r>
              <a:rPr lang="en-US" dirty="0"/>
              <a:t> e </a:t>
            </a:r>
            <a:r>
              <a:rPr lang="en-US" dirty="0" err="1"/>
              <a:t>trabalho</a:t>
            </a:r>
            <a:r>
              <a:rPr lang="en-US" dirty="0"/>
              <a:t> </a:t>
            </a:r>
            <a:r>
              <a:rPr lang="en-US" dirty="0" err="1"/>
              <a:t>exigente</a:t>
            </a:r>
            <a:r>
              <a:rPr lang="en-US" dirty="0"/>
              <a:t> e </a:t>
            </a:r>
            <a:r>
              <a:rPr lang="en-US" dirty="0" err="1"/>
              <a:t>adequado</a:t>
            </a:r>
            <a:r>
              <a:rPr lang="en-US" dirty="0"/>
              <a:t> com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alunos</a:t>
            </a:r>
            <a:r>
              <a:rPr lang="en-US" dirty="0"/>
              <a:t> com </a:t>
            </a:r>
            <a:r>
              <a:rPr lang="en-US" dirty="0" err="1"/>
              <a:t>dificuldades</a:t>
            </a:r>
            <a:r>
              <a:rPr lang="en-US" dirty="0"/>
              <a:t>. (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exemplo</a:t>
            </a:r>
            <a:r>
              <a:rPr lang="en-US" dirty="0"/>
              <a:t>: </a:t>
            </a:r>
            <a:r>
              <a:rPr lang="en-US" dirty="0" err="1"/>
              <a:t>substituiro</a:t>
            </a:r>
            <a:r>
              <a:rPr lang="en-US" dirty="0"/>
              <a:t> </a:t>
            </a:r>
            <a:r>
              <a:rPr lang="en-US" dirty="0" err="1"/>
              <a:t>trabalho</a:t>
            </a:r>
            <a:r>
              <a:rPr lang="en-US" dirty="0"/>
              <a:t> </a:t>
            </a:r>
            <a:r>
              <a:rPr lang="en-US" dirty="0" err="1"/>
              <a:t>pedagógico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atividades</a:t>
            </a:r>
            <a:r>
              <a:rPr lang="en-US" dirty="0"/>
              <a:t> de </a:t>
            </a:r>
            <a:r>
              <a:rPr lang="en-US" dirty="0" err="1"/>
              <a:t>ocupacionais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3283374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 que a </a:t>
            </a:r>
            <a:r>
              <a:rPr lang="en-US" dirty="0" err="1"/>
              <a:t>Inclusão</a:t>
            </a:r>
            <a:r>
              <a:rPr lang="en-US" dirty="0"/>
              <a:t> NÃO é (3) 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 err="1"/>
              <a:t>Inclusão</a:t>
            </a:r>
            <a:r>
              <a:rPr lang="en-US" dirty="0"/>
              <a:t> </a:t>
            </a:r>
            <a:r>
              <a:rPr lang="en-US" dirty="0" err="1"/>
              <a:t>não</a:t>
            </a:r>
            <a:r>
              <a:rPr lang="en-US" dirty="0"/>
              <a:t> é </a:t>
            </a:r>
            <a:r>
              <a:rPr lang="en-US" dirty="0" err="1"/>
              <a:t>educar</a:t>
            </a:r>
            <a:r>
              <a:rPr lang="en-US" dirty="0"/>
              <a:t> </a:t>
            </a:r>
            <a:r>
              <a:rPr lang="en-US" dirty="0" err="1"/>
              <a:t>alunos</a:t>
            </a:r>
            <a:r>
              <a:rPr lang="en-US" dirty="0"/>
              <a:t> com </a:t>
            </a:r>
            <a:r>
              <a:rPr lang="en-US" dirty="0" err="1"/>
              <a:t>dificuldades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escolas</a:t>
            </a:r>
            <a:r>
              <a:rPr lang="en-US" dirty="0"/>
              <a:t> que </a:t>
            </a:r>
            <a:r>
              <a:rPr lang="en-US" dirty="0" err="1"/>
              <a:t>não</a:t>
            </a:r>
            <a:r>
              <a:rPr lang="en-US" dirty="0"/>
              <a:t> </a:t>
            </a:r>
            <a:r>
              <a:rPr lang="en-US" dirty="0" err="1"/>
              <a:t>mudaram</a:t>
            </a:r>
            <a:r>
              <a:rPr lang="en-US" dirty="0"/>
              <a:t> (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não</a:t>
            </a:r>
            <a:r>
              <a:rPr lang="en-US" dirty="0"/>
              <a:t> </a:t>
            </a:r>
            <a:r>
              <a:rPr lang="en-US" dirty="0" err="1"/>
              <a:t>estão</a:t>
            </a:r>
            <a:r>
              <a:rPr lang="en-US" dirty="0"/>
              <a:t> </a:t>
            </a:r>
            <a:r>
              <a:rPr lang="en-US" dirty="0" err="1"/>
              <a:t>dispostas</a:t>
            </a:r>
            <a:r>
              <a:rPr lang="en-US" dirty="0"/>
              <a:t> a </a:t>
            </a:r>
            <a:r>
              <a:rPr lang="en-US" dirty="0" err="1"/>
              <a:t>mudar</a:t>
            </a:r>
            <a:r>
              <a:rPr lang="en-US" dirty="0"/>
              <a:t>) nada.</a:t>
            </a:r>
          </a:p>
        </p:txBody>
      </p:sp>
    </p:spTree>
    <p:extLst>
      <p:ext uri="{BB962C8B-B14F-4D97-AF65-F5344CB8AC3E}">
        <p14:creationId xmlns:p14="http://schemas.microsoft.com/office/powerpoint/2010/main" val="39624077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Inclusão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Portugal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/>
          </a:p>
          <a:p>
            <a:r>
              <a:rPr lang="pt-PT" dirty="0"/>
              <a:t>O comité congratula-se com “</a:t>
            </a:r>
            <a:r>
              <a:rPr lang="pt-PT" i="1" dirty="0"/>
              <a:t>os progressos alcançados em alguns setores relacionados com os direitos das pessoas com deficiência</a:t>
            </a:r>
            <a:r>
              <a:rPr lang="pt-PT" dirty="0"/>
              <a:t>”.</a:t>
            </a:r>
          </a:p>
          <a:p>
            <a:endParaRPr lang="pt-PT" dirty="0"/>
          </a:p>
          <a:p>
            <a:r>
              <a:rPr lang="pt-PT" dirty="0"/>
              <a:t>Os peritos também tomam nota dos esforços realizados pelo Estado “</a:t>
            </a:r>
            <a:r>
              <a:rPr lang="pt-PT" i="1" dirty="0"/>
              <a:t>para mitigar o impacto das medidas de austeridade nas pessoas com deficiência</a:t>
            </a:r>
            <a:r>
              <a:rPr lang="pt-PT" dirty="0"/>
              <a:t>”, mas constatam que pessoas com </a:t>
            </a:r>
            <a:r>
              <a:rPr lang="pt-PT" dirty="0" err="1"/>
              <a:t>deficiencia</a:t>
            </a:r>
            <a:r>
              <a:rPr lang="pt-PT" dirty="0"/>
              <a:t> que não tiveram hipótese de contar com o apoio da família acabaram “</a:t>
            </a:r>
            <a:r>
              <a:rPr lang="pt-PT" i="1" dirty="0"/>
              <a:t>obrigados a viver em situação de indigência e pobreza extrema</a:t>
            </a:r>
            <a:r>
              <a:rPr lang="pt-PT" dirty="0"/>
              <a:t>”.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79545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Inclusão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Portugal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pt-PT" sz="2900" dirty="0"/>
              <a:t>No capítulo da Educação, o comité lembra que a grande maioria dos estudantes com deficiência frequenta escolas regulares, mas que “</a:t>
            </a:r>
            <a:r>
              <a:rPr lang="pt-PT" sz="2900" i="1" dirty="0"/>
              <a:t>há falta de apoios</a:t>
            </a:r>
            <a:r>
              <a:rPr lang="pt-PT" sz="2900" dirty="0"/>
              <a:t>” a estes alunos e que houve </a:t>
            </a:r>
            <a:r>
              <a:rPr lang="pt-PT" sz="2900" i="1" dirty="0"/>
              <a:t>“cortes nos recursos humanos e materiais” </a:t>
            </a:r>
            <a:r>
              <a:rPr lang="pt-PT" sz="2900" dirty="0"/>
              <a:t>disponíveis para os mesmos, cortes esses que “</a:t>
            </a:r>
            <a:r>
              <a:rPr lang="pt-PT" sz="2900" i="1" dirty="0"/>
              <a:t>comprometem o direito e a possibilidade de uma educação inclusiva e de qualidade</a:t>
            </a:r>
            <a:r>
              <a:rPr lang="pt-PT" sz="2900" dirty="0"/>
              <a:t>”.</a:t>
            </a:r>
          </a:p>
          <a:p>
            <a:r>
              <a:rPr lang="pt-PT" sz="2900" dirty="0"/>
              <a:t>Os peritos criticam ainda as chamadas “</a:t>
            </a:r>
            <a:r>
              <a:rPr lang="pt-PT" sz="2900" i="1" dirty="0"/>
              <a:t>escolas de referência para estudantes surdos, surdo-cegos, cegos e para estudantes com autismo</a:t>
            </a:r>
            <a:r>
              <a:rPr lang="pt-PT" sz="2900" dirty="0"/>
              <a:t>”, considerando que “</a:t>
            </a:r>
            <a:r>
              <a:rPr lang="pt-PT" sz="2900" i="1" dirty="0"/>
              <a:t>são uma forma de segregação</a:t>
            </a:r>
            <a:r>
              <a:rPr lang="pt-PT" sz="2900" dirty="0"/>
              <a:t>”.</a:t>
            </a:r>
            <a:br>
              <a:rPr lang="pt-PT" sz="2900" dirty="0"/>
            </a:br>
            <a:endParaRPr lang="pt-PT" sz="2900" dirty="0"/>
          </a:p>
          <a:p>
            <a:r>
              <a:rPr lang="pt-PT" sz="2900" dirty="0"/>
              <a:t>No capítulo do trabalho sugere-se a revisão da legislação laboral. O comité está “</a:t>
            </a:r>
            <a:r>
              <a:rPr lang="pt-PT" sz="2900" i="1" dirty="0"/>
              <a:t>preocupado com desigualdade e as condições de trabalho das pessoas com deficiência que vivem em Portugal</a:t>
            </a:r>
            <a:r>
              <a:rPr lang="pt-PT" sz="2900" dirty="0"/>
              <a:t>”.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97504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Caminhar</a:t>
            </a:r>
            <a:r>
              <a:rPr lang="en-US" dirty="0"/>
              <a:t> de </a:t>
            </a:r>
            <a:r>
              <a:rPr lang="en-US" dirty="0" err="1"/>
              <a:t>olhos</a:t>
            </a:r>
            <a:r>
              <a:rPr lang="en-US" dirty="0"/>
              <a:t> </a:t>
            </a:r>
            <a:r>
              <a:rPr lang="en-US" dirty="0" err="1"/>
              <a:t>abertos</a:t>
            </a:r>
            <a:endParaRPr lang="en-US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/>
              <a:t>(</a:t>
            </a:r>
            <a:r>
              <a:rPr lang="en-US" dirty="0" err="1"/>
              <a:t>Pode</a:t>
            </a:r>
            <a:r>
              <a:rPr lang="en-US" dirty="0"/>
              <a:t>-se </a:t>
            </a:r>
            <a:r>
              <a:rPr lang="en-US" dirty="0" err="1"/>
              <a:t>caminhar</a:t>
            </a:r>
            <a:r>
              <a:rPr lang="en-US" dirty="0"/>
              <a:t> de </a:t>
            </a:r>
            <a:r>
              <a:rPr lang="en-US" dirty="0" err="1"/>
              <a:t>olhos</a:t>
            </a:r>
            <a:r>
              <a:rPr lang="en-US" dirty="0"/>
              <a:t> </a:t>
            </a:r>
            <a:r>
              <a:rPr lang="en-US" dirty="0" err="1"/>
              <a:t>fechados</a:t>
            </a:r>
            <a:r>
              <a:rPr lang="en-US" dirty="0"/>
              <a:t> e </a:t>
            </a:r>
            <a:r>
              <a:rPr lang="en-US" dirty="0" err="1"/>
              <a:t>pode</a:t>
            </a:r>
            <a:r>
              <a:rPr lang="en-US" dirty="0"/>
              <a:t>-se </a:t>
            </a:r>
            <a:r>
              <a:rPr lang="en-US" dirty="0" err="1"/>
              <a:t>ter</a:t>
            </a:r>
            <a:r>
              <a:rPr lang="en-US" dirty="0"/>
              <a:t>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olhos</a:t>
            </a:r>
            <a:r>
              <a:rPr lang="en-US" dirty="0"/>
              <a:t> </a:t>
            </a:r>
            <a:r>
              <a:rPr lang="en-US" dirty="0" err="1"/>
              <a:t>abertos</a:t>
            </a:r>
            <a:r>
              <a:rPr lang="en-US" dirty="0"/>
              <a:t> e </a:t>
            </a:r>
            <a:r>
              <a:rPr lang="en-US" dirty="0" err="1"/>
              <a:t>ficar</a:t>
            </a:r>
            <a:r>
              <a:rPr lang="en-US" dirty="0"/>
              <a:t> </a:t>
            </a:r>
            <a:r>
              <a:rPr lang="en-US" dirty="0" err="1"/>
              <a:t>parado</a:t>
            </a:r>
            <a:r>
              <a:rPr lang="en-US" dirty="0"/>
              <a:t>…)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5 </a:t>
            </a:r>
            <a:r>
              <a:rPr lang="en-US" dirty="0" err="1"/>
              <a:t>áreas</a:t>
            </a:r>
            <a:r>
              <a:rPr lang="en-US" dirty="0"/>
              <a:t> (doc. </a:t>
            </a:r>
            <a:r>
              <a:rPr lang="en-US" dirty="0" err="1"/>
              <a:t>Pró</a:t>
            </a:r>
            <a:r>
              <a:rPr lang="en-US" dirty="0"/>
              <a:t> – </a:t>
            </a:r>
            <a:r>
              <a:rPr lang="en-US" dirty="0" err="1"/>
              <a:t>Inclusão</a:t>
            </a:r>
            <a:r>
              <a:rPr lang="en-US" dirty="0"/>
              <a:t> / ANDEE):</a:t>
            </a:r>
          </a:p>
          <a:p>
            <a:pPr marL="0" indent="0">
              <a:buNone/>
            </a:pPr>
            <a:r>
              <a:rPr lang="en-US" dirty="0"/>
              <a:t>      1. </a:t>
            </a:r>
            <a:r>
              <a:rPr lang="en-US" dirty="0" err="1"/>
              <a:t>Intervenção</a:t>
            </a:r>
            <a:r>
              <a:rPr lang="en-US" dirty="0"/>
              <a:t> </a:t>
            </a:r>
            <a:r>
              <a:rPr lang="en-US" dirty="0" err="1"/>
              <a:t>Precoce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 2. </a:t>
            </a:r>
            <a:r>
              <a:rPr lang="en-US" dirty="0" err="1"/>
              <a:t>Unidades</a:t>
            </a:r>
            <a:r>
              <a:rPr lang="en-US" dirty="0"/>
              <a:t> de </a:t>
            </a:r>
            <a:r>
              <a:rPr lang="en-US" dirty="0" err="1"/>
              <a:t>Apoio</a:t>
            </a:r>
            <a:r>
              <a:rPr lang="en-US" dirty="0"/>
              <a:t> </a:t>
            </a:r>
            <a:r>
              <a:rPr lang="en-US" dirty="0" err="1"/>
              <a:t>Especializado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 3. </a:t>
            </a:r>
            <a:r>
              <a:rPr lang="en-US" dirty="0" err="1"/>
              <a:t>Centros</a:t>
            </a:r>
            <a:r>
              <a:rPr lang="en-US" dirty="0"/>
              <a:t> de </a:t>
            </a:r>
            <a:r>
              <a:rPr lang="en-US" dirty="0" err="1"/>
              <a:t>Recursos</a:t>
            </a:r>
            <a:r>
              <a:rPr lang="en-US" dirty="0"/>
              <a:t> para a </a:t>
            </a:r>
            <a:r>
              <a:rPr lang="en-US" dirty="0" err="1"/>
              <a:t>Inclusão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 4. </a:t>
            </a:r>
            <a:r>
              <a:rPr lang="en-US" dirty="0" err="1"/>
              <a:t>Medidas</a:t>
            </a:r>
            <a:r>
              <a:rPr lang="en-US" dirty="0"/>
              <a:t> </a:t>
            </a:r>
            <a:r>
              <a:rPr lang="en-US" dirty="0" err="1"/>
              <a:t>Educativas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 5. </a:t>
            </a:r>
            <a:r>
              <a:rPr lang="en-US" dirty="0" err="1"/>
              <a:t>Políticas</a:t>
            </a:r>
            <a:r>
              <a:rPr lang="en-US" dirty="0"/>
              <a:t> </a:t>
            </a:r>
            <a:r>
              <a:rPr lang="en-US" dirty="0" err="1"/>
              <a:t>Educativas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27093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Caminhar</a:t>
            </a:r>
            <a:r>
              <a:rPr lang="en-US" dirty="0"/>
              <a:t> de </a:t>
            </a:r>
            <a:r>
              <a:rPr lang="en-US" dirty="0" err="1"/>
              <a:t>olhos</a:t>
            </a:r>
            <a:r>
              <a:rPr lang="en-US" dirty="0"/>
              <a:t> </a:t>
            </a:r>
            <a:r>
              <a:rPr lang="en-US" dirty="0" err="1"/>
              <a:t>abertos</a:t>
            </a:r>
            <a:r>
              <a:rPr lang="en-US" dirty="0"/>
              <a:t> (</a:t>
            </a:r>
            <a:r>
              <a:rPr lang="en-US" dirty="0" err="1"/>
              <a:t>Intervenção</a:t>
            </a:r>
            <a:r>
              <a:rPr lang="en-US" dirty="0"/>
              <a:t> </a:t>
            </a:r>
            <a:r>
              <a:rPr lang="en-US" dirty="0" err="1"/>
              <a:t>Precoce</a:t>
            </a:r>
            <a:r>
              <a:rPr lang="en-US" dirty="0"/>
              <a:t>)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pt-PT" sz="1800" dirty="0"/>
              <a:t>Reforçar a </a:t>
            </a:r>
            <a:r>
              <a:rPr lang="pt-PT" sz="1800" b="1" dirty="0"/>
              <a:t>importância da articulação </a:t>
            </a:r>
            <a:r>
              <a:rPr lang="pt-PT" sz="1800" b="1" dirty="0" err="1"/>
              <a:t>inter</a:t>
            </a:r>
            <a:r>
              <a:rPr lang="pt-PT" sz="1800" b="1" dirty="0"/>
              <a:t> e intrassectorial </a:t>
            </a:r>
            <a:r>
              <a:rPr lang="pt-PT" sz="1800" dirty="0"/>
              <a:t>através de uma política pública integradora de Intervenção Precoce dos três Ministérios – Saúde, Educação e Segurança Social – em relação às necessidades das famílias. </a:t>
            </a:r>
          </a:p>
          <a:p>
            <a:r>
              <a:rPr lang="pt-PT" sz="1800" dirty="0"/>
              <a:t>As </a:t>
            </a:r>
            <a:r>
              <a:rPr lang="pt-PT" sz="1800" b="1" dirty="0"/>
              <a:t>famílias</a:t>
            </a:r>
            <a:r>
              <a:rPr lang="pt-PT" sz="1800" dirty="0"/>
              <a:t> deverão estar representadas na Comissão Nacional. No âmbito desta Comissão deverá ser criado um Conselho Consultivo, onde estejam representadas comunidades científicas e organizações. </a:t>
            </a:r>
          </a:p>
          <a:p>
            <a:r>
              <a:rPr lang="pt-PT" sz="1800" dirty="0"/>
              <a:t>Criação de uma </a:t>
            </a:r>
            <a:r>
              <a:rPr lang="pt-PT" sz="1800" b="1" dirty="0"/>
              <a:t>estrutura de supervisão técnica </a:t>
            </a:r>
            <a:r>
              <a:rPr lang="pt-PT" sz="1800" dirty="0"/>
              <a:t>que permita uma racionalização e a adoção de linhas condutoras de atuação. No que respeita à </a:t>
            </a:r>
            <a:r>
              <a:rPr lang="pt-PT" sz="1800" b="1" dirty="0"/>
              <a:t>formação, </a:t>
            </a:r>
            <a:r>
              <a:rPr lang="pt-PT" sz="1800" dirty="0"/>
              <a:t>impõe-se um incentivo aos cursos de formação inicial e contínua dos diferentes técnicos bem como cursos de capacitação das famílias e dos cuidadores. </a:t>
            </a:r>
          </a:p>
          <a:p>
            <a:r>
              <a:rPr lang="pt-PT" sz="1800" dirty="0"/>
              <a:t>É necessário ponderar a </a:t>
            </a:r>
            <a:r>
              <a:rPr lang="pt-PT" sz="1800" b="1" dirty="0"/>
              <a:t>criação de um grupo de recrutamento</a:t>
            </a:r>
            <a:r>
              <a:rPr lang="pt-PT" sz="1800" dirty="0"/>
              <a:t> específico de Intervenção Precoce.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0776338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Caminhar</a:t>
            </a:r>
            <a:r>
              <a:rPr lang="en-US" dirty="0"/>
              <a:t> de </a:t>
            </a:r>
            <a:r>
              <a:rPr lang="en-US" dirty="0" err="1"/>
              <a:t>olhos</a:t>
            </a:r>
            <a:r>
              <a:rPr lang="en-US" dirty="0"/>
              <a:t> </a:t>
            </a:r>
            <a:r>
              <a:rPr lang="en-US" dirty="0" err="1"/>
              <a:t>abertos</a:t>
            </a:r>
            <a:r>
              <a:rPr lang="en-US" dirty="0"/>
              <a:t> (</a:t>
            </a:r>
            <a:r>
              <a:rPr lang="en-US" dirty="0" err="1"/>
              <a:t>Unidades</a:t>
            </a:r>
            <a:r>
              <a:rPr lang="en-US" dirty="0"/>
              <a:t> de </a:t>
            </a:r>
            <a:r>
              <a:rPr lang="en-US" dirty="0" err="1"/>
              <a:t>Apoio</a:t>
            </a:r>
            <a:r>
              <a:rPr lang="en-US" dirty="0"/>
              <a:t> </a:t>
            </a:r>
            <a:r>
              <a:rPr lang="en-US" dirty="0" err="1"/>
              <a:t>Especializado</a:t>
            </a:r>
            <a:r>
              <a:rPr lang="en-US" dirty="0"/>
              <a:t>)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pt-PT" dirty="0"/>
              <a:t>Revisão do quadro jurídico relativo às UAE de modo a que se constituírem como </a:t>
            </a:r>
            <a:r>
              <a:rPr lang="pt-PT" b="1" dirty="0"/>
              <a:t>espaços educativos de inclusão e transição</a:t>
            </a:r>
            <a:r>
              <a:rPr lang="pt-PT" dirty="0"/>
              <a:t>. </a:t>
            </a:r>
          </a:p>
          <a:p>
            <a:r>
              <a:rPr lang="pt-PT" b="1" dirty="0"/>
              <a:t>Monitorização</a:t>
            </a:r>
            <a:r>
              <a:rPr lang="pt-PT" dirty="0"/>
              <a:t> adequada e rigorosa de forma a evitar que as UAE se transformem em “guetos” onde “residem” alunos com “projetos de vida hipotecados”. </a:t>
            </a:r>
          </a:p>
          <a:p>
            <a:r>
              <a:rPr lang="pt-PT" dirty="0"/>
              <a:t>Estabelecer parcerias e promover a troca de experiências/boas práticas. É necessário trabalhar com as </a:t>
            </a:r>
            <a:r>
              <a:rPr lang="pt-PT" b="1" dirty="0"/>
              <a:t>redes comunitárias e em articulação com as famílias</a:t>
            </a:r>
            <a:endParaRPr lang="pt-PT" dirty="0"/>
          </a:p>
          <a:p>
            <a:r>
              <a:rPr lang="pt-PT" dirty="0"/>
              <a:t>A Escola deve ser um </a:t>
            </a:r>
            <a:r>
              <a:rPr lang="pt-PT" b="1" dirty="0"/>
              <a:t>espaço de inclusão </a:t>
            </a:r>
            <a:r>
              <a:rPr lang="pt-PT" dirty="0"/>
              <a:t>cujos recursos estão ao serviço de todos os alunos.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75301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Caminhar</a:t>
            </a:r>
            <a:r>
              <a:rPr lang="en-US" dirty="0"/>
              <a:t> de </a:t>
            </a:r>
            <a:r>
              <a:rPr lang="en-US" dirty="0" err="1"/>
              <a:t>olhos</a:t>
            </a:r>
            <a:r>
              <a:rPr lang="en-US" dirty="0"/>
              <a:t> </a:t>
            </a:r>
            <a:r>
              <a:rPr lang="en-US" dirty="0" err="1"/>
              <a:t>abertos</a:t>
            </a:r>
            <a:r>
              <a:rPr lang="en-US" dirty="0"/>
              <a:t> (</a:t>
            </a:r>
            <a:r>
              <a:rPr lang="en-US" dirty="0" err="1"/>
              <a:t>Centros</a:t>
            </a:r>
            <a:r>
              <a:rPr lang="en-US" dirty="0"/>
              <a:t> de </a:t>
            </a:r>
            <a:r>
              <a:rPr lang="en-US" dirty="0" err="1"/>
              <a:t>Recursos</a:t>
            </a:r>
            <a:r>
              <a:rPr lang="en-US" dirty="0"/>
              <a:t> para a </a:t>
            </a:r>
            <a:r>
              <a:rPr lang="en-US" dirty="0" err="1"/>
              <a:t>Inclusão</a:t>
            </a:r>
            <a:r>
              <a:rPr lang="en-US" dirty="0"/>
              <a:t>)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pt-PT" dirty="0"/>
          </a:p>
          <a:p>
            <a:r>
              <a:rPr lang="pt-PT" dirty="0"/>
              <a:t>O modelo de intervenção e os recursos devem ser centrados nas escolas (contextos) onde estão os alunos, exigindo a </a:t>
            </a:r>
            <a:r>
              <a:rPr lang="pt-PT" b="1" dirty="0"/>
              <a:t>capacitação dos diferentes contextos</a:t>
            </a:r>
            <a:r>
              <a:rPr lang="pt-PT" dirty="0"/>
              <a:t> (familiar, escolar e comunidade educativa). </a:t>
            </a:r>
          </a:p>
          <a:p>
            <a:endParaRPr lang="pt-PT" dirty="0"/>
          </a:p>
          <a:p>
            <a:r>
              <a:rPr lang="pt-PT" b="1" dirty="0"/>
              <a:t>A relação entre os técnicos e a escola deve assentar num modelo educacional </a:t>
            </a:r>
            <a:r>
              <a:rPr lang="pt-PT" dirty="0"/>
              <a:t>de modo a fomentar a intervenção em contexto de sala de aula mediante planeamento e articulação prévia com os docentes.</a:t>
            </a:r>
          </a:p>
        </p:txBody>
      </p:sp>
    </p:spTree>
    <p:extLst>
      <p:ext uri="{BB962C8B-B14F-4D97-AF65-F5344CB8AC3E}">
        <p14:creationId xmlns:p14="http://schemas.microsoft.com/office/powerpoint/2010/main" val="21958281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Caminhar</a:t>
            </a:r>
            <a:r>
              <a:rPr lang="en-US" dirty="0"/>
              <a:t> de </a:t>
            </a:r>
            <a:r>
              <a:rPr lang="en-US" dirty="0" err="1"/>
              <a:t>olhos</a:t>
            </a:r>
            <a:r>
              <a:rPr lang="en-US" dirty="0"/>
              <a:t> </a:t>
            </a:r>
            <a:r>
              <a:rPr lang="en-US" dirty="0" err="1"/>
              <a:t>abertos</a:t>
            </a:r>
            <a:r>
              <a:rPr lang="en-US" dirty="0"/>
              <a:t> (</a:t>
            </a:r>
            <a:r>
              <a:rPr lang="en-US" dirty="0" err="1"/>
              <a:t>Centros</a:t>
            </a:r>
            <a:r>
              <a:rPr lang="en-US" dirty="0"/>
              <a:t> de </a:t>
            </a:r>
            <a:r>
              <a:rPr lang="en-US" dirty="0" err="1"/>
              <a:t>Recursos</a:t>
            </a:r>
            <a:r>
              <a:rPr lang="en-US" dirty="0"/>
              <a:t> para a </a:t>
            </a:r>
            <a:r>
              <a:rPr lang="en-US" dirty="0" err="1"/>
              <a:t>Inclusão</a:t>
            </a:r>
            <a:r>
              <a:rPr lang="en-US" dirty="0"/>
              <a:t>)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pt-PT" dirty="0"/>
              <a:t>Os modelos subjacentes à Intervenção dos CRI devem ser reinventados, </a:t>
            </a:r>
            <a:r>
              <a:rPr lang="pt-PT" b="1" dirty="0"/>
              <a:t>numa perspetiva inclusiva e de complementaridade às escolas através de ofertas vocacionais e formativas. </a:t>
            </a:r>
          </a:p>
          <a:p>
            <a:r>
              <a:rPr lang="pt-PT" dirty="0"/>
              <a:t>Os recursos inclusivos de que a escola necessita devem ser disponibilizados segundo um </a:t>
            </a:r>
            <a:r>
              <a:rPr lang="pt-PT" b="1" dirty="0"/>
              <a:t>modelo cooperativo entre a escola e estes recursos suplementares. </a:t>
            </a:r>
          </a:p>
          <a:p>
            <a:r>
              <a:rPr lang="pt-PT" dirty="0"/>
              <a:t>Deve ser estudada a viabilidade de </a:t>
            </a:r>
            <a:r>
              <a:rPr lang="pt-PT" b="1" dirty="0"/>
              <a:t>um modelo que permita às escolas/agrupamentos contratar os técnicos que consideram essenciais para apoiar a inclusão de alunos com NEE.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6134911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Caminhar</a:t>
            </a:r>
            <a:r>
              <a:rPr lang="en-US" dirty="0"/>
              <a:t> de </a:t>
            </a:r>
            <a:r>
              <a:rPr lang="en-US" dirty="0" err="1"/>
              <a:t>olhos</a:t>
            </a:r>
            <a:r>
              <a:rPr lang="en-US" dirty="0"/>
              <a:t> </a:t>
            </a:r>
            <a:r>
              <a:rPr lang="en-US" dirty="0" err="1"/>
              <a:t>abertos</a:t>
            </a:r>
            <a:r>
              <a:rPr lang="en-US" dirty="0"/>
              <a:t> (</a:t>
            </a:r>
            <a:r>
              <a:rPr lang="en-US" dirty="0" err="1"/>
              <a:t>Medidas</a:t>
            </a:r>
            <a:r>
              <a:rPr lang="en-US" dirty="0"/>
              <a:t> </a:t>
            </a:r>
            <a:r>
              <a:rPr lang="en-US" dirty="0" err="1"/>
              <a:t>Educativas</a:t>
            </a:r>
            <a:r>
              <a:rPr lang="en-US" dirty="0"/>
              <a:t>)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992944" y="2149182"/>
            <a:ext cx="10515600" cy="4351338"/>
          </a:xfrm>
        </p:spPr>
        <p:txBody>
          <a:bodyPr>
            <a:normAutofit/>
          </a:bodyPr>
          <a:lstStyle/>
          <a:p>
            <a:r>
              <a:rPr lang="pt-PT" dirty="0"/>
              <a:t>Devem existir diferentes níveis de </a:t>
            </a:r>
            <a:r>
              <a:rPr lang="pt-PT" b="1" dirty="0"/>
              <a:t>adequações curriculares </a:t>
            </a:r>
            <a:r>
              <a:rPr lang="pt-PT" dirty="0"/>
              <a:t>(currículo comum como padrão) em função das necessidades educativas dos alunos. </a:t>
            </a:r>
          </a:p>
          <a:p>
            <a:r>
              <a:rPr lang="pt-PT" dirty="0"/>
              <a:t>É necessário que os </a:t>
            </a:r>
            <a:r>
              <a:rPr lang="pt-PT" b="1" dirty="0"/>
              <a:t>currículos de formação inicial </a:t>
            </a:r>
            <a:r>
              <a:rPr lang="pt-PT" dirty="0"/>
              <a:t>reforcem a abordagem sobre a diversidade de ME conducentes à participação e sucesso de todos os alunos. Recomenda-se que sejam explicitamente consideradas as conceções do Desenho Universal da Aprendizagem, na formação inicial e contínua de professores.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79921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Caminhar</a:t>
            </a:r>
            <a:r>
              <a:rPr lang="en-US" dirty="0"/>
              <a:t> de </a:t>
            </a:r>
            <a:r>
              <a:rPr lang="en-US" dirty="0" err="1"/>
              <a:t>olhos</a:t>
            </a:r>
            <a:r>
              <a:rPr lang="en-US" dirty="0"/>
              <a:t> </a:t>
            </a:r>
            <a:r>
              <a:rPr lang="en-US" dirty="0" err="1"/>
              <a:t>abertos</a:t>
            </a:r>
            <a:r>
              <a:rPr lang="en-US" dirty="0"/>
              <a:t> (</a:t>
            </a:r>
            <a:r>
              <a:rPr lang="en-US" dirty="0" err="1"/>
              <a:t>Medidas</a:t>
            </a:r>
            <a:r>
              <a:rPr lang="en-US" dirty="0"/>
              <a:t> </a:t>
            </a:r>
            <a:r>
              <a:rPr lang="en-US" dirty="0" err="1"/>
              <a:t>Educativas</a:t>
            </a:r>
            <a:r>
              <a:rPr lang="en-US" dirty="0"/>
              <a:t>)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r>
              <a:rPr lang="pt-PT" dirty="0"/>
              <a:t>É importante reforçar a </a:t>
            </a:r>
            <a:r>
              <a:rPr lang="pt-PT" b="1" dirty="0"/>
              <a:t>autonomia das escolas no que concerne à flexibilização curricular</a:t>
            </a:r>
            <a:r>
              <a:rPr lang="pt-PT" dirty="0"/>
              <a:t> fortalecendo a competência do professor como gestor do currículo. </a:t>
            </a:r>
          </a:p>
          <a:p>
            <a:r>
              <a:rPr lang="pt-PT" b="1" dirty="0"/>
              <a:t>A formação contínua dos docentes em exercício deve estar sujeita a uma supervisão cuidada </a:t>
            </a:r>
            <a:r>
              <a:rPr lang="pt-PT" dirty="0"/>
              <a:t>e integrar igualmente uma componente importante que é a </a:t>
            </a:r>
            <a:r>
              <a:rPr lang="pt-PT" dirty="0" err="1"/>
              <a:t>intervisão</a:t>
            </a:r>
            <a:r>
              <a:rPr lang="pt-PT" dirty="0"/>
              <a:t>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63886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Caminhar</a:t>
            </a:r>
            <a:r>
              <a:rPr lang="en-US" dirty="0"/>
              <a:t> de </a:t>
            </a:r>
            <a:r>
              <a:rPr lang="en-US" dirty="0" err="1"/>
              <a:t>olhos</a:t>
            </a:r>
            <a:r>
              <a:rPr lang="en-US" dirty="0"/>
              <a:t> </a:t>
            </a:r>
            <a:r>
              <a:rPr lang="en-US" dirty="0" err="1"/>
              <a:t>abertos</a:t>
            </a:r>
            <a:r>
              <a:rPr lang="en-US" dirty="0"/>
              <a:t> (</a:t>
            </a:r>
            <a:r>
              <a:rPr lang="en-US" dirty="0" err="1"/>
              <a:t>Políticas</a:t>
            </a:r>
            <a:r>
              <a:rPr lang="en-US" dirty="0"/>
              <a:t> </a:t>
            </a:r>
            <a:r>
              <a:rPr lang="en-US" dirty="0" err="1"/>
              <a:t>Educativas</a:t>
            </a:r>
            <a:r>
              <a:rPr lang="en-US" dirty="0"/>
              <a:t>)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PT" b="1" dirty="0"/>
              <a:t>Autonomizar</a:t>
            </a:r>
            <a:r>
              <a:rPr lang="pt-PT" dirty="0"/>
              <a:t> as escolas para que a gestão dos recursos, dos modelos de organização e funcionamento, da oferta educativa e do currículo, seja feita em função das suas especificidades </a:t>
            </a:r>
          </a:p>
          <a:p>
            <a:r>
              <a:rPr lang="pt-PT" b="1" dirty="0"/>
              <a:t>Reforçar os recursos humanos e materiais </a:t>
            </a:r>
            <a:r>
              <a:rPr lang="pt-PT" dirty="0"/>
              <a:t>que possibilitem a diversificação da oferta educativa que dê resposta a TODOS os alunos.</a:t>
            </a:r>
          </a:p>
          <a:p>
            <a:r>
              <a:rPr lang="pt-PT" dirty="0"/>
              <a:t> Tornar os </a:t>
            </a:r>
            <a:r>
              <a:rPr lang="pt-PT" b="1" dirty="0"/>
              <a:t>processos de referenciação menos burocráticos. </a:t>
            </a:r>
            <a:r>
              <a:rPr lang="pt-PT" dirty="0"/>
              <a:t>Definir claramente o </a:t>
            </a:r>
            <a:r>
              <a:rPr lang="pt-PT" b="1" dirty="0"/>
              <a:t>perfil de intervenção do docente de educação especial </a:t>
            </a:r>
            <a:r>
              <a:rPr lang="pt-PT" dirty="0"/>
              <a:t>e atuar no sentido destes docentes coordenarem os processos de inclusão.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57154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Caminhar</a:t>
            </a:r>
            <a:r>
              <a:rPr lang="en-US" dirty="0"/>
              <a:t> de </a:t>
            </a:r>
            <a:r>
              <a:rPr lang="en-US" dirty="0" err="1"/>
              <a:t>olhos</a:t>
            </a:r>
            <a:r>
              <a:rPr lang="en-US" dirty="0"/>
              <a:t> </a:t>
            </a:r>
            <a:r>
              <a:rPr lang="en-US" dirty="0" err="1"/>
              <a:t>abertos</a:t>
            </a:r>
            <a:r>
              <a:rPr lang="en-US" dirty="0"/>
              <a:t> (</a:t>
            </a:r>
            <a:r>
              <a:rPr lang="en-US" dirty="0" err="1"/>
              <a:t>políticas</a:t>
            </a:r>
            <a:r>
              <a:rPr lang="en-US" dirty="0"/>
              <a:t>)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pt-PT" sz="1800" dirty="0"/>
              <a:t>Promover uma </a:t>
            </a:r>
            <a:r>
              <a:rPr lang="pt-PT" sz="1800" b="1" dirty="0"/>
              <a:t>formação inicial </a:t>
            </a:r>
            <a:r>
              <a:rPr lang="pt-PT" sz="1800" dirty="0"/>
              <a:t>conceptualmente baseada na inclusão e uma </a:t>
            </a:r>
            <a:r>
              <a:rPr lang="pt-PT" sz="1800" b="1" dirty="0"/>
              <a:t>formação em serviço </a:t>
            </a:r>
            <a:r>
              <a:rPr lang="pt-PT" sz="1800" dirty="0"/>
              <a:t>que possa servir também de monitorização e supervisão pedagógica. </a:t>
            </a:r>
          </a:p>
          <a:p>
            <a:r>
              <a:rPr lang="pt-PT" sz="1800" dirty="0"/>
              <a:t>Deveria ser estudada a constituição </a:t>
            </a:r>
            <a:r>
              <a:rPr lang="pt-PT" sz="1800" b="1" dirty="0"/>
              <a:t>de equipas de coordenação a nível concelhio e distrital para coordenação </a:t>
            </a:r>
            <a:r>
              <a:rPr lang="pt-PT" sz="1800" dirty="0"/>
              <a:t>de recursos, formação e aspetos específicos da Educação Especial (por exemplo, transição para a vida pós escolar) </a:t>
            </a:r>
          </a:p>
          <a:p>
            <a:r>
              <a:rPr lang="pt-PT" sz="1800" b="1" dirty="0"/>
              <a:t>Incentivar e reforçar o trabalho cooperativo</a:t>
            </a:r>
            <a:r>
              <a:rPr lang="pt-PT" sz="1800" dirty="0"/>
              <a:t> da Escola com a comunidade. </a:t>
            </a:r>
          </a:p>
          <a:p>
            <a:pPr marL="0" indent="0">
              <a:buNone/>
            </a:pPr>
            <a:r>
              <a:rPr lang="pt-PT" sz="1800" dirty="0"/>
              <a:t>.  Disponibilizar/alargar a oferta de respostas educativas aos alunos com NEE, no âmbito da Formação Profissional. </a:t>
            </a:r>
          </a:p>
          <a:p>
            <a:r>
              <a:rPr lang="pt-PT" sz="1800" dirty="0"/>
              <a:t>Conceber uma </a:t>
            </a:r>
            <a:r>
              <a:rPr lang="pt-PT" sz="1800" b="1" dirty="0"/>
              <a:t>legislação única, </a:t>
            </a:r>
            <a:r>
              <a:rPr lang="pt-PT" sz="1800" dirty="0"/>
              <a:t>para todos, (do ensino pré-escolar ao secundário) que vise o respeito pela diversidade e equidade educativa.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1450234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 </a:t>
            </a:r>
            <a:r>
              <a:rPr lang="en-US" dirty="0" err="1"/>
              <a:t>ainda</a:t>
            </a:r>
            <a:r>
              <a:rPr lang="en-US" dirty="0"/>
              <a:t>… </a:t>
            </a:r>
            <a:r>
              <a:rPr lang="en-US" dirty="0" err="1"/>
              <a:t>questões</a:t>
            </a:r>
            <a:r>
              <a:rPr lang="en-US" dirty="0"/>
              <a:t> </a:t>
            </a:r>
            <a:r>
              <a:rPr lang="en-US" dirty="0" err="1"/>
              <a:t>mais</a:t>
            </a:r>
            <a:r>
              <a:rPr lang="en-US" dirty="0"/>
              <a:t> </a:t>
            </a:r>
            <a:r>
              <a:rPr lang="en-US" dirty="0" err="1"/>
              <a:t>gerais</a:t>
            </a:r>
            <a:endParaRPr lang="en-US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 lang="en-US" dirty="0"/>
          </a:p>
          <a:p>
            <a:r>
              <a:rPr lang="en-US" dirty="0" err="1"/>
              <a:t>Estamos</a:t>
            </a:r>
            <a:r>
              <a:rPr lang="en-US" dirty="0"/>
              <a:t> no </a:t>
            </a:r>
            <a:r>
              <a:rPr lang="en-US" dirty="0" err="1"/>
              <a:t>rumo</a:t>
            </a:r>
            <a:r>
              <a:rPr lang="en-US" dirty="0"/>
              <a:t> </a:t>
            </a:r>
            <a:r>
              <a:rPr lang="en-US" dirty="0" err="1"/>
              <a:t>certo</a:t>
            </a:r>
            <a:r>
              <a:rPr lang="en-US" dirty="0"/>
              <a:t> </a:t>
            </a:r>
            <a:r>
              <a:rPr lang="en-US" dirty="0" err="1"/>
              <a:t>quando</a:t>
            </a:r>
            <a:r>
              <a:rPr lang="en-US" dirty="0"/>
              <a:t>:</a:t>
            </a:r>
          </a:p>
          <a:p>
            <a:pPr marL="514350" indent="-514350">
              <a:buAutoNum type="arabicPeriod"/>
            </a:pPr>
            <a:r>
              <a:rPr lang="en-US" dirty="0" err="1"/>
              <a:t>Derrubarmos</a:t>
            </a:r>
            <a:r>
              <a:rPr lang="en-US" dirty="0"/>
              <a:t> </a:t>
            </a:r>
            <a:r>
              <a:rPr lang="en-US" dirty="0" err="1"/>
              <a:t>todas</a:t>
            </a:r>
            <a:r>
              <a:rPr lang="en-US" dirty="0"/>
              <a:t> as </a:t>
            </a:r>
            <a:r>
              <a:rPr lang="en-US" dirty="0" err="1"/>
              <a:t>diferenças</a:t>
            </a:r>
            <a:r>
              <a:rPr lang="en-US" dirty="0"/>
              <a:t> entre a </a:t>
            </a:r>
            <a:r>
              <a:rPr lang="en-US" dirty="0" err="1"/>
              <a:t>Educação</a:t>
            </a:r>
            <a:r>
              <a:rPr lang="en-US" dirty="0"/>
              <a:t> Especial e a ”</a:t>
            </a:r>
            <a:r>
              <a:rPr lang="en-US" dirty="0" err="1"/>
              <a:t>outra</a:t>
            </a:r>
            <a:r>
              <a:rPr lang="en-US" dirty="0"/>
              <a:t>” </a:t>
            </a:r>
            <a:r>
              <a:rPr lang="en-US" dirty="0" err="1"/>
              <a:t>Educação</a:t>
            </a:r>
            <a:r>
              <a:rPr lang="en-US" dirty="0"/>
              <a:t>,</a:t>
            </a:r>
          </a:p>
          <a:p>
            <a:pPr marL="514350" indent="-514350">
              <a:buAutoNum type="arabicPeriod"/>
            </a:pPr>
            <a:r>
              <a:rPr lang="en-US" dirty="0" err="1"/>
              <a:t>Melhorarmos</a:t>
            </a:r>
            <a:r>
              <a:rPr lang="en-US" dirty="0"/>
              <a:t> a </a:t>
            </a:r>
            <a:r>
              <a:rPr lang="en-US" dirty="0" err="1"/>
              <a:t>diversidade</a:t>
            </a:r>
            <a:r>
              <a:rPr lang="en-US" dirty="0"/>
              <a:t>, </a:t>
            </a:r>
            <a:r>
              <a:rPr lang="en-US" dirty="0" err="1"/>
              <a:t>riqueza</a:t>
            </a:r>
            <a:r>
              <a:rPr lang="en-US" dirty="0"/>
              <a:t> curricular, a </a:t>
            </a:r>
            <a:r>
              <a:rPr lang="en-US" dirty="0" err="1"/>
              <a:t>avaliação</a:t>
            </a:r>
            <a:r>
              <a:rPr lang="en-US" dirty="0"/>
              <a:t> </a:t>
            </a:r>
            <a:r>
              <a:rPr lang="en-US" dirty="0" err="1"/>
              <a:t>situada</a:t>
            </a:r>
            <a:r>
              <a:rPr lang="en-US" dirty="0"/>
              <a:t> </a:t>
            </a:r>
            <a:r>
              <a:rPr lang="en-US" dirty="0" err="1"/>
              <a:t>nos</a:t>
            </a:r>
            <a:r>
              <a:rPr lang="en-US" dirty="0"/>
              <a:t> </a:t>
            </a:r>
            <a:r>
              <a:rPr lang="en-US" dirty="0" err="1"/>
              <a:t>percursos</a:t>
            </a:r>
            <a:r>
              <a:rPr lang="en-US" dirty="0"/>
              <a:t>, a </a:t>
            </a:r>
            <a:r>
              <a:rPr lang="en-US" dirty="0" err="1"/>
              <a:t>flexibilidade</a:t>
            </a:r>
            <a:r>
              <a:rPr lang="en-US" dirty="0"/>
              <a:t> do </a:t>
            </a:r>
            <a:r>
              <a:rPr lang="en-US" dirty="0" err="1"/>
              <a:t>curriculo</a:t>
            </a:r>
            <a:r>
              <a:rPr lang="en-US" dirty="0"/>
              <a:t> e </a:t>
            </a:r>
            <a:r>
              <a:rPr lang="en-US" dirty="0" err="1"/>
              <a:t>tornarmos</a:t>
            </a:r>
            <a:r>
              <a:rPr lang="en-US" dirty="0"/>
              <a:t> o </a:t>
            </a:r>
            <a:r>
              <a:rPr lang="en-US" dirty="0" err="1"/>
              <a:t>trabalho</a:t>
            </a:r>
            <a:r>
              <a:rPr lang="en-US" dirty="0"/>
              <a:t> </a:t>
            </a:r>
            <a:r>
              <a:rPr lang="en-US" dirty="0" err="1"/>
              <a:t>pedagógico</a:t>
            </a:r>
            <a:r>
              <a:rPr lang="en-US" dirty="0"/>
              <a:t> “para </a:t>
            </a:r>
            <a:r>
              <a:rPr lang="en-US" dirty="0" err="1"/>
              <a:t>todos</a:t>
            </a:r>
            <a:r>
              <a:rPr lang="en-US" dirty="0"/>
              <a:t>”.</a:t>
            </a:r>
          </a:p>
          <a:p>
            <a:pPr marL="514350" indent="-514350">
              <a:buAutoNum type="arabicPeriod"/>
            </a:pPr>
            <a:r>
              <a:rPr lang="en-US" dirty="0" err="1"/>
              <a:t>Respondermos</a:t>
            </a:r>
            <a:r>
              <a:rPr lang="en-US" dirty="0"/>
              <a:t> à </a:t>
            </a:r>
            <a:r>
              <a:rPr lang="en-US" dirty="0" err="1"/>
              <a:t>diversidade</a:t>
            </a:r>
            <a:r>
              <a:rPr lang="en-US" dirty="0"/>
              <a:t> </a:t>
            </a:r>
            <a:r>
              <a:rPr lang="en-US" dirty="0" err="1"/>
              <a:t>sem</a:t>
            </a:r>
            <a:r>
              <a:rPr lang="en-US" dirty="0"/>
              <a:t> </a:t>
            </a:r>
            <a:r>
              <a:rPr lang="en-US" dirty="0" err="1"/>
              <a:t>ser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“</a:t>
            </a:r>
            <a:r>
              <a:rPr lang="en-US" dirty="0" err="1"/>
              <a:t>caixinhas</a:t>
            </a:r>
            <a:r>
              <a:rPr lang="en-US" dirty="0"/>
              <a:t>” e </a:t>
            </a:r>
            <a:r>
              <a:rPr lang="en-US" dirty="0" err="1"/>
              <a:t>só</a:t>
            </a:r>
            <a:r>
              <a:rPr lang="en-US" dirty="0"/>
              <a:t> com base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resposta</a:t>
            </a:r>
            <a:r>
              <a:rPr lang="en-US" dirty="0"/>
              <a:t> a </a:t>
            </a:r>
            <a:r>
              <a:rPr lang="en-US" dirty="0" err="1"/>
              <a:t>uma</a:t>
            </a:r>
            <a:r>
              <a:rPr lang="en-US" dirty="0"/>
              <a:t> </a:t>
            </a:r>
            <a:r>
              <a:rPr lang="en-US" dirty="0" err="1"/>
              <a:t>pergunta</a:t>
            </a:r>
            <a:r>
              <a:rPr lang="en-US" dirty="0"/>
              <a:t> simples: “Que </a:t>
            </a:r>
            <a:r>
              <a:rPr lang="en-US" dirty="0" err="1"/>
              <a:t>precisa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aluno</a:t>
            </a:r>
            <a:r>
              <a:rPr lang="en-US" dirty="0"/>
              <a:t> para </a:t>
            </a:r>
            <a:r>
              <a:rPr lang="en-US" dirty="0" err="1"/>
              <a:t>ser</a:t>
            </a:r>
            <a:r>
              <a:rPr lang="en-US" dirty="0"/>
              <a:t> </a:t>
            </a:r>
            <a:r>
              <a:rPr lang="en-US" dirty="0" err="1"/>
              <a:t>educado</a:t>
            </a:r>
            <a:r>
              <a:rPr lang="en-US" dirty="0"/>
              <a:t>?”</a:t>
            </a:r>
          </a:p>
          <a:p>
            <a:pPr marL="514350" indent="-51435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40199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Jerome Bruner (1916-2016)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/>
          </a:p>
          <a:p>
            <a:r>
              <a:rPr lang="en-US" dirty="0"/>
              <a:t>“</a:t>
            </a:r>
            <a:r>
              <a:rPr lang="en-US" dirty="0" err="1"/>
              <a:t>Nunca</a:t>
            </a:r>
            <a:r>
              <a:rPr lang="en-US" dirty="0"/>
              <a:t> </a:t>
            </a:r>
            <a:r>
              <a:rPr lang="en-US" dirty="0" err="1"/>
              <a:t>saberemos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o </a:t>
            </a:r>
            <a:r>
              <a:rPr lang="en-US" dirty="0" err="1"/>
              <a:t>mundo</a:t>
            </a:r>
            <a:r>
              <a:rPr lang="en-US" dirty="0"/>
              <a:t> é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realidade</a:t>
            </a:r>
            <a:r>
              <a:rPr lang="en-US" dirty="0"/>
              <a:t>; </a:t>
            </a:r>
            <a:r>
              <a:rPr lang="en-US" dirty="0" err="1"/>
              <a:t>temos</a:t>
            </a:r>
            <a:r>
              <a:rPr lang="en-US" dirty="0"/>
              <a:t> </a:t>
            </a:r>
            <a:r>
              <a:rPr lang="en-US" dirty="0" err="1"/>
              <a:t>sempre</a:t>
            </a:r>
            <a:r>
              <a:rPr lang="en-US" dirty="0"/>
              <a:t> que </a:t>
            </a:r>
            <a:r>
              <a:rPr lang="en-US" dirty="0" err="1"/>
              <a:t>construir</a:t>
            </a:r>
            <a:r>
              <a:rPr lang="en-US" dirty="0"/>
              <a:t> o que </a:t>
            </a:r>
            <a:r>
              <a:rPr lang="en-US" dirty="0" err="1"/>
              <a:t>pensamos</a:t>
            </a:r>
            <a:r>
              <a:rPr lang="en-US" dirty="0"/>
              <a:t> que o </a:t>
            </a:r>
            <a:r>
              <a:rPr lang="en-US" dirty="0" err="1"/>
              <a:t>mundo</a:t>
            </a:r>
            <a:r>
              <a:rPr lang="en-US" dirty="0"/>
              <a:t> é </a:t>
            </a:r>
            <a:r>
              <a:rPr lang="en-US" i="1" dirty="0"/>
              <a:t>(e </a:t>
            </a:r>
            <a:r>
              <a:rPr lang="en-US" i="1" dirty="0" err="1"/>
              <a:t>deve</a:t>
            </a:r>
            <a:r>
              <a:rPr lang="en-US" i="1" dirty="0"/>
              <a:t> </a:t>
            </a:r>
            <a:r>
              <a:rPr lang="en-US" i="1" dirty="0" err="1"/>
              <a:t>ser</a:t>
            </a:r>
            <a:r>
              <a:rPr lang="en-US" i="1" dirty="0"/>
              <a:t>)”</a:t>
            </a:r>
          </a:p>
          <a:p>
            <a:endParaRPr lang="en-US" i="1" dirty="0"/>
          </a:p>
          <a:p>
            <a:r>
              <a:rPr lang="en-US" dirty="0"/>
              <a:t>São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governos</a:t>
            </a:r>
            <a:r>
              <a:rPr lang="en-US" dirty="0"/>
              <a:t>, as </a:t>
            </a:r>
            <a:r>
              <a:rPr lang="en-US" dirty="0" err="1"/>
              <a:t>escolas</a:t>
            </a:r>
            <a:r>
              <a:rPr lang="en-US" dirty="0"/>
              <a:t>, as </a:t>
            </a:r>
            <a:r>
              <a:rPr lang="en-US" dirty="0" err="1"/>
              <a:t>famílias</a:t>
            </a:r>
            <a:r>
              <a:rPr lang="en-US" dirty="0"/>
              <a:t> e as </a:t>
            </a:r>
            <a:r>
              <a:rPr lang="en-US" dirty="0" err="1"/>
              <a:t>comunidades</a:t>
            </a:r>
            <a:r>
              <a:rPr lang="en-US" dirty="0"/>
              <a:t> (</a:t>
            </a:r>
            <a:r>
              <a:rPr lang="en-US" b="1" dirty="0" err="1"/>
              <a:t>somos</a:t>
            </a:r>
            <a:r>
              <a:rPr lang="en-US" b="1" dirty="0"/>
              <a:t> </a:t>
            </a:r>
            <a:r>
              <a:rPr lang="en-US" b="1" dirty="0" err="1"/>
              <a:t>nós</a:t>
            </a:r>
            <a:r>
              <a:rPr lang="en-US" dirty="0"/>
              <a:t>) que </a:t>
            </a:r>
            <a:r>
              <a:rPr lang="en-US" dirty="0" err="1"/>
              <a:t>são</a:t>
            </a:r>
            <a:r>
              <a:rPr lang="en-US" dirty="0"/>
              <a:t>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contrutores</a:t>
            </a:r>
            <a:r>
              <a:rPr lang="en-US" dirty="0"/>
              <a:t> do que o “</a:t>
            </a:r>
            <a:r>
              <a:rPr lang="en-US" i="1" dirty="0" err="1"/>
              <a:t>mundo</a:t>
            </a:r>
            <a:r>
              <a:rPr lang="en-US" i="1" dirty="0"/>
              <a:t> é e </a:t>
            </a:r>
            <a:r>
              <a:rPr lang="en-US" i="1" dirty="0" err="1"/>
              <a:t>deve</a:t>
            </a:r>
            <a:r>
              <a:rPr lang="en-US" i="1" dirty="0"/>
              <a:t> </a:t>
            </a:r>
            <a:r>
              <a:rPr lang="en-US" i="1" dirty="0" err="1"/>
              <a:t>ser</a:t>
            </a:r>
            <a:r>
              <a:rPr lang="en-US" dirty="0"/>
              <a:t>”.</a:t>
            </a:r>
          </a:p>
          <a:p>
            <a:endParaRPr lang="en-US" dirty="0"/>
          </a:p>
          <a:p>
            <a:r>
              <a:rPr lang="en-US" dirty="0"/>
              <a:t>Compete-</a:t>
            </a:r>
            <a:r>
              <a:rPr lang="en-US" dirty="0" err="1"/>
              <a:t>nos</a:t>
            </a:r>
            <a:r>
              <a:rPr lang="en-US" dirty="0"/>
              <a:t> </a:t>
            </a:r>
            <a:r>
              <a:rPr lang="en-US" dirty="0" err="1"/>
              <a:t>fazer</a:t>
            </a:r>
            <a:r>
              <a:rPr lang="en-US" dirty="0"/>
              <a:t> a </a:t>
            </a:r>
            <a:r>
              <a:rPr lang="en-US" dirty="0" err="1"/>
              <a:t>nossa</a:t>
            </a:r>
            <a:r>
              <a:rPr lang="en-US" dirty="0"/>
              <a:t> parte e </a:t>
            </a:r>
            <a:r>
              <a:rPr lang="en-US" dirty="0" err="1"/>
              <a:t>alertar</a:t>
            </a:r>
            <a:r>
              <a:rPr lang="en-US" dirty="0"/>
              <a:t> para que </a:t>
            </a:r>
            <a:r>
              <a:rPr lang="en-US" dirty="0" err="1"/>
              <a:t>os</a:t>
            </a:r>
            <a:r>
              <a:rPr lang="en-US" dirty="0"/>
              <a:t> outros </a:t>
            </a:r>
            <a:r>
              <a:rPr lang="en-US" dirty="0" err="1"/>
              <a:t>façam</a:t>
            </a:r>
            <a:r>
              <a:rPr lang="en-US" dirty="0"/>
              <a:t> a </a:t>
            </a:r>
            <a:r>
              <a:rPr lang="en-US" dirty="0" err="1"/>
              <a:t>sua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347559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o">
  <a:themeElements>
    <a:clrScheme name="Circuito">
      <a:dk1>
        <a:sysClr val="windowText" lastClr="000000"/>
      </a:dk1>
      <a:lt1>
        <a:sysClr val="window" lastClr="FFFFFF"/>
      </a:lt1>
      <a:dk2>
        <a:srgbClr val="2B5F27"/>
      </a:dk2>
      <a:lt2>
        <a:srgbClr val="D8FC68"/>
      </a:lt2>
      <a:accent1>
        <a:srgbClr val="DDC855"/>
      </a:accent1>
      <a:accent2>
        <a:srgbClr val="FCA03D"/>
      </a:accent2>
      <a:accent3>
        <a:srgbClr val="E36439"/>
      </a:accent3>
      <a:accent4>
        <a:srgbClr val="C2935B"/>
      </a:accent4>
      <a:accent5>
        <a:srgbClr val="88C25C"/>
      </a:accent5>
      <a:accent6>
        <a:srgbClr val="BFCC86"/>
      </a:accent6>
      <a:hlink>
        <a:srgbClr val="FFCE23"/>
      </a:hlink>
      <a:folHlink>
        <a:srgbClr val="FDEB8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o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88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82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97ECCC31-8429-4523-BE8D-8F09B7A4D46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 Actividade Órgão" ma:contentTypeID="0x010100C10113FBA3D64B0AA218F384A09D759B00FCD8CC75A82B90499B34760A7807FAAE" ma:contentTypeVersion="" ma:contentTypeDescription="Documento Actividade Órgão" ma:contentTypeScope="" ma:versionID="486ef222b72f3738094c0c31ceb7ee8b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0903c432a165c4230ab1a13cac218072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DataDocumento"/>
                <xsd:element ref="ns1:DesignacaoTipoActividade"/>
                <xsd:element ref="ns1:IDActividade"/>
                <xsd:element ref="ns1:IDOrgao"/>
                <xsd:element ref="ns1:Legislatura"/>
                <xsd:element ref="ns1:NRActividade" minOccurs="0"/>
                <xsd:element ref="ns1:NROrgao"/>
                <xsd:element ref="ns1:PublicarInternet"/>
                <xsd:element ref="ns1:Sessao"/>
                <xsd:element ref="ns1:SiglaOrgao"/>
                <xsd:element ref="ns1:TipoActividade"/>
                <xsd:element ref="ns1:TipoDocumento"/>
                <xsd:element ref="ns1:NROrdem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DataDocumento" ma:index="8" ma:displayName="Data Documento" ma:format="DateOnly" ma:internalName="DataDocumento">
      <xsd:simpleType>
        <xsd:restriction base="dms:DateTime"/>
      </xsd:simpleType>
    </xsd:element>
    <xsd:element name="DesignacaoTipoActividade" ma:index="9" ma:displayName="Designação Tipo Actividade" ma:internalName="DesignacaoTipoActividade">
      <xsd:simpleType>
        <xsd:restriction base="dms:Text"/>
      </xsd:simpleType>
    </xsd:element>
    <xsd:element name="IDActividade" ma:index="10" ma:displayName="ID Actividade" ma:decimals="0" ma:internalName="IDActividade" ma:percentage="FALSE">
      <xsd:simpleType>
        <xsd:restriction base="dms:Number"/>
      </xsd:simpleType>
    </xsd:element>
    <xsd:element name="IDOrgao" ma:index="11" ma:displayName="ID Órgão" ma:decimals="0" ma:internalName="IDOrgao" ma:percentage="FALSE">
      <xsd:simpleType>
        <xsd:restriction base="dms:Number"/>
      </xsd:simpleType>
    </xsd:element>
    <xsd:element name="Legislatura" ma:index="12" ma:displayName="Legislatura" ma:default="XI" ma:internalName="Legislatura">
      <xsd:simpleType>
        <xsd:restriction base="dms:Choice">
          <xsd:enumeration value="XX"/>
          <xsd:enumeration value="XIX"/>
          <xsd:enumeration value="XVIII"/>
          <xsd:enumeration value="XVII"/>
          <xsd:enumeration value="XVI"/>
          <xsd:enumeration value="XV"/>
          <xsd:enumeration value="XIV"/>
          <xsd:enumeration value="XIII"/>
          <xsd:enumeration value="XII"/>
          <xsd:enumeration value="XI"/>
          <xsd:enumeration value="X"/>
          <xsd:enumeration value="IX"/>
          <xsd:enumeration value="VIII"/>
          <xsd:enumeration value="VII"/>
          <xsd:enumeration value="VI"/>
          <xsd:enumeration value="V"/>
          <xsd:enumeration value="IV"/>
          <xsd:enumeration value="III"/>
          <xsd:enumeration value="II"/>
          <xsd:enumeration value="I"/>
        </xsd:restriction>
      </xsd:simpleType>
    </xsd:element>
    <xsd:element name="NRActividade" ma:index="13" nillable="true" ma:displayName="Número Actividade" ma:internalName="NRActividade">
      <xsd:simpleType>
        <xsd:restriction base="dms:Text"/>
      </xsd:simpleType>
    </xsd:element>
    <xsd:element name="NROrgao" ma:index="14" ma:displayName="Número Órgão" ma:decimals="0" ma:internalName="NROrgao" ma:percentage="FALSE">
      <xsd:simpleType>
        <xsd:restriction base="dms:Number"/>
      </xsd:simpleType>
    </xsd:element>
    <xsd:element name="PublicarInternet" ma:index="15" ma:displayName="Publicar Internet" ma:default="0" ma:internalName="PublicarInternet">
      <xsd:simpleType>
        <xsd:restriction base="dms:Boolean"/>
      </xsd:simpleType>
    </xsd:element>
    <xsd:element name="Sessao" ma:index="16" ma:displayName="Sessão Legislativa" ma:internalName="Sessao">
      <xsd:simpleType>
        <xsd:restriction base="dms:Choice">
          <xsd:enumeration value="1ª"/>
          <xsd:enumeration value="2ª"/>
          <xsd:enumeration value="3ª"/>
          <xsd:enumeration value="4ª"/>
        </xsd:restriction>
      </xsd:simpleType>
    </xsd:element>
    <xsd:element name="SiglaOrgao" ma:index="17" ma:displayName="Sigla Órgão" ma:internalName="SiglaOrgao">
      <xsd:simpleType>
        <xsd:restriction base="dms:Text"/>
      </xsd:simpleType>
    </xsd:element>
    <xsd:element name="TipoActividade" ma:index="18" ma:displayName="Tipo Actividade" ma:internalName="TipoActividade">
      <xsd:simpleType>
        <xsd:restriction base="dms:Text"/>
      </xsd:simpleType>
    </xsd:element>
    <xsd:element name="TipoDocumento" ma:index="19" ma:displayName="Tipo Documento" ma:internalName="TipoDocumento">
      <xsd:simpleType>
        <xsd:restriction base="dms:Text"/>
      </xsd:simpleType>
    </xsd:element>
    <xsd:element name="NROrdem" ma:index="20" ma:displayName="NR. Ordem" ma:decimals="0" ma:internalName="NROrdem" ma:percentage="FALSE">
      <xsd:simpleType>
        <xsd:restriction base="dms:Number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essao xmlns="http://schemas.microsoft.com/sharepoint/v3">1ª</Sessao>
    <SiglaOrgao xmlns="http://schemas.microsoft.com/sharepoint/v3">GT-EE</SiglaOrgao>
    <PublicarInternet xmlns="http://schemas.microsoft.com/sharepoint/v3">true</PublicarInternet>
    <DesignacaoTipoActividade xmlns="http://schemas.microsoft.com/sharepoint/v3">Evento</DesignacaoTipoActividade>
    <TipoDocumento xmlns="http://schemas.microsoft.com/sharepoint/v3">Documentação Entregue</TipoDocumento>
    <Legislatura xmlns="http://schemas.microsoft.com/sharepoint/v3">XIII</Legislatura>
    <DataDocumento xmlns="http://schemas.microsoft.com/sharepoint/v3">2016-06-07T23:00:00+00:00</DataDocumento>
    <IDActividade xmlns="http://schemas.microsoft.com/sharepoint/v3">102215</IDActividade>
    <NRActividade xmlns="http://schemas.microsoft.com/sharepoint/v3" xsi:nil="true"/>
    <NROrgao xmlns="http://schemas.microsoft.com/sharepoint/v3">2</NROrgao>
    <IDOrgao xmlns="http://schemas.microsoft.com/sharepoint/v3">4704</IDOrgao>
    <TipoActividade xmlns="http://schemas.microsoft.com/sharepoint/v3">EVN</TipoActividade>
    <NROrdem xmlns="http://schemas.microsoft.com/sharepoint/v3"/>
  </documentManagement>
</p:properties>
</file>

<file path=customXml/itemProps1.xml><?xml version="1.0" encoding="utf-8"?>
<ds:datastoreItem xmlns:ds="http://schemas.openxmlformats.org/officeDocument/2006/customXml" ds:itemID="{6E60040F-F3C1-4B18-821C-E35B9DFDD217}"/>
</file>

<file path=customXml/itemProps2.xml><?xml version="1.0" encoding="utf-8"?>
<ds:datastoreItem xmlns:ds="http://schemas.openxmlformats.org/officeDocument/2006/customXml" ds:itemID="{B7B76DCD-3BE5-48B9-8CE8-C929F88AA5CA}"/>
</file>

<file path=customXml/itemProps3.xml><?xml version="1.0" encoding="utf-8"?>
<ds:datastoreItem xmlns:ds="http://schemas.openxmlformats.org/officeDocument/2006/customXml" ds:itemID="{A90C9778-EF17-4450-9EAC-8F36249FCCEA}"/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TM04033919[[fn=Circuito]]</Template>
  <TotalTime>285</TotalTime>
  <Words>1623</Words>
  <Application>Microsoft Office PowerPoint</Application>
  <PresentationFormat>Ecrã Panorâmico</PresentationFormat>
  <Paragraphs>107</Paragraphs>
  <Slides>21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21</vt:i4>
      </vt:variant>
    </vt:vector>
  </HeadingPairs>
  <TitlesOfParts>
    <vt:vector size="24" baseType="lpstr">
      <vt:lpstr>Arial</vt:lpstr>
      <vt:lpstr>Trebuchet MS</vt:lpstr>
      <vt:lpstr>Circuito</vt:lpstr>
      <vt:lpstr>Tornar a Educação Inclusiva: dos direitos às opções</vt:lpstr>
      <vt:lpstr>A Inclusão como valor mundial</vt:lpstr>
      <vt:lpstr>A Inclusão como valor mundial</vt:lpstr>
      <vt:lpstr>A Inclusão como valor mundial</vt:lpstr>
      <vt:lpstr>A Inclusão como valor mundial</vt:lpstr>
      <vt:lpstr>O que a Inclusão NÃO é (1)</vt:lpstr>
      <vt:lpstr>O que a Inclusão NÃO é (2)</vt:lpstr>
      <vt:lpstr>O que a Inclusão NÃO é (3) </vt:lpstr>
      <vt:lpstr>Inclusão em Portugal</vt:lpstr>
      <vt:lpstr>Inclusão em Portugal</vt:lpstr>
      <vt:lpstr>Caminhar de olhos abertos</vt:lpstr>
      <vt:lpstr>Caminhar de olhos abertos (Intervenção Precoce)</vt:lpstr>
      <vt:lpstr>Caminhar de olhos abertos (Unidades de Apoio Especializado)</vt:lpstr>
      <vt:lpstr>Caminhar de olhos abertos (Centros de Recursos para a Inclusão)</vt:lpstr>
      <vt:lpstr>Caminhar de olhos abertos (Centros de Recursos para a Inclusão)</vt:lpstr>
      <vt:lpstr>Caminhar de olhos abertos (Medidas Educativas)</vt:lpstr>
      <vt:lpstr>Caminhar de olhos abertos (Medidas Educativas)</vt:lpstr>
      <vt:lpstr>Caminhar de olhos abertos (Políticas Educativas)</vt:lpstr>
      <vt:lpstr>Caminhar de olhos abertos (políticas)</vt:lpstr>
      <vt:lpstr>E ainda… questões mais gerais</vt:lpstr>
      <vt:lpstr>Jerome Bruner (1916-2016)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Tornar a Educação Inclusiva: Dos Direitos às Opções - Prof. David Rodrigues</dc:title>
  <dc:creator>David Rodrigues</dc:creator>
  <cp:lastModifiedBy>David Rodrigues</cp:lastModifiedBy>
  <cp:revision>33</cp:revision>
  <dcterms:created xsi:type="dcterms:W3CDTF">2016-06-06T17:46:04Z</dcterms:created>
  <dcterms:modified xsi:type="dcterms:W3CDTF">2016-06-08T06:45:05Z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0x010100C10113FBA3D64B0AA218F384A09D759B00FCD8CC75A82B90499B34760A7807FAAE</vt:lpwstr>
  </property>
  <property fmtid="{D5CDD505-2E9C-101B-9397-08002B2CF9AE}" pid="3" name="Order">
    <vt:r8>7200</vt:r8>
  </property>
</Properties>
</file>